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8" r:id="rId4"/>
    <p:sldId id="257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4A23C-C060-4DDD-96B7-56C72073B1E1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5C3F9-5A8D-4BBA-AC32-EFBAA7038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172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3F9-5A8D-4BBA-AC32-EFBAA70385D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52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3F9-5A8D-4BBA-AC32-EFBAA70385D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52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3F9-5A8D-4BBA-AC32-EFBAA70385D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46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254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26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40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11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07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21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6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969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320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33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D0FA6-C13B-4C47-92A2-42B23DB94CA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30267-E4F1-42FA-A48E-5C8E2BA1D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99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«БУКВА Ё»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969277-DC38-4952-ABB4-B5BA5E1B22F8}"/>
              </a:ext>
            </a:extLst>
          </p:cNvPr>
          <p:cNvSpPr/>
          <p:nvPr/>
        </p:nvSpPr>
        <p:spPr>
          <a:xfrm>
            <a:off x="323528" y="1700808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</a:t>
            </a:r>
            <a:r>
              <a:rPr lang="ru-RU" sz="2400" dirty="0"/>
              <a:t>: знакомство с буквой Ё.</a:t>
            </a:r>
          </a:p>
          <a:p>
            <a:r>
              <a:rPr lang="ru-RU" sz="2400" b="1" dirty="0"/>
              <a:t>Задачи:</a:t>
            </a:r>
          </a:p>
          <a:p>
            <a:r>
              <a:rPr lang="ru-RU" sz="2400" dirty="0"/>
              <a:t>1.	Уточнить произношение звукосочетаний [ЙО], слогов, слов и предложений с ним.</a:t>
            </a:r>
          </a:p>
          <a:p>
            <a:r>
              <a:rPr lang="ru-RU" sz="2400" dirty="0"/>
              <a:t>2.	Совершенствовать умение делить слова на слоги.</a:t>
            </a:r>
          </a:p>
          <a:p>
            <a:r>
              <a:rPr lang="ru-RU" sz="2400" dirty="0"/>
              <a:t>3.	Познакомить с буквой Ё.</a:t>
            </a:r>
          </a:p>
          <a:p>
            <a:r>
              <a:rPr lang="ru-RU" sz="2400" dirty="0"/>
              <a:t>4.	Формировать умение читать слоги, слова   с буквой Ё.</a:t>
            </a:r>
          </a:p>
          <a:p>
            <a:r>
              <a:rPr lang="ru-RU" sz="2400" dirty="0"/>
              <a:t>5.	Развивать фонематические процессы.</a:t>
            </a:r>
          </a:p>
          <a:p>
            <a:r>
              <a:rPr lang="ru-RU" sz="2400" dirty="0"/>
              <a:t>6.	Развивать внимание, память, мышление.</a:t>
            </a:r>
          </a:p>
          <a:p>
            <a:r>
              <a:rPr lang="ru-RU" sz="2400" dirty="0"/>
              <a:t>7.	Развивать графические навыки.</a:t>
            </a:r>
          </a:p>
          <a:p>
            <a:r>
              <a:rPr lang="ru-RU" sz="2400" dirty="0"/>
              <a:t>8.	Развивать координацию речи с движением.</a:t>
            </a:r>
          </a:p>
        </p:txBody>
      </p:sp>
    </p:spTree>
    <p:extLst>
      <p:ext uri="{BB962C8B-B14F-4D97-AF65-F5344CB8AC3E}">
        <p14:creationId xmlns:p14="http://schemas.microsoft.com/office/powerpoint/2010/main" val="341556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eae/00085f95-16abe8db/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2" t="41319" r="4779" b="3638"/>
          <a:stretch/>
        </p:blipFill>
        <p:spPr bwMode="auto">
          <a:xfrm>
            <a:off x="583606" y="260647"/>
            <a:ext cx="8164858" cy="548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6093296"/>
            <a:ext cx="791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Ёлка на ёжика похожа .Елка в иголках и ёж тоже. </a:t>
            </a:r>
          </a:p>
        </p:txBody>
      </p:sp>
    </p:spTree>
    <p:extLst>
      <p:ext uri="{BB962C8B-B14F-4D97-AF65-F5344CB8AC3E}">
        <p14:creationId xmlns:p14="http://schemas.microsoft.com/office/powerpoint/2010/main" val="4172503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433388"/>
            <a:ext cx="8058150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701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5949280"/>
            <a:ext cx="791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Ёж, Ёжик, Ёжики, Ёлка. </a:t>
            </a:r>
          </a:p>
        </p:txBody>
      </p:sp>
      <p:pic>
        <p:nvPicPr>
          <p:cNvPr id="2052" name="Picture 4" descr="https://cdn140.picsart.com/2658644570042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13" y="-27529"/>
            <a:ext cx="3013283" cy="223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cdn140.picsart.com/2658644570042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372" y="870630"/>
            <a:ext cx="1660103" cy="122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nationalgeographic.com.es/medio/2020/10/31/erizos_de38b83a_1200x6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638" y="877966"/>
            <a:ext cx="2328673" cy="122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kartinkin.net/uploads/posts/2020-07/1593741513_29-p-yelki-na-belom-fone-5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311" y="-70120"/>
            <a:ext cx="1865548" cy="253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9" b="33597"/>
          <a:stretch/>
        </p:blipFill>
        <p:spPr bwMode="auto">
          <a:xfrm>
            <a:off x="449469" y="4509120"/>
            <a:ext cx="7748758" cy="72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3091732"/>
            <a:ext cx="1368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91423" y="3035964"/>
            <a:ext cx="1368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16216" y="3035964"/>
            <a:ext cx="1368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91680" y="2100519"/>
            <a:ext cx="360040" cy="251666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31383" y="2081301"/>
            <a:ext cx="360040" cy="253588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895974" y="1988840"/>
            <a:ext cx="836266" cy="262834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139952" y="2275512"/>
            <a:ext cx="3072246" cy="234167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05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77" t="7179" r="5177" b="7691"/>
          <a:stretch/>
        </p:blipFill>
        <p:spPr bwMode="auto">
          <a:xfrm>
            <a:off x="755576" y="117449"/>
            <a:ext cx="7020272" cy="476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536031" y="5245643"/>
            <a:ext cx="1292551" cy="1241067"/>
            <a:chOff x="183105" y="5284277"/>
            <a:chExt cx="1292551" cy="124106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В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09300" y="5245643"/>
            <a:ext cx="1292551" cy="1241067"/>
            <a:chOff x="183105" y="5284277"/>
            <a:chExt cx="1292551" cy="124106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П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924109" y="5221879"/>
            <a:ext cx="1292551" cy="1241067"/>
            <a:chOff x="183105" y="5284277"/>
            <a:chExt cx="1292551" cy="1241067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Н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496399" y="5245643"/>
            <a:ext cx="1292551" cy="1241067"/>
            <a:chOff x="183105" y="5284277"/>
            <a:chExt cx="1292551" cy="12410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Б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026059" y="5245643"/>
            <a:ext cx="1292551" cy="1241067"/>
            <a:chOff x="6588224" y="5349451"/>
            <a:chExt cx="1292551" cy="1241067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588224" y="5349451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71519" y="5438967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Л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486527" y="5245643"/>
            <a:ext cx="1292551" cy="1241067"/>
            <a:chOff x="183105" y="5284277"/>
            <a:chExt cx="1292551" cy="1241067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00B050"/>
                  </a:solidFill>
                </a:rPr>
                <a:t>С</a:t>
              </a:r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0.21267 -0.533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25347 -0.533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-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0.30643 -0.519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275 -0.271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4549 -0.271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-0.20035 -0.27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7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77" t="7179" r="5177" b="7691"/>
          <a:stretch/>
        </p:blipFill>
        <p:spPr bwMode="auto">
          <a:xfrm>
            <a:off x="755576" y="117449"/>
            <a:ext cx="7020272" cy="476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536031" y="5245643"/>
            <a:ext cx="1388078" cy="1241067"/>
            <a:chOff x="183105" y="5284277"/>
            <a:chExt cx="1388078" cy="124106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06604" y="5395619"/>
              <a:ext cx="1364579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М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09299" y="5245643"/>
            <a:ext cx="1292552" cy="1241067"/>
            <a:chOff x="183104" y="5284277"/>
            <a:chExt cx="1292552" cy="124106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3104" y="5373216"/>
              <a:ext cx="129255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Ж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924109" y="5221879"/>
            <a:ext cx="1341603" cy="1241067"/>
            <a:chOff x="183105" y="5284277"/>
            <a:chExt cx="1341603" cy="1241067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320" y="5385521"/>
              <a:ext cx="12353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С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496399" y="5245643"/>
            <a:ext cx="1292551" cy="1241067"/>
            <a:chOff x="183105" y="5284277"/>
            <a:chExt cx="1292551" cy="12410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Л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026059" y="5245643"/>
            <a:ext cx="1292551" cy="1241067"/>
            <a:chOff x="6588224" y="5349451"/>
            <a:chExt cx="1292551" cy="1241067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588224" y="5349451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71519" y="5438967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Т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486527" y="5245643"/>
            <a:ext cx="1292551" cy="1241067"/>
            <a:chOff x="183105" y="5284277"/>
            <a:chExt cx="1292551" cy="1241067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83105" y="5284277"/>
              <a:ext cx="1292551" cy="1241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3528" y="5373216"/>
              <a:ext cx="108012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>
                  <a:solidFill>
                    <a:srgbClr val="FF0000"/>
                  </a:solidFill>
                </a:rPr>
                <a:t>Ё</a:t>
              </a:r>
              <a:r>
                <a:rPr lang="ru-RU" sz="6000" b="1" dirty="0">
                  <a:solidFill>
                    <a:schemeClr val="accent1"/>
                  </a:solidFill>
                </a:rPr>
                <a:t>В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536031" y="4581128"/>
            <a:ext cx="5653443" cy="298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1536031" y="1021904"/>
            <a:ext cx="6002341" cy="3857841"/>
            <a:chOff x="1536031" y="1021904"/>
            <a:chExt cx="6002341" cy="385784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536031" y="1021904"/>
              <a:ext cx="6002341" cy="576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559530" y="1597968"/>
              <a:ext cx="492190" cy="3281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948264" y="1597968"/>
              <a:ext cx="590108" cy="3281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347864" y="1597968"/>
              <a:ext cx="504056" cy="31324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142674" y="1597968"/>
              <a:ext cx="574268" cy="2983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979712" y="2852936"/>
              <a:ext cx="5209762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1809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0.21267 -0.533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25347 -0.533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-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0.30643 -0.519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275 -0.271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4549 -0.271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-0.20035 -0.27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7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g-fotki.yandex.ru/get/4129/102699435.86e/0_a1413_2241395e_XX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33809" r="72757" b="54749"/>
          <a:stretch/>
        </p:blipFill>
        <p:spPr bwMode="auto">
          <a:xfrm>
            <a:off x="3203848" y="836712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160240" cy="198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09609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53</Words>
  <Application>Microsoft Office PowerPoint</Application>
  <PresentationFormat>Экран (4:3)</PresentationFormat>
  <Paragraphs>31</Paragraphs>
  <Slides>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«БУКВА Ё»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11</cp:revision>
  <dcterms:created xsi:type="dcterms:W3CDTF">2022-04-10T08:21:49Z</dcterms:created>
  <dcterms:modified xsi:type="dcterms:W3CDTF">2025-06-04T01:58:53Z</dcterms:modified>
</cp:coreProperties>
</file>