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2" r:id="rId8"/>
    <p:sldId id="257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75141"/>
            <a:ext cx="6840760" cy="151091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К190-летию </a:t>
            </a:r>
            <a:r>
              <a:rPr lang="ru-RU" sz="2800" b="1" dirty="0" smtClean="0">
                <a:latin typeface="Comic Sans MS" pitchFamily="66" charset="0"/>
              </a:rPr>
              <a:t>со дня выхода сказки П.П.Ершова «Конёк-Горбунок</a:t>
            </a:r>
            <a:endParaRPr lang="ru-RU" sz="2800" b="1" spc="50" dirty="0">
              <a:ln w="11430"/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000504"/>
            <a:ext cx="5223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Comic Sans MS" pitchFamily="66" charset="0"/>
              </a:rPr>
              <a:t>Презентацию подготовила</a:t>
            </a:r>
          </a:p>
          <a:p>
            <a:pPr algn="ctr"/>
            <a:r>
              <a:rPr lang="ru-RU" sz="2400" i="1" dirty="0" smtClean="0">
                <a:latin typeface="Comic Sans MS" pitchFamily="66" charset="0"/>
              </a:rPr>
              <a:t>Пастухова Наталья Васильевна</a:t>
            </a:r>
            <a:endParaRPr lang="ru-RU" sz="2400" i="1" dirty="0" smtClean="0">
              <a:latin typeface="Comic Sans MS" pitchFamily="66" charset="0"/>
            </a:endParaRPr>
          </a:p>
        </p:txBody>
      </p:sp>
      <p:pic>
        <p:nvPicPr>
          <p:cNvPr id="6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3728" y="627069"/>
            <a:ext cx="3168352" cy="641691"/>
          </a:xfrm>
          <a:prstGeom prst="rect">
            <a:avLst/>
          </a:prstGeom>
          <a:noFill/>
        </p:spPr>
      </p:pic>
      <p:pic>
        <p:nvPicPr>
          <p:cNvPr id="7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V="1">
            <a:off x="2123728" y="2715301"/>
            <a:ext cx="3168352" cy="641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714356"/>
            <a:ext cx="6572296" cy="557216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Сказка дышит народной стихией – </a:t>
            </a:r>
            <a:r>
              <a:rPr lang="ru-RU" sz="4800" b="1" dirty="0" smtClean="0">
                <a:solidFill>
                  <a:srgbClr val="92D050"/>
                </a:solidFill>
                <a:latin typeface="Comic Sans MS" pitchFamily="66" charset="0"/>
              </a:rPr>
              <a:t>народные пляски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4800" b="1" dirty="0" smtClean="0">
                <a:solidFill>
                  <a:srgbClr val="0070C0"/>
                </a:solidFill>
                <a:latin typeface="Comic Sans MS" pitchFamily="66" charset="0"/>
              </a:rPr>
              <a:t>народные песни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4800" b="1" dirty="0" smtClean="0">
                <a:solidFill>
                  <a:srgbClr val="FFC000"/>
                </a:solidFill>
                <a:latin typeface="Comic Sans MS" pitchFamily="66" charset="0"/>
              </a:rPr>
              <a:t>пословицы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 и поговорки.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143272" cy="6083320"/>
          </a:xfrm>
        </p:spPr>
        <p:txBody>
          <a:bodyPr>
            <a:normAutofit/>
          </a:bodyPr>
          <a:lstStyle/>
          <a:p>
            <a:pPr fontAlgn="base"/>
            <a:r>
              <a:rPr lang="ru-RU" sz="2800" b="1" i="1" dirty="0" smtClean="0">
                <a:latin typeface="Comic Sans MS" pitchFamily="66" charset="0"/>
              </a:rPr>
              <a:t>«И под песню </a:t>
            </a:r>
            <a:br>
              <a:rPr lang="ru-RU" sz="2800" b="1" i="1" dirty="0" smtClean="0">
                <a:latin typeface="Comic Sans MS" pitchFamily="66" charset="0"/>
              </a:rPr>
            </a:br>
            <a:r>
              <a:rPr lang="ru-RU" sz="2800" b="1" i="1" dirty="0" smtClean="0">
                <a:latin typeface="Comic Sans MS" pitchFamily="66" charset="0"/>
              </a:rPr>
              <a:t>дурака</a:t>
            </a:r>
            <a:br>
              <a:rPr lang="ru-RU" sz="2800" b="1" i="1" dirty="0" smtClean="0">
                <a:latin typeface="Comic Sans MS" pitchFamily="66" charset="0"/>
              </a:rPr>
            </a:br>
            <a:r>
              <a:rPr lang="ru-RU" sz="2800" b="1" i="1" dirty="0" smtClean="0">
                <a:latin typeface="Comic Sans MS" pitchFamily="66" charset="0"/>
              </a:rPr>
              <a:t>Кони пляшут </a:t>
            </a:r>
            <a:br>
              <a:rPr lang="ru-RU" sz="2800" b="1" i="1" dirty="0" smtClean="0">
                <a:latin typeface="Comic Sans MS" pitchFamily="66" charset="0"/>
              </a:rPr>
            </a:br>
            <a:r>
              <a:rPr lang="ru-RU" sz="2800" b="1" i="1" dirty="0" smtClean="0">
                <a:latin typeface="Comic Sans MS" pitchFamily="66" charset="0"/>
              </a:rPr>
              <a:t>трепака;</a:t>
            </a:r>
            <a:br>
              <a:rPr lang="ru-RU" sz="2800" b="1" i="1" dirty="0" smtClean="0">
                <a:latin typeface="Comic Sans MS" pitchFamily="66" charset="0"/>
              </a:rPr>
            </a:br>
            <a:r>
              <a:rPr lang="ru-RU" sz="2800" b="1" i="1" dirty="0" smtClean="0">
                <a:latin typeface="Comic Sans MS" pitchFamily="66" charset="0"/>
              </a:rPr>
              <a:t>А конёк его </a:t>
            </a:r>
            <a:r>
              <a:rPr lang="ru-RU" sz="2800" b="1" i="1" dirty="0" err="1" smtClean="0">
                <a:latin typeface="Comic Sans MS" pitchFamily="66" charset="0"/>
              </a:rPr>
              <a:t>горбатко</a:t>
            </a:r>
            <a:r>
              <a:rPr lang="ru-RU" sz="2800" b="1" i="1" dirty="0" smtClean="0">
                <a:latin typeface="Comic Sans MS" pitchFamily="66" charset="0"/>
              </a:rPr>
              <a:t/>
            </a:r>
            <a:br>
              <a:rPr lang="ru-RU" sz="2800" b="1" i="1" dirty="0" smtClean="0">
                <a:latin typeface="Comic Sans MS" pitchFamily="66" charset="0"/>
              </a:rPr>
            </a:br>
            <a:r>
              <a:rPr lang="ru-RU" sz="2800" b="1" i="1" dirty="0" smtClean="0">
                <a:latin typeface="Comic Sans MS" pitchFamily="66" charset="0"/>
              </a:rPr>
              <a:t>Так и ломится вприсядку</a:t>
            </a:r>
            <a:br>
              <a:rPr lang="ru-RU" sz="2800" b="1" i="1" dirty="0" smtClean="0">
                <a:latin typeface="Comic Sans MS" pitchFamily="66" charset="0"/>
              </a:rPr>
            </a:br>
            <a:r>
              <a:rPr lang="ru-RU" sz="2800" b="1" i="1" dirty="0" smtClean="0">
                <a:latin typeface="Comic Sans MS" pitchFamily="66" charset="0"/>
              </a:rPr>
              <a:t>К удивленью людям всем»</a:t>
            </a:r>
            <a:br>
              <a:rPr lang="ru-RU" sz="2800" b="1" i="1" dirty="0" smtClean="0">
                <a:latin typeface="Comic Sans MS" pitchFamily="66" charset="0"/>
              </a:rPr>
            </a:br>
            <a:endParaRPr lang="ru-RU" sz="2800" b="1" i="1" dirty="0">
              <a:latin typeface="Comic Sans MS" pitchFamily="66" charset="0"/>
            </a:endParaRPr>
          </a:p>
        </p:txBody>
      </p:sp>
      <p:pic>
        <p:nvPicPr>
          <p:cNvPr id="3" name="Picture 2" descr="Конек-горб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4500594" cy="5500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85794"/>
            <a:ext cx="6715172" cy="550072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>В сказке П.П. Ершов сумел небольшим количеством слов выразить  </a:t>
            </a:r>
            <a:b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>сложную мысль, </a:t>
            </a:r>
            <a:b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Comic Sans MS" pitchFamily="66" charset="0"/>
              </a:rPr>
              <a:t>нарисовать образ.</a:t>
            </a:r>
            <a:endParaRPr lang="ru-RU" sz="4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571480"/>
            <a:ext cx="3643338" cy="5786478"/>
          </a:xfrm>
        </p:spPr>
        <p:txBody>
          <a:bodyPr>
            <a:normAutofit/>
          </a:bodyPr>
          <a:lstStyle/>
          <a:p>
            <a:pPr fontAlgn="base"/>
            <a:r>
              <a:rPr lang="ru-RU" sz="3200" b="1" dirty="0" smtClean="0">
                <a:latin typeface="Comic Sans MS" pitchFamily="66" charset="0"/>
              </a:rPr>
              <a:t>Кобылица та была</a:t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>Вся как зимний снег, бела,</a:t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>Грива в землю, золотая,</a:t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>В мелки кольца завитая.</a:t>
            </a:r>
            <a:br>
              <a:rPr lang="ru-RU" sz="3200" b="1" dirty="0" smtClean="0">
                <a:latin typeface="Comic Sans MS" pitchFamily="66" charset="0"/>
              </a:rPr>
            </a:b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23556" name="Picture 4" descr="Сказка - Конёк Горбунок !!! - раритет из детства- я.ру"/>
          <p:cNvPicPr>
            <a:picLocks noChangeAspect="1" noChangeArrowheads="1"/>
          </p:cNvPicPr>
          <p:nvPr/>
        </p:nvPicPr>
        <p:blipFill>
          <a:blip r:embed="rId2"/>
          <a:srcRect t="3614" r="3509" b="3614"/>
          <a:stretch>
            <a:fillRect/>
          </a:stretch>
        </p:blipFill>
        <p:spPr bwMode="auto">
          <a:xfrm>
            <a:off x="571472" y="642918"/>
            <a:ext cx="3929090" cy="5500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85794"/>
            <a:ext cx="3786214" cy="5500726"/>
          </a:xfrm>
        </p:spPr>
        <p:txBody>
          <a:bodyPr>
            <a:noAutofit/>
          </a:bodyPr>
          <a:lstStyle/>
          <a:p>
            <a:pPr fontAlgn="base"/>
            <a:r>
              <a:rPr lang="ru-RU" sz="2800" b="1" dirty="0" smtClean="0">
                <a:latin typeface="Comic Sans MS" pitchFamily="66" charset="0"/>
              </a:rPr>
              <a:t>Змеем голову свила,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И пустилась как стрела,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Вьётся кругом над полями,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Виснет </a:t>
            </a:r>
            <a:r>
              <a:rPr lang="ru-RU" sz="2800" b="1" dirty="0" err="1" smtClean="0">
                <a:latin typeface="Comic Sans MS" pitchFamily="66" charset="0"/>
              </a:rPr>
              <a:t>пластью</a:t>
            </a:r>
            <a:r>
              <a:rPr lang="ru-RU" sz="2800" b="1" dirty="0" smtClean="0">
                <a:latin typeface="Comic Sans MS" pitchFamily="66" charset="0"/>
              </a:rPr>
              <a:t> надо рвами,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Мчится скоком по горам,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Ходит дыбом по лесам.</a:t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6626" name="Picture 2" descr="kavery Николай Михайлович Кочергин - иллюстрации к сказке П. Ершова Конек-Горб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786214" cy="5662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429420" cy="18573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Писатель по – народному строит в сказке звукоподражание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500306"/>
            <a:ext cx="6429420" cy="3625857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fontAlgn="base">
              <a:buNone/>
            </a:pPr>
            <a:r>
              <a:rPr lang="ru-RU" sz="5400" b="1" i="1" dirty="0" smtClean="0">
                <a:solidFill>
                  <a:srgbClr val="0070C0"/>
                </a:solidFill>
                <a:latin typeface="Comic Sans MS" pitchFamily="66" charset="0"/>
              </a:rPr>
              <a:t>«Та–</a:t>
            </a:r>
            <a:r>
              <a:rPr lang="ru-RU" sz="5400" b="1" i="1" dirty="0" err="1" smtClean="0">
                <a:solidFill>
                  <a:srgbClr val="0070C0"/>
                </a:solidFill>
                <a:latin typeface="Comic Sans MS" pitchFamily="66" charset="0"/>
              </a:rPr>
              <a:t>ра</a:t>
            </a:r>
            <a:r>
              <a:rPr lang="ru-RU" sz="5400" b="1" i="1" dirty="0" smtClean="0">
                <a:solidFill>
                  <a:srgbClr val="0070C0"/>
                </a:solidFill>
                <a:latin typeface="Comic Sans MS" pitchFamily="66" charset="0"/>
              </a:rPr>
              <a:t>–рам, </a:t>
            </a:r>
          </a:p>
          <a:p>
            <a:pPr algn="ctr" fontAlgn="base">
              <a:buNone/>
            </a:pPr>
            <a:r>
              <a:rPr lang="ru-RU" sz="5400" b="1" i="1" dirty="0" smtClean="0">
                <a:solidFill>
                  <a:srgbClr val="0070C0"/>
                </a:solidFill>
                <a:latin typeface="Comic Sans MS" pitchFamily="66" charset="0"/>
              </a:rPr>
              <a:t>та–</a:t>
            </a:r>
            <a:r>
              <a:rPr lang="ru-RU" sz="5400" b="1" i="1" dirty="0" err="1" smtClean="0">
                <a:solidFill>
                  <a:srgbClr val="0070C0"/>
                </a:solidFill>
                <a:latin typeface="Comic Sans MS" pitchFamily="66" charset="0"/>
              </a:rPr>
              <a:t>ра</a:t>
            </a:r>
            <a:r>
              <a:rPr lang="ru-RU" sz="5400" b="1" i="1" dirty="0" smtClean="0">
                <a:solidFill>
                  <a:srgbClr val="0070C0"/>
                </a:solidFill>
                <a:latin typeface="Comic Sans MS" pitchFamily="66" charset="0"/>
              </a:rPr>
              <a:t>–рам,</a:t>
            </a:r>
          </a:p>
          <a:p>
            <a:pPr algn="ctr" fontAlgn="base">
              <a:buNone/>
            </a:pPr>
            <a:r>
              <a:rPr lang="ru-RU" sz="5400" b="1" i="1" dirty="0" smtClean="0">
                <a:latin typeface="Comic Sans MS" pitchFamily="66" charset="0"/>
              </a:rPr>
              <a:t>Вышли кони со двора»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858048" cy="1143008"/>
          </a:xfr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Сказка П.П. Ершова переведена на многие языки мира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The Little Humpbacked Horse - P. Yershov БукРивер - читайте …"/>
          <p:cNvPicPr>
            <a:picLocks noChangeAspect="1" noChangeArrowheads="1"/>
          </p:cNvPicPr>
          <p:nvPr/>
        </p:nvPicPr>
        <p:blipFill>
          <a:blip r:embed="rId2"/>
          <a:srcRect t="3125" r="3845" b="4687"/>
          <a:stretch>
            <a:fillRect/>
          </a:stretch>
        </p:blipFill>
        <p:spPr bwMode="auto">
          <a:xfrm>
            <a:off x="714348" y="1714488"/>
            <a:ext cx="3214710" cy="457203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7652" name="Picture 4" descr="The Little Humpbacked Horse - Pyotr Yersh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785926"/>
            <a:ext cx="3143272" cy="457203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7654" name="Picture 6" descr="redmadcat: Вот оно как на иврите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857364"/>
            <a:ext cx="3381356" cy="442915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6858048" cy="14287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На сказку П.П. Ершова поставлен балет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9698" name="Picture 2" descr="muzika_3: Что такое балет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6715172" cy="422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929486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 сказку П.П. Ершова поставлена опера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0722" name="Picture 2" descr="Саратовский академический театр оперы и балета - Концерты - Премьеры - Афиша - Саратов: новости, погода, работа в Саратове, ав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6643734" cy="422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072362" cy="15001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На сказку П.П. Ершова снят полнометражный фильм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1746" name="Picture 2" descr="Конёк-Горбунок (1941) - кадры из фильма - советские фильмы -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6643734" cy="4414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857232"/>
            <a:ext cx="3714776" cy="5286412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Петр Павлович Ершов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родился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1815 году в Сибири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122" name="AutoShape 2" descr="Yersh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Yersh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Yersh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Конёк-горбунок. Сказка или намек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3281361" cy="45624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642918"/>
            <a:ext cx="6858048" cy="57150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Сказка манит нас своей безудержной фантазией, удивительными приключениями, динамичным сюжетом, красочностью, игривой ритмикой, песенным складом, образом главного героя – отважным представителем народа, в победе добра над злом, уважением к человеку, к нашему великому языку.</a:t>
            </a:r>
            <a:endParaRPr lang="ru-RU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Определите, кто является главным героем сказки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П.П. Ершова «Конёк –Горбунок»?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КОБЫЛИЦА 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Comic Sans MS" pitchFamily="66" charset="0"/>
              </a:rPr>
              <a:t>КОНЁК-ГОРБУНОК  </a:t>
            </a: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Какого роста был конек горбунок"/>
          <p:cNvPicPr>
            <a:picLocks noChangeAspect="1" noChangeArrowheads="1"/>
          </p:cNvPicPr>
          <p:nvPr/>
        </p:nvPicPr>
        <p:blipFill>
          <a:blip r:embed="rId2"/>
          <a:srcRect l="16113" r="390"/>
          <a:stretch>
            <a:fillRect/>
          </a:stretch>
        </p:blipFill>
        <p:spPr bwMode="auto">
          <a:xfrm>
            <a:off x="4643438" y="2143116"/>
            <a:ext cx="4071966" cy="42862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74" name="Picture 6" descr="Грация и восхитительная красота лошадей. Куда он мчится. Ваши ассоциации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4143404" cy="42862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Определите, кому Иван продал вороных коней?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Царю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1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Братьям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2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Конек-горб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3990972" cy="43576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4820" name="Picture 4" descr="Конек-горб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4143404" cy="43577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72452" cy="9890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Определите, какое первое задание Царь дал Ивану?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Словить Жар-птицу </a:t>
            </a:r>
            <a:r>
              <a:rPr lang="ru-RU" sz="39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ru-RU" sz="39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Принести воды 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Сборник статей о славянской культуре Образы русских волшебных сказок и телеса человече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4038599" cy="4214802"/>
          </a:xfrm>
          <a:prstGeom prst="rect">
            <a:avLst/>
          </a:prstGeom>
          <a:noFill/>
        </p:spPr>
      </p:pic>
      <p:pic>
        <p:nvPicPr>
          <p:cNvPr id="35846" name="Picture 6" descr="www.7sky.eu * Просмотр темы - Мультфильмы ,скачать"/>
          <p:cNvPicPr>
            <a:picLocks noChangeAspect="1" noChangeArrowheads="1"/>
          </p:cNvPicPr>
          <p:nvPr/>
        </p:nvPicPr>
        <p:blipFill>
          <a:blip r:embed="rId3"/>
          <a:srcRect l="16257" t="8654" r="10043"/>
          <a:stretch>
            <a:fillRect/>
          </a:stretch>
        </p:blipFill>
        <p:spPr bwMode="auto">
          <a:xfrm>
            <a:off x="4643438" y="2214553"/>
            <a:ext cx="4071966" cy="421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Определите, какое второе задание дал Царь Ивану?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7"/>
            <a:ext cx="4040188" cy="500066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Прыгнуть с высокой берёзы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7"/>
            <a:ext cx="4041775" cy="571504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Привезти Царь-девицу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Конек-Горбунок (1975г.) - смотреть мультфильм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4000498" cy="42148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868" name="Picture 4" descr="Конек-Горбунок (1947) Мультфильм смотреть онлайн"/>
          <p:cNvPicPr>
            <a:picLocks noChangeAspect="1" noChangeArrowheads="1"/>
          </p:cNvPicPr>
          <p:nvPr/>
        </p:nvPicPr>
        <p:blipFill>
          <a:blip r:embed="rId3"/>
          <a:srcRect l="6048" r="10483"/>
          <a:stretch>
            <a:fillRect/>
          </a:stretch>
        </p:blipFill>
        <p:spPr bwMode="auto">
          <a:xfrm>
            <a:off x="4643438" y="2143116"/>
            <a:ext cx="4071966" cy="42148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Определите, кого встретил Иван в 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море-океане?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36565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Чюдо-юдо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omic Sans MS" pitchFamily="66" charset="0"/>
              </a:rPr>
              <a:t>рыбу-кит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3656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Морского Царя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Коллективизация - новая социальная се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4071966" cy="43338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892" name="Picture 4" descr="Cпектакль &quot;Конек-горбунок&quot; Юнивита"/>
          <p:cNvPicPr>
            <a:picLocks noChangeAspect="1" noChangeArrowheads="1"/>
          </p:cNvPicPr>
          <p:nvPr/>
        </p:nvPicPr>
        <p:blipFill>
          <a:blip r:embed="rId3"/>
          <a:srcRect l="31250"/>
          <a:stretch>
            <a:fillRect/>
          </a:stretch>
        </p:blipFill>
        <p:spPr bwMode="auto">
          <a:xfrm>
            <a:off x="4643438" y="2143116"/>
            <a:ext cx="4071926" cy="42862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Определите, Царь-Девица попросила Царя ?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Проехать в карете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Окунуться в котёл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Конек-Горбунок DVDRip скачать филь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4071966" cy="42148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8916" name="Picture 4" descr="Конек-Горбунок смотреть онлайн (1975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54"/>
            <a:ext cx="4090982" cy="42148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Определите, на кого указала Царица?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На Ивана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На Царя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ТВ-программа - Corbina.TV"/>
          <p:cNvPicPr>
            <a:picLocks noChangeAspect="1" noChangeArrowheads="1"/>
          </p:cNvPicPr>
          <p:nvPr/>
        </p:nvPicPr>
        <p:blipFill>
          <a:blip r:embed="rId2"/>
          <a:srcRect l="10838" t="5769" r="11127"/>
          <a:stretch>
            <a:fillRect/>
          </a:stretch>
        </p:blipFill>
        <p:spPr bwMode="auto">
          <a:xfrm>
            <a:off x="428596" y="2143116"/>
            <a:ext cx="4071966" cy="43100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940" name="Picture 4" descr="Сказка Петра Ершова &quot;Конек-Горбунок&quot;"/>
          <p:cNvPicPr>
            <a:picLocks noChangeAspect="1" noChangeArrowheads="1"/>
          </p:cNvPicPr>
          <p:nvPr/>
        </p:nvPicPr>
        <p:blipFill>
          <a:blip r:embed="rId3"/>
          <a:srcRect l="7374" r="14676"/>
          <a:stretch>
            <a:fillRect/>
          </a:stretch>
        </p:blipFill>
        <p:spPr bwMode="auto">
          <a:xfrm>
            <a:off x="4643438" y="2143116"/>
            <a:ext cx="4071966" cy="43195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57356" y="571480"/>
            <a:ext cx="6429420" cy="585791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mic Sans MS" pitchFamily="66" charset="0"/>
              </a:rPr>
              <a:t>Ребята! </a:t>
            </a:r>
            <a:r>
              <a:rPr lang="ru-RU" sz="6000" b="1" dirty="0" smtClean="0">
                <a:latin typeface="Comic Sans MS" pitchFamily="66" charset="0"/>
              </a:rPr>
              <a:t/>
            </a:r>
            <a:br>
              <a:rPr lang="ru-RU" sz="6000" b="1" dirty="0" smtClean="0"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00B050"/>
                </a:solidFill>
                <a:latin typeface="Comic Sans MS" pitchFamily="66" charset="0"/>
              </a:rPr>
              <a:t>Молодцы!</a:t>
            </a:r>
            <a:r>
              <a:rPr lang="ru-RU" sz="6000" b="1" dirty="0" smtClean="0">
                <a:latin typeface="Comic Sans MS" pitchFamily="66" charset="0"/>
              </a:rPr>
              <a:t/>
            </a:r>
            <a:br>
              <a:rPr lang="ru-RU" sz="6000" b="1" dirty="0" smtClean="0"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Вы правильно ответили на все вопросы!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3257544" cy="56436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В детстве 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П.П. Ершов слушал сказки сибирских крестьян и очень их любил.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idx="4294967295"/>
          </p:nvPr>
        </p:nvSpPr>
        <p:spPr>
          <a:xfrm>
            <a:off x="8429652" y="1628775"/>
            <a:ext cx="714348" cy="460851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800" i="1" dirty="0" smtClean="0"/>
          </a:p>
          <a:p>
            <a:pPr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</p:txBody>
      </p:sp>
      <p:pic>
        <p:nvPicPr>
          <p:cNvPr id="3074" name="Picture 2" descr="Крестьянские дети, 1890 по Vladimir Yegorovich Makovsky (1846-1920, Russia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857231"/>
            <a:ext cx="4429156" cy="5357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5"/>
          <p:cNvSpPr txBox="1">
            <a:spLocks/>
          </p:cNvSpPr>
          <p:nvPr/>
        </p:nvSpPr>
        <p:spPr>
          <a:xfrm>
            <a:off x="899592" y="1556792"/>
            <a:ext cx="741682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Иллюстрация 2 из 4 для Сказки: Конек-Горбунок (CDmp3) - Петр Ершов Лабиринт - аудио. Источник: С М В"/>
          <p:cNvPicPr>
            <a:picLocks noChangeAspect="1" noChangeArrowheads="1"/>
          </p:cNvPicPr>
          <p:nvPr/>
        </p:nvPicPr>
        <p:blipFill>
          <a:blip r:embed="rId3"/>
          <a:srcRect b="9395"/>
          <a:stretch>
            <a:fillRect/>
          </a:stretch>
        </p:blipFill>
        <p:spPr bwMode="auto">
          <a:xfrm>
            <a:off x="1643042" y="2857496"/>
            <a:ext cx="5786478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86742" cy="21431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В сказках крестьяне остроумно высмеивали царя, бояр, купцов, попов, осуждал зло и стоял за правду , добро, справедливость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714356"/>
            <a:ext cx="4143404" cy="5072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Сказки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А.С. Пушкина оказали большое влияние на творчество П.П. Ершова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9458" name="Picture 2" descr="Джейн остин книги скачать - Форум - book-forum.rewqu8.appspot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3571900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Конек-горбунок (аудио) скачать журн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Конек-горбунок (аудио) скачать журн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Конек-горбунок (аудио) скачать журн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6" name="Picture 12" descr="Издательства - Сообщество &quot;Детская библиотека&quot; / Читаем с деть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4000528" cy="53578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00042"/>
            <a:ext cx="3786214" cy="571504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Comic Sans MS" pitchFamily="66" charset="0"/>
              </a:rPr>
              <a:t>Сказка </a:t>
            </a:r>
            <a:br>
              <a:rPr lang="ru-RU" sz="4800" dirty="0" smtClean="0">
                <a:latin typeface="Comic Sans MS" pitchFamily="66" charset="0"/>
              </a:rPr>
            </a:br>
            <a:r>
              <a:rPr lang="ru-RU" sz="4800" b="1" dirty="0" smtClean="0">
                <a:latin typeface="Comic Sans MS" pitchFamily="66" charset="0"/>
              </a:rPr>
              <a:t>«Конёк-Горбунок»</a:t>
            </a:r>
            <a:r>
              <a:rPr lang="ru-RU" sz="4800" dirty="0" smtClean="0">
                <a:latin typeface="Comic Sans MS" pitchFamily="66" charset="0"/>
              </a:rPr>
              <a:t/>
            </a:r>
            <a:br>
              <a:rPr lang="ru-RU" sz="4800" dirty="0" smtClean="0">
                <a:latin typeface="Comic Sans MS" pitchFamily="66" charset="0"/>
              </a:rPr>
            </a:br>
            <a:r>
              <a:rPr lang="ru-RU" sz="4800" dirty="0" smtClean="0">
                <a:latin typeface="Comic Sans MS" pitchFamily="66" charset="0"/>
              </a:rPr>
              <a:t>была издана в </a:t>
            </a:r>
            <a:r>
              <a:rPr lang="ru-RU" sz="4800" b="1" dirty="0" smtClean="0">
                <a:latin typeface="Comic Sans MS" pitchFamily="66" charset="0"/>
              </a:rPr>
              <a:t>1834 го</a:t>
            </a:r>
            <a:r>
              <a:rPr lang="ru-RU" b="1" dirty="0" smtClean="0">
                <a:latin typeface="Comic Sans MS" pitchFamily="66" charset="0"/>
              </a:rPr>
              <a:t>ду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Все три части сказки связанны между собой образом Ивана и его верного друга Конька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0482" name="Picture 2" descr="Конёк - Горбунок / РУ / DVDRip - Омня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6286544" cy="4300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642918"/>
            <a:ext cx="5929354" cy="1714512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Сказка  пронизана лёгким юмором и лукавством, свойственным русскому народ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у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571604" y="2643182"/>
            <a:ext cx="6072230" cy="3857652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4000" b="1" i="1" dirty="0" smtClean="0">
                <a:latin typeface="Comic Sans MS" pitchFamily="66" charset="0"/>
              </a:rPr>
              <a:t>«И Данило, и Гаврило</a:t>
            </a:r>
          </a:p>
          <a:p>
            <a:pPr algn="ctr" fontAlgn="base">
              <a:buNone/>
            </a:pPr>
            <a:r>
              <a:rPr lang="ru-RU" sz="4000" b="1" i="1" dirty="0" smtClean="0">
                <a:latin typeface="Comic Sans MS" pitchFamily="66" charset="0"/>
              </a:rPr>
              <a:t>Что в ногах их мочи было</a:t>
            </a:r>
          </a:p>
          <a:p>
            <a:pPr algn="ctr" fontAlgn="base">
              <a:buNone/>
            </a:pPr>
            <a:r>
              <a:rPr lang="ru-RU" sz="4000" b="1" i="1" dirty="0" smtClean="0">
                <a:latin typeface="Comic Sans MS" pitchFamily="66" charset="0"/>
              </a:rPr>
              <a:t>По крапиве прямиком</a:t>
            </a:r>
          </a:p>
          <a:p>
            <a:pPr algn="ctr" fontAlgn="base">
              <a:buNone/>
            </a:pPr>
            <a:r>
              <a:rPr lang="ru-RU" sz="4000" b="1" i="1" dirty="0" smtClean="0">
                <a:latin typeface="Comic Sans MS" pitchFamily="66" charset="0"/>
              </a:rPr>
              <a:t>Так и дуют босиком»</a:t>
            </a:r>
          </a:p>
          <a:p>
            <a:endParaRPr lang="ru-RU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47664" y="1484784"/>
            <a:ext cx="59766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00166" y="500042"/>
            <a:ext cx="6858048" cy="928694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Украшение сказки- присказки</a:t>
            </a:r>
            <a:endParaRPr lang="ru-RU" sz="3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57784"/>
          </a:xfrm>
        </p:spPr>
        <p:txBody>
          <a:bodyPr>
            <a:normAutofit fontScale="77500" lnSpcReduction="20000"/>
          </a:bodyPr>
          <a:lstStyle/>
          <a:p>
            <a:pPr algn="ctr" fontAlgn="base">
              <a:buNone/>
            </a:pPr>
            <a:r>
              <a:rPr lang="ru-RU" b="1" i="1" dirty="0" smtClean="0">
                <a:latin typeface="Comic Sans MS" pitchFamily="66" charset="0"/>
              </a:rPr>
              <a:t>«Едут близко ли, далёко,</a:t>
            </a:r>
          </a:p>
          <a:p>
            <a:pPr algn="ctr" fontAlgn="base">
              <a:buNone/>
            </a:pPr>
            <a:r>
              <a:rPr lang="ru-RU" b="1" i="1" dirty="0" smtClean="0">
                <a:latin typeface="Comic Sans MS" pitchFamily="66" charset="0"/>
              </a:rPr>
              <a:t>Едут низко ли, высоко,</a:t>
            </a:r>
          </a:p>
          <a:p>
            <a:pPr algn="ctr" fontAlgn="base">
              <a:buNone/>
            </a:pPr>
            <a:r>
              <a:rPr lang="ru-RU" b="1" i="1" dirty="0" smtClean="0">
                <a:latin typeface="Comic Sans MS" pitchFamily="66" charset="0"/>
              </a:rPr>
              <a:t>И увидели ль кого,</a:t>
            </a:r>
          </a:p>
          <a:p>
            <a:pPr algn="ctr" fontAlgn="base">
              <a:buNone/>
            </a:pPr>
            <a:r>
              <a:rPr lang="ru-RU" b="1" i="1" dirty="0" smtClean="0">
                <a:latin typeface="Comic Sans MS" pitchFamily="66" charset="0"/>
              </a:rPr>
              <a:t>Я не знаю ничего.</a:t>
            </a:r>
          </a:p>
          <a:p>
            <a:pPr algn="ctr" fontAlgn="base">
              <a:buNone/>
            </a:pPr>
            <a:r>
              <a:rPr lang="ru-RU" b="1" i="1" dirty="0" smtClean="0">
                <a:latin typeface="Comic Sans MS" pitchFamily="66" charset="0"/>
              </a:rPr>
              <a:t>Скоро сказка говорится,</a:t>
            </a:r>
          </a:p>
          <a:p>
            <a:pPr algn="ctr" fontAlgn="base">
              <a:buNone/>
            </a:pPr>
            <a:r>
              <a:rPr lang="ru-RU" b="1" i="1" dirty="0" smtClean="0">
                <a:latin typeface="Comic Sans MS" pitchFamily="66" charset="0"/>
              </a:rPr>
              <a:t>Дело </a:t>
            </a:r>
            <a:r>
              <a:rPr lang="ru-RU" b="1" i="1" dirty="0" err="1" smtClean="0">
                <a:latin typeface="Comic Sans MS" pitchFamily="66" charset="0"/>
              </a:rPr>
              <a:t>мешкотно</a:t>
            </a:r>
            <a:r>
              <a:rPr lang="ru-RU" b="1" i="1" dirty="0" smtClean="0">
                <a:latin typeface="Comic Sans MS" pitchFamily="66" charset="0"/>
              </a:rPr>
              <a:t> творится.</a:t>
            </a:r>
          </a:p>
          <a:p>
            <a:pPr algn="ctr" fontAlgn="base">
              <a:buNone/>
            </a:pPr>
            <a:r>
              <a:rPr lang="ru-RU" b="1" i="1" dirty="0" smtClean="0">
                <a:latin typeface="Comic Sans MS" pitchFamily="66" charset="0"/>
              </a:rPr>
              <a:t>Только, братцы, я узнал,</a:t>
            </a:r>
          </a:p>
          <a:p>
            <a:pPr algn="ctr" fontAlgn="base">
              <a:buNone/>
            </a:pPr>
            <a:r>
              <a:rPr lang="ru-RU" b="1" i="1" dirty="0" smtClean="0">
                <a:latin typeface="Comic Sans MS" pitchFamily="66" charset="0"/>
              </a:rPr>
              <a:t>Что конёк туда вбежал,</a:t>
            </a:r>
          </a:p>
          <a:p>
            <a:pPr algn="ctr" fontAlgn="base">
              <a:buNone/>
            </a:pPr>
            <a:r>
              <a:rPr lang="ru-RU" b="1" i="1" dirty="0" smtClean="0">
                <a:latin typeface="Comic Sans MS" pitchFamily="66" charset="0"/>
              </a:rPr>
              <a:t>Где (я слышал стороною)</a:t>
            </a:r>
          </a:p>
          <a:p>
            <a:pPr algn="ctr" fontAlgn="base">
              <a:buNone/>
            </a:pPr>
            <a:r>
              <a:rPr lang="ru-RU" b="1" i="1" dirty="0" smtClean="0">
                <a:latin typeface="Comic Sans MS" pitchFamily="66" charset="0"/>
              </a:rPr>
              <a:t>Небо сходится с землёю,</a:t>
            </a:r>
          </a:p>
          <a:p>
            <a:pPr algn="ctr" fontAlgn="base">
              <a:buNone/>
            </a:pPr>
            <a:r>
              <a:rPr lang="ru-RU" b="1" i="1" dirty="0" smtClean="0">
                <a:latin typeface="Comic Sans MS" pitchFamily="66" charset="0"/>
              </a:rPr>
              <a:t>Где крестьянки лён прядут,</a:t>
            </a:r>
          </a:p>
          <a:p>
            <a:pPr algn="ctr" fontAlgn="base">
              <a:buNone/>
            </a:pPr>
            <a:r>
              <a:rPr lang="ru-RU" b="1" i="1" dirty="0" smtClean="0">
                <a:latin typeface="Comic Sans MS" pitchFamily="66" charset="0"/>
              </a:rPr>
              <a:t>Прялки на небо кладут»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372</Words>
  <Application>Microsoft Office PowerPoint</Application>
  <PresentationFormat>Экран (4:3)</PresentationFormat>
  <Paragraphs>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К190-летию со дня выхода сказки П.П.Ершова «Конёк-Горбунок</vt:lpstr>
      <vt:lpstr>Петр Павлович Ершов  родился  1815 году в Сибири</vt:lpstr>
      <vt:lpstr>В детстве  П.П. Ершов слушал сказки сибирских крестьян и очень их любил.</vt:lpstr>
      <vt:lpstr>В сказках крестьяне остроумно высмеивали царя, бояр, купцов, попов, осуждал зло и стоял за правду , добро, справедливость.</vt:lpstr>
      <vt:lpstr>Сказки  А.С. Пушкина оказали большое влияние на творчество П.П. Ершова</vt:lpstr>
      <vt:lpstr>Сказка  «Конёк-Горбунок» была издана в 1834 году</vt:lpstr>
      <vt:lpstr>Все три части сказки связанны между собой образом Ивана и его верного друга Конька</vt:lpstr>
      <vt:lpstr>Сказка  пронизана лёгким юмором и лукавством, свойственным русскому народу</vt:lpstr>
      <vt:lpstr>Украшение сказки- присказки</vt:lpstr>
      <vt:lpstr>Сказка дышит народной стихией – народные пляски, народные песни, пословицы и поговорки.</vt:lpstr>
      <vt:lpstr>«И под песню  дурака Кони пляшут  трепака; А конёк его горбатко Так и ломится вприсядку К удивленью людям всем» </vt:lpstr>
      <vt:lpstr>В сказке П.П. Ершов сумел небольшим количеством слов выразить   сложную мысль,  нарисовать образ.</vt:lpstr>
      <vt:lpstr>Кобылица та была Вся как зимний снег, бела, Грива в землю, золотая, В мелки кольца завитая. </vt:lpstr>
      <vt:lpstr>Змеем голову свила, И пустилась как стрела, Вьётся кругом над полями, Виснет пластью надо рвами, Мчится скоком по горам, Ходит дыбом по лесам. </vt:lpstr>
      <vt:lpstr>Писатель по – народному строит в сказке звукоподражание</vt:lpstr>
      <vt:lpstr>Сказка П.П. Ершова переведена на многие языки мира</vt:lpstr>
      <vt:lpstr>На сказку П.П. Ершова поставлен балет</vt:lpstr>
      <vt:lpstr>На сказку П.П. Ершова поставлена опера </vt:lpstr>
      <vt:lpstr>На сказку П.П. Ершова снят полнометражный фильм</vt:lpstr>
      <vt:lpstr>Сказка манит нас своей безудержной фантазией, удивительными приключениями, динамичным сюжетом, красочностью, игривой ритмикой, песенным складом, образом главного героя – отважным представителем народа, в победе добра над злом, уважением к человеку, к нашему великому языку.</vt:lpstr>
      <vt:lpstr>Определите, кто является главным героем сказки  П.П. Ершова «Конёк –Горбунок»?</vt:lpstr>
      <vt:lpstr>Определите, кому Иван продал вороных коней?</vt:lpstr>
      <vt:lpstr>Определите, какое первое задание Царь дал Ивану?</vt:lpstr>
      <vt:lpstr>Определите, какое второе задание дал Царь Ивану?</vt:lpstr>
      <vt:lpstr>Определите, кого встретил Иван в  море-океане?</vt:lpstr>
      <vt:lpstr>Определите, Царь-Девица попросила Царя ?</vt:lpstr>
      <vt:lpstr>Определите, на кого указала Царица?</vt:lpstr>
      <vt:lpstr>Ребята!  Молодцы! Вы правильно ответили на все вопросы!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USer-PC</cp:lastModifiedBy>
  <cp:revision>39</cp:revision>
  <dcterms:created xsi:type="dcterms:W3CDTF">2014-08-08T16:01:14Z</dcterms:created>
  <dcterms:modified xsi:type="dcterms:W3CDTF">2025-03-05T05:01:28Z</dcterms:modified>
</cp:coreProperties>
</file>