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9" r:id="rId3"/>
    <p:sldId id="259" r:id="rId4"/>
    <p:sldId id="260" r:id="rId5"/>
    <p:sldId id="262" r:id="rId6"/>
    <p:sldId id="263" r:id="rId7"/>
    <p:sldId id="274" r:id="rId8"/>
    <p:sldId id="275" r:id="rId9"/>
    <p:sldId id="266" r:id="rId10"/>
    <p:sldId id="267" r:id="rId11"/>
    <p:sldId id="277" r:id="rId12"/>
    <p:sldId id="270" r:id="rId13"/>
    <p:sldId id="271" r:id="rId14"/>
    <p:sldId id="272" r:id="rId15"/>
    <p:sldId id="276" r:id="rId16"/>
    <p:sldId id="273" r:id="rId17"/>
    <p:sldId id="269" r:id="rId18"/>
    <p:sldId id="27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97" autoAdjust="0"/>
    <p:restoredTop sz="94638" autoAdjust="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4835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246B033-2503-4230-84DF-B7902FD85D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C:\Users\&#1053;&#1072;&#1076;&#1077;&#1078;&#1076;&#1072;\Desktop\&#1087;&#1072;&#1090;&#1088;&#1080;&#1086;&#1090;&#1080;&#1095;&#1077;&#1089;&#1082;&#1086;&#1077;%20&#1074;&#1086;&#1089;&#1087;&#1080;&#1090;\&#1043;&#1080;&#1084;&#1085;%20&#1056;&#1086;&#1089;&#1089;&#1080;&#1080;%20-%20&#1043;&#1048;&#1052;&#1053;%20&#1056;&#1086;&#1089;&#1089;&#1080;&#1081;&#1089;&#1082;&#1086;&#1081;%20&#1060;&#1077;&#1076;&#1077;&#1088;&#1072;&#1094;&#1080;&#1080;!%20(mp3ostrov.com).mp3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gif"/><Relationship Id="rId4" Type="http://schemas.openxmlformats.org/officeDocument/2006/relationships/image" Target="../media/image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images/search" TargetMode="External"/><Relationship Id="rId2" Type="http://schemas.openxmlformats.org/officeDocument/2006/relationships/hyperlink" Target="http://www.drofa.ru/files/presentations/visual/Contents/Biologiya/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дежда\Desktop\Надя5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060997" y="1916832"/>
            <a:ext cx="561546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Государственные</a:t>
            </a:r>
          </a:p>
          <a:p>
            <a:pPr algn="ctr"/>
            <a:r>
              <a:rPr lang="ru-RU" sz="4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символы России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57620" y="4000504"/>
            <a:ext cx="47395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ГБДОУ №135 Невского района</a:t>
            </a:r>
          </a:p>
          <a:p>
            <a:r>
              <a:rPr lang="ru-RU" dirty="0" smtClean="0"/>
              <a:t>Воспитатели: </a:t>
            </a:r>
            <a:r>
              <a:rPr lang="ru-RU" dirty="0" smtClean="0"/>
              <a:t>Козлова А.А</a:t>
            </a:r>
            <a:r>
              <a:rPr lang="ru-RU" dirty="0" smtClean="0"/>
              <a:t>., Андрианова </a:t>
            </a:r>
            <a:r>
              <a:rPr lang="ru-RU" dirty="0" smtClean="0"/>
              <a:t>Ю.С</a:t>
            </a:r>
            <a:r>
              <a:rPr lang="ru-RU" dirty="0" smtClean="0"/>
              <a:t>.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139952" y="836712"/>
            <a:ext cx="37144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itka Banner" pitchFamily="2" charset="0"/>
              </a:rPr>
              <a:t>Мультимедийное пособие 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Sitka Banner" pitchFamily="2" charset="0"/>
              </a:rPr>
              <a:t>для воспитателей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Sitka Banne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Значение цвета на флаге</a:t>
            </a:r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96752"/>
            <a:ext cx="7881677" cy="5254451"/>
          </a:xfrm>
        </p:spPr>
      </p:pic>
      <p:sp>
        <p:nvSpPr>
          <p:cNvPr id="5" name="TextBox 4"/>
          <p:cNvSpPr txBox="1"/>
          <p:nvPr/>
        </p:nvSpPr>
        <p:spPr>
          <a:xfrm>
            <a:off x="1259632" y="1772816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Белый цвет означает мир, </a:t>
            </a:r>
          </a:p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чистоту, надежду.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429000"/>
            <a:ext cx="6624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Синий – цвет безоблачного мирного неба, верности и правды.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03648" y="5085184"/>
            <a:ext cx="65527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Красный – огонь и отвагу.</a:t>
            </a:r>
            <a:endParaRPr lang="ru-RU" sz="28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1475656" y="332656"/>
            <a:ext cx="6264696" cy="648072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флаг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8b9ff1482bdd2472b52bf7838d2de4dd_x10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980728"/>
            <a:ext cx="3528392" cy="25917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флаг кита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638"/>
            <a:ext cx="3837806" cy="23986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фра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3861048"/>
            <a:ext cx="4031254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9552" y="3789040"/>
            <a:ext cx="3505572" cy="26291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11560" y="105273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1124744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635896" y="386104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60032" y="393305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03232" cy="63567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Государственный гимн России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021-021-Vot-i-podoshlo-vremja-proschatsja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2080" y="1268760"/>
            <a:ext cx="3400425" cy="46386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980728"/>
            <a:ext cx="4896544" cy="518457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Гимн страны - это тоже государственный символ. Он исполняется в особенных, торжественных случаях. Гимн России очень красивый и величественный. Каждый гражданин России должен знать слова гимна. Гимн посвящен нашей стране, ее бескрайним просторам, отважным людям, великой истории, в гимне поется о прошлом и будущем страны, о горячей любви к своей Родине.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Слова для гимна нашей Родины Написал Сергей Владимирович Михалков.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56176" y="6021288"/>
            <a:ext cx="1927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С.В. Михалков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Гимн России - ГИМН Российской Федерации!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96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260648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 России</a:t>
            </a:r>
            <a:endParaRPr lang="ru-RU" sz="4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23528" y="908720"/>
            <a:ext cx="4176464" cy="534136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Герб – это отличительный знак государства, изображаемый на флагах, монетах, печатях. На фоне щита красного цвета изображен золотой двуглавый орел. Правой лапой орел сжимает скипетр, в левой лапе – держава. Скипетр и держава всегда были символами царской власти.  Над головой орла золотая корона. На груди орла расположен щит. На щите изображен всадник на коне.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80px-Russland-Wappen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99992" y="1340768"/>
            <a:ext cx="3919611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Щит Российского герба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500301_html_25f1c1b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08" y="1628800"/>
            <a:ext cx="4191000" cy="50577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340768"/>
            <a:ext cx="4464496" cy="5122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Это непростой всадник. Зовут его святой Георгий Победоносец.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solidFill>
                  <a:srgbClr val="002060"/>
                </a:solidFill>
              </a:rPr>
              <a:t>Издавна он почитался на Руси как покровитель воинов, защитник Отечества! В руках у Георгия Победоносца серебряное копье. Этим копьем он поражает черного змея, а верный конь топчет змея копытами. Змей – символ зла. Наш герб символизирует победу добра над злом, красоту и справедливость!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1619672" y="332656"/>
            <a:ext cx="6336704" cy="792088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Найди герб России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ф германи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980728"/>
            <a:ext cx="2160240" cy="2700300"/>
          </a:xfrm>
          <a:prstGeom prst="rect">
            <a:avLst/>
          </a:prstGeom>
        </p:spPr>
      </p:pic>
      <p:pic>
        <p:nvPicPr>
          <p:cNvPr id="7" name="Рисунок 6" descr="герб китая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13669" y="1268760"/>
            <a:ext cx="1944442" cy="2288254"/>
          </a:xfrm>
          <a:prstGeom prst="rect">
            <a:avLst/>
          </a:prstGeom>
        </p:spPr>
      </p:pic>
      <p:pic>
        <p:nvPicPr>
          <p:cNvPr id="8" name="Рисунок 7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4005064"/>
            <a:ext cx="2214555" cy="2592288"/>
          </a:xfrm>
          <a:prstGeom prst="rect">
            <a:avLst/>
          </a:prstGeom>
        </p:spPr>
      </p:pic>
      <p:pic>
        <p:nvPicPr>
          <p:cNvPr id="9" name="Рисунок 8" descr="1087139_origin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34834" y="4077072"/>
            <a:ext cx="2762896" cy="230425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1520" y="980728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96136" y="1268760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2</a:t>
            </a:r>
            <a:endParaRPr lang="ru-RU" sz="20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293096"/>
            <a:ext cx="288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3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868144" y="4293096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4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герб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052736"/>
            <a:ext cx="3312368" cy="3974842"/>
          </a:xfrm>
          <a:prstGeom prst="rect">
            <a:avLst/>
          </a:prstGeom>
        </p:spPr>
      </p:pic>
      <p:pic>
        <p:nvPicPr>
          <p:cNvPr id="10" name="Рисунок 9" descr="800px-Coat_of_arms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988840"/>
            <a:ext cx="5362437" cy="5424635"/>
          </a:xfrm>
          <a:prstGeom prst="rect">
            <a:avLst/>
          </a:prstGeom>
        </p:spPr>
      </p:pic>
      <p:pic>
        <p:nvPicPr>
          <p:cNvPr id="11" name="Рисунок 10" descr="0_836cf_8b44935f_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6176" y="0"/>
            <a:ext cx="2698428" cy="2952328"/>
          </a:xfrm>
          <a:prstGeom prst="rect">
            <a:avLst/>
          </a:prstGeom>
        </p:spPr>
      </p:pic>
      <p:pic>
        <p:nvPicPr>
          <p:cNvPr id="12" name="Рисунок 11" descr="500301_html_25f1c1bb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5517232"/>
            <a:ext cx="720080" cy="86900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39552" y="188640"/>
            <a:ext cx="5544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Собери герб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России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57529E-6 L -0.54132 -0.258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1" y="-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61693E-6 L -0.59652 0.210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" y="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83669E-6 L -0.17327 -0.3990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2564904"/>
            <a:ext cx="792088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Молодцы!</a:t>
            </a:r>
            <a:endParaRPr lang="ru-RU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Содержимое 2"/>
          <p:cNvGrpSpPr>
            <a:grpSpLocks noGrp="1"/>
          </p:cNvGrpSpPr>
          <p:nvPr>
            <p:ph/>
          </p:nvPr>
        </p:nvGrpSpPr>
        <p:grpSpPr>
          <a:xfrm>
            <a:off x="457200" y="277813"/>
            <a:ext cx="8229600" cy="5729517"/>
            <a:chOff x="539750" y="1344094"/>
            <a:chExt cx="7993063" cy="5076435"/>
          </a:xfrm>
        </p:grpSpPr>
        <p:grpSp>
          <p:nvGrpSpPr>
            <p:cNvPr id="3" name="Группа 1"/>
            <p:cNvGrpSpPr>
              <a:grpSpLocks/>
            </p:cNvGrpSpPr>
            <p:nvPr/>
          </p:nvGrpSpPr>
          <p:grpSpPr bwMode="auto">
            <a:xfrm>
              <a:off x="539750" y="1344094"/>
              <a:ext cx="7993063" cy="4489200"/>
              <a:chOff x="539552" y="-815361"/>
              <a:chExt cx="7992888" cy="5611737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539552" y="-815361"/>
                <a:ext cx="7992888" cy="5537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dirty="0">
                  <a:solidFill>
                    <a:srgbClr val="C00000"/>
                  </a:solidFill>
                </a:endParaRPr>
              </a:p>
            </p:txBody>
          </p:sp>
          <p:sp>
            <p:nvSpPr>
              <p:cNvPr id="7" name="Прямоугольник 3"/>
              <p:cNvSpPr>
                <a:spLocks noChangeArrowheads="1"/>
              </p:cNvSpPr>
              <p:nvPr/>
            </p:nvSpPr>
            <p:spPr bwMode="auto">
              <a:xfrm>
                <a:off x="2699547" y="4196516"/>
                <a:ext cx="3628503" cy="599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/>
                <a:endParaRPr lang="ru-RU" sz="2000" b="1" dirty="0">
                  <a:latin typeface="Monotype Corsiva" pitchFamily="66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>
              <a:off x="2411760" y="6093295"/>
              <a:ext cx="179421" cy="32723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ru-RU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90600" y="1905000"/>
            <a:ext cx="6934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http://www.drofa.ru/files/presentations/visual/Contents/Biologiya/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4200" y="2667000"/>
            <a:ext cx="30251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http://yandex.ru/images/search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362200" y="685800"/>
            <a:ext cx="422218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Интернет-ресурсы: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  <a:latin typeface="Sitka Banner" pitchFamily="2" charset="0"/>
              </a:rPr>
              <a:t>Задачи:</a:t>
            </a:r>
            <a:endParaRPr lang="ru-RU" b="1" dirty="0">
              <a:solidFill>
                <a:srgbClr val="0070C0"/>
              </a:solidFill>
              <a:latin typeface="Sitka Banner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2636912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Sitka Banner" pitchFamily="2" charset="0"/>
              </a:rPr>
              <a:t>Познакомить детей с государственными символами России – флаг, гимн, герб. 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Закрепить знания детей о символическом значении цветов  государственного флага.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Формировать уважительное отношение к государственным символам России.</a:t>
            </a:r>
          </a:p>
          <a:p>
            <a:pPr algn="just"/>
            <a:r>
              <a:rPr lang="ru-RU" dirty="0" smtClean="0">
                <a:latin typeface="Sitka Banner" pitchFamily="2" charset="0"/>
              </a:rPr>
              <a:t>Воспитывать патриотические чувства.</a:t>
            </a:r>
          </a:p>
          <a:p>
            <a:pPr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60648"/>
            <a:ext cx="842493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400" b="1" dirty="0" smtClean="0">
                <a:solidFill>
                  <a:srgbClr val="0070C0"/>
                </a:solidFill>
                <a:latin typeface="Sitka Banner" pitchFamily="2" charset="0"/>
              </a:rPr>
              <a:t>Цель: </a:t>
            </a:r>
            <a:r>
              <a:rPr lang="ru-RU" sz="3200" b="1" dirty="0" smtClean="0">
                <a:solidFill>
                  <a:srgbClr val="0070C0"/>
                </a:solidFill>
                <a:latin typeface="Sitka Banner" pitchFamily="2" charset="0"/>
              </a:rPr>
              <a:t>Систематизировать знания учащихся о Государственных символах России.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ag-map_of_Russia-edit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1988840"/>
            <a:ext cx="6096000" cy="35433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504" y="476672"/>
            <a:ext cx="88063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Россия - самая большая и прекрасная страна в мире.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Россия – наша Родина.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05427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Столица нашего государства – город Москва. </a:t>
            </a:r>
          </a:p>
          <a:p>
            <a:pPr algn="ctr">
              <a:lnSpc>
                <a:spcPct val="150000"/>
              </a:lnSpc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Москве работают правительство Российской Федерации и наш президент.</a:t>
            </a:r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1222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556792"/>
            <a:ext cx="6096000" cy="4572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пути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48064" y="4509120"/>
            <a:ext cx="3816424" cy="21626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bg1">
                <a:lumMod val="6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7488832" cy="45437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Символы государства.</a:t>
            </a: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836712"/>
            <a:ext cx="8280920" cy="1224136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Каждое государство обязательно имеет государственные символы: флаг, герб и гимн. У России тоже есть государственные символы.</a:t>
            </a:r>
            <a:endParaRPr lang="ru-RU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37812242_gimn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08104" y="1772816"/>
            <a:ext cx="3306084" cy="4824536"/>
          </a:xfrm>
          <a:prstGeom prst="rect">
            <a:avLst/>
          </a:prstGeom>
        </p:spPr>
      </p:pic>
      <p:pic>
        <p:nvPicPr>
          <p:cNvPr id="10" name="Рисунок 9" descr="flag(fkz)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988840"/>
            <a:ext cx="3476625" cy="3714750"/>
          </a:xfrm>
          <a:prstGeom prst="rect">
            <a:avLst/>
          </a:prstGeom>
        </p:spPr>
      </p:pic>
      <p:pic>
        <p:nvPicPr>
          <p:cNvPr id="11" name="Рисунок 10" descr="gerb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4437112"/>
            <a:ext cx="1968493" cy="23042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p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2288" y="764703"/>
            <a:ext cx="5486400" cy="39628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55576" y="4653136"/>
            <a:ext cx="7776864" cy="1591072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Российский флаг – символ доблести и чести российского народа. Российский флаг развивается на государственных зданиях, вывешивается на домах в дни государственных праздников.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67544" y="332656"/>
            <a:ext cx="8424936" cy="5667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Флаг –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это прикрепленное к древку полотнище определенного размера и цвета.</a:t>
            </a: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8" name="Рисунок 7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763688" y="836712"/>
            <a:ext cx="5486400" cy="396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99592" y="1124744"/>
            <a:ext cx="7562004" cy="5462096"/>
          </a:xfrm>
          <a:prstGeom prst="rect">
            <a:avLst/>
          </a:prstGeom>
        </p:spPr>
      </p:pic>
      <p:pic>
        <p:nvPicPr>
          <p:cNvPr id="4" name="Рисунок 3" descr="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484784"/>
            <a:ext cx="4387686" cy="296607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mzxp6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8" y="1484784"/>
            <a:ext cx="4320480" cy="2880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VABS042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3284984"/>
            <a:ext cx="4801687" cy="31883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PrezidentskiesamoletyRossiibudutraspisanypodgz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933056"/>
            <a:ext cx="4146224" cy="2663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" name="Прямоугольник 7"/>
          <p:cNvSpPr/>
          <p:nvPr/>
        </p:nvSpPr>
        <p:spPr>
          <a:xfrm>
            <a:off x="683568" y="332656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флаг России можно увидеть на военных парадах, на кораблях, на борту российских самолетов.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40960" cy="1570186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a:t>
            </a:r>
            <a:endParaRPr lang="ru-RU" sz="2400" dirty="0"/>
          </a:p>
        </p:txBody>
      </p:sp>
      <p:pic>
        <p:nvPicPr>
          <p:cNvPr id="3" name="Рисунок 2" descr="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475656" y="1876840"/>
            <a:ext cx="6696744" cy="4837113"/>
          </a:xfrm>
          <a:prstGeom prst="rect">
            <a:avLst/>
          </a:prstGeom>
        </p:spPr>
      </p:pic>
      <p:pic>
        <p:nvPicPr>
          <p:cNvPr id="4" name="Рисунок 3" descr="894cccb76b265deeb9915dff0fae8b2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988840"/>
            <a:ext cx="5707951" cy="3744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 descr="6297081p9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03848" y="2852936"/>
            <a:ext cx="5714098" cy="377130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Современный флаг утвердил великий русский царь Петр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I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Полотнище его состоит из трех полос белого, синего, красного цветов. Полосы расположены горизонтально. Цвета флага выбраны неслучайно.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84062469_large_pavel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2492896"/>
            <a:ext cx="4932548" cy="394603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 descr="13394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3068960"/>
            <a:ext cx="3495916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515</Words>
  <Application>Microsoft Office PowerPoint</Application>
  <PresentationFormat>Экран (4:3)</PresentationFormat>
  <Paragraphs>52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Задачи:</vt:lpstr>
      <vt:lpstr>Слайд 3</vt:lpstr>
      <vt:lpstr>Слайд 4</vt:lpstr>
      <vt:lpstr>    Символы государства.</vt:lpstr>
      <vt:lpstr>Слайд 6</vt:lpstr>
      <vt:lpstr>Слайд 7</vt:lpstr>
      <vt:lpstr>Во все времена отношение граждан к своему флагу было очень уважительным. Воины, давая клятву верности Родине, целовали кончик флага, рискуя своей жизнью, выносили флаг с поля боя, чтобы он не доставался врагу.</vt:lpstr>
      <vt:lpstr>Современный флаг утвердил великий русский царь Петр I. Полотнище его состоит из трех полос белого, синего, красного цветов. Полосы расположены горизонтально. Цвета флага выбраны неслучайно.  </vt:lpstr>
      <vt:lpstr>Значение цвета на флаге</vt:lpstr>
      <vt:lpstr>Слайд 11</vt:lpstr>
      <vt:lpstr>Государственный гимн России</vt:lpstr>
      <vt:lpstr>Герб России</vt:lpstr>
      <vt:lpstr>Щит Российского герба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Надежда</dc:creator>
  <cp:lastModifiedBy>4</cp:lastModifiedBy>
  <cp:revision>33</cp:revision>
  <dcterms:created xsi:type="dcterms:W3CDTF">2015-02-07T15:10:13Z</dcterms:created>
  <dcterms:modified xsi:type="dcterms:W3CDTF">2024-12-26T11:28:28Z</dcterms:modified>
</cp:coreProperties>
</file>