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0" r:id="rId3"/>
    <p:sldId id="261" r:id="rId4"/>
    <p:sldId id="257" r:id="rId5"/>
    <p:sldId id="258" r:id="rId6"/>
    <p:sldId id="259" r:id="rId7"/>
  </p:sldIdLst>
  <p:sldSz cx="12192000" cy="6858000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Средний стиль 2 —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Средний стиль 2 —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Средний стиль 2 —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-996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5"/>
          <p:cNvGrpSpPr>
            <a:grpSpLocks/>
          </p:cNvGrpSpPr>
          <p:nvPr/>
        </p:nvGrpSpPr>
        <p:grpSpPr bwMode="auto">
          <a:xfrm>
            <a:off x="0" y="-7938"/>
            <a:ext cx="12192000" cy="6865938"/>
            <a:chOff x="0" y="-8467"/>
            <a:chExt cx="12192000" cy="6866467"/>
          </a:xfrm>
        </p:grpSpPr>
        <p:cxnSp>
          <p:nvCxnSpPr>
            <p:cNvPr id="5" name="Straight Connector 18"/>
            <p:cNvCxnSpPr/>
            <p:nvPr/>
          </p:nvCxnSpPr>
          <p:spPr>
            <a:xfrm>
              <a:off x="9371013" y="-528"/>
              <a:ext cx="1219200" cy="6858528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19"/>
            <p:cNvCxnSpPr/>
            <p:nvPr/>
          </p:nvCxnSpPr>
          <p:spPr>
            <a:xfrm flipH="1">
              <a:off x="7424738" y="3681168"/>
              <a:ext cx="4764087" cy="3176832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Rectangle 23"/>
            <p:cNvSpPr/>
            <p:nvPr/>
          </p:nvSpPr>
          <p:spPr>
            <a:xfrm>
              <a:off x="9182100" y="-8467"/>
              <a:ext cx="3006725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25"/>
            <p:cNvSpPr/>
            <p:nvPr/>
          </p:nvSpPr>
          <p:spPr>
            <a:xfrm>
              <a:off x="9602788" y="-8467"/>
              <a:ext cx="2589212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Isosceles Triangle 22"/>
            <p:cNvSpPr/>
            <p:nvPr/>
          </p:nvSpPr>
          <p:spPr>
            <a:xfrm>
              <a:off x="8932863" y="3047706"/>
              <a:ext cx="3259137" cy="381029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27"/>
            <p:cNvSpPr/>
            <p:nvPr/>
          </p:nvSpPr>
          <p:spPr>
            <a:xfrm>
              <a:off x="9334500" y="-8467"/>
              <a:ext cx="2854325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28"/>
            <p:cNvSpPr/>
            <p:nvPr/>
          </p:nvSpPr>
          <p:spPr>
            <a:xfrm>
              <a:off x="10898188" y="-8467"/>
              <a:ext cx="1290637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Rectangle 29"/>
            <p:cNvSpPr/>
            <p:nvPr/>
          </p:nvSpPr>
          <p:spPr>
            <a:xfrm>
              <a:off x="10939463" y="-8467"/>
              <a:ext cx="1249362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Isosceles Triangle 26"/>
            <p:cNvSpPr/>
            <p:nvPr/>
          </p:nvSpPr>
          <p:spPr>
            <a:xfrm>
              <a:off x="10371138" y="3589086"/>
              <a:ext cx="1817687" cy="326891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28"/>
            <p:cNvSpPr/>
            <p:nvPr/>
          </p:nvSpPr>
          <p:spPr>
            <a:xfrm rot="10800000">
              <a:off x="0" y="-528"/>
              <a:ext cx="842963" cy="5666225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623A87-7C5F-4C43-B50F-34801426594C}" type="datetimeFigureOut">
              <a:rPr lang="en-US"/>
              <a:pPr>
                <a:defRPr/>
              </a:pPr>
              <a:t>11/14/2024</a:t>
            </a:fld>
            <a:endParaRPr lang="en-US"/>
          </a:p>
        </p:txBody>
      </p:sp>
      <p:sp>
        <p:nvSpPr>
          <p:cNvPr id="1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AAF417-AEDC-4812-8682-7C3EDD2A60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F04741-C871-4365-A430-56310695B625}" type="datetimeFigureOut">
              <a:rPr lang="en-US"/>
              <a:pPr>
                <a:defRPr/>
              </a:pPr>
              <a:t>11/14/2024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7F1167-C66E-4DB5-8A56-7F91953A49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23"/>
          <p:cNvSpPr txBox="1"/>
          <p:nvPr/>
        </p:nvSpPr>
        <p:spPr>
          <a:xfrm>
            <a:off x="541338" y="790575"/>
            <a:ext cx="609600" cy="584200"/>
          </a:xfrm>
          <a:prstGeom prst="rect">
            <a:avLst/>
          </a:prstGeom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0" dirty="0">
                <a:ln w="3175" cmpd="sng">
                  <a:noFill/>
                </a:ln>
                <a:solidFill>
                  <a:schemeClr val="accent1"/>
                </a:solidFill>
                <a:latin typeface="Arial"/>
                <a:cs typeface="+mn-cs"/>
              </a:rPr>
              <a:t>“</a:t>
            </a:r>
          </a:p>
        </p:txBody>
      </p:sp>
      <p:sp>
        <p:nvSpPr>
          <p:cNvPr id="6" name="TextBox 24"/>
          <p:cNvSpPr txBox="1"/>
          <p:nvPr/>
        </p:nvSpPr>
        <p:spPr>
          <a:xfrm>
            <a:off x="8893175" y="2886075"/>
            <a:ext cx="609600" cy="585788"/>
          </a:xfrm>
          <a:prstGeom prst="rect">
            <a:avLst/>
          </a:prstGeom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0" dirty="0">
                <a:ln w="3175" cmpd="sng">
                  <a:noFill/>
                </a:ln>
                <a:solidFill>
                  <a:schemeClr val="accent1"/>
                </a:solidFill>
                <a:latin typeface="Arial"/>
                <a:cs typeface="+mn-cs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3203F6-824B-4F31-B583-D973009F8B0B}" type="datetimeFigureOut">
              <a:rPr lang="en-US"/>
              <a:pPr>
                <a:defRPr/>
              </a:pPr>
              <a:t>11/14/2024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4B1A4D-8747-4C8F-8C73-99CC760D8F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019779-D892-448B-9DE0-893FD9507295}" type="datetimeFigureOut">
              <a:rPr lang="en-US"/>
              <a:pPr>
                <a:defRPr/>
              </a:pPr>
              <a:t>11/14/2024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16FECF-0B8C-49D9-8706-8889C4F1C4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23"/>
          <p:cNvSpPr txBox="1"/>
          <p:nvPr/>
        </p:nvSpPr>
        <p:spPr>
          <a:xfrm>
            <a:off x="541338" y="790575"/>
            <a:ext cx="609600" cy="584200"/>
          </a:xfrm>
          <a:prstGeom prst="rect">
            <a:avLst/>
          </a:prstGeom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0" dirty="0">
                <a:ln w="3175" cmpd="sng">
                  <a:noFill/>
                </a:ln>
                <a:solidFill>
                  <a:schemeClr val="accent1"/>
                </a:solidFill>
                <a:latin typeface="Arial"/>
                <a:cs typeface="+mn-cs"/>
              </a:rPr>
              <a:t>“</a:t>
            </a:r>
          </a:p>
        </p:txBody>
      </p:sp>
      <p:sp>
        <p:nvSpPr>
          <p:cNvPr id="6" name="TextBox 24"/>
          <p:cNvSpPr txBox="1"/>
          <p:nvPr/>
        </p:nvSpPr>
        <p:spPr>
          <a:xfrm>
            <a:off x="8893175" y="2886075"/>
            <a:ext cx="609600" cy="585788"/>
          </a:xfrm>
          <a:prstGeom prst="rect">
            <a:avLst/>
          </a:prstGeom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0" dirty="0">
                <a:ln w="3175" cmpd="sng">
                  <a:noFill/>
                </a:ln>
                <a:solidFill>
                  <a:schemeClr val="accent1"/>
                </a:solidFill>
                <a:latin typeface="Arial"/>
                <a:cs typeface="+mn-cs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ECCA60-856B-4B9A-830E-554EAC7B1CD4}" type="datetimeFigureOut">
              <a:rPr lang="en-US"/>
              <a:pPr>
                <a:defRPr/>
              </a:pPr>
              <a:t>11/14/2024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6F4414-5661-45BA-86DB-207238D6ED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7F51DD-D8BB-46F4-B975-C26EDAEF57DF}" type="datetimeFigureOut">
              <a:rPr lang="en-US"/>
              <a:pPr>
                <a:defRPr/>
              </a:pPr>
              <a:t>11/14/2024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E417B3-A046-48F1-89FD-66E7A9C659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38BD10-BA20-42B4-9C9D-D38B3071287C}" type="datetimeFigureOut">
              <a:rPr lang="en-US"/>
              <a:pPr>
                <a:defRPr/>
              </a:pPr>
              <a:t>11/14/2024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DF82A3-E673-477D-8627-36484C1AF8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6C32B6-C7E2-40FC-B91D-1B23F6133FBB}" type="datetimeFigureOut">
              <a:rPr lang="en-US"/>
              <a:pPr>
                <a:defRPr/>
              </a:pPr>
              <a:t>11/14/2024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04BBB7-4132-4F41-B8A8-5EF4FA0838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F62ACB-609B-42CE-B005-5C5E6E08631C}" type="datetimeFigureOut">
              <a:rPr lang="en-US"/>
              <a:pPr>
                <a:defRPr/>
              </a:pPr>
              <a:t>11/14/2024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3BF0C8-DCDB-4C3F-8FC0-111BAE5581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227FC9-6B65-4211-9920-F86E1E62E24E}" type="datetimeFigureOut">
              <a:rPr lang="en-US"/>
              <a:pPr>
                <a:defRPr/>
              </a:pPr>
              <a:t>11/14/2024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447019-970C-40A1-AC97-368F0A33C49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61E37-8FE4-4208-AEA3-83EC7F503C34}" type="datetimeFigureOut">
              <a:rPr lang="en-US"/>
              <a:pPr>
                <a:defRPr/>
              </a:pPr>
              <a:t>11/14/2024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CD6C2B-09C7-4706-8D17-F644637925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B258E7-587B-42DC-A977-193E9BBF0C36}" type="datetimeFigureOut">
              <a:rPr lang="en-US"/>
              <a:pPr>
                <a:defRPr/>
              </a:pPr>
              <a:t>11/14/2024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A09B95-246F-4410-A349-C4D7BCF8FE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7A4274-4E05-4472-9057-C0278140A1E6}" type="datetimeFigureOut">
              <a:rPr lang="en-US"/>
              <a:pPr>
                <a:defRPr/>
              </a:pPr>
              <a:t>11/14/2024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7B0131-CC6E-4A72-8167-BBFE2FE879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9C525A-65D3-48AA-B01B-D83E7B807AA1}" type="datetimeFigureOut">
              <a:rPr lang="en-US"/>
              <a:pPr>
                <a:defRPr/>
              </a:pPr>
              <a:t>11/14/2024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90C62E-E755-4B23-B87B-C4F6EAF13D8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3C91FF-082B-4C85-BE15-57C0A393E23B}" type="datetimeFigureOut">
              <a:rPr lang="en-US"/>
              <a:pPr>
                <a:defRPr/>
              </a:pPr>
              <a:t>11/14/2024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423927-9E31-49A3-800D-714D1881738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071E25-A174-4AC8-9A9D-89D60DEFA35C}" type="datetimeFigureOut">
              <a:rPr lang="en-US"/>
              <a:pPr>
                <a:defRPr/>
              </a:pPr>
              <a:t>11/14/2024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224FF1-AD4D-4608-8B53-FF8EB1E1CC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8"/>
          <p:cNvGrpSpPr>
            <a:grpSpLocks/>
          </p:cNvGrpSpPr>
          <p:nvPr/>
        </p:nvGrpSpPr>
        <p:grpSpPr bwMode="auto">
          <a:xfrm>
            <a:off x="0" y="-7938"/>
            <a:ext cx="12192000" cy="6865938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3" y="-528"/>
              <a:ext cx="1219200" cy="6858528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4738" y="3681168"/>
              <a:ext cx="4764087" cy="3176832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2100" y="-8467"/>
              <a:ext cx="3006725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2788" y="-8467"/>
              <a:ext cx="2589212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863" y="3047706"/>
              <a:ext cx="3259137" cy="381029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5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188" y="-8467"/>
              <a:ext cx="1290637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9463" y="-8467"/>
              <a:ext cx="1249362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138" y="3589086"/>
              <a:ext cx="1817687" cy="326891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0" y="4012981"/>
              <a:ext cx="449263" cy="2845019"/>
            </a:xfrm>
            <a:prstGeom prst="triangle">
              <a:avLst>
                <a:gd name="adj" fmla="val 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677863" y="609600"/>
            <a:ext cx="8596312" cy="132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77863" y="2160588"/>
            <a:ext cx="8596312" cy="3881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663" y="6042025"/>
            <a:ext cx="9112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900" dirty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8E16D01-68F0-492D-BE22-9EC3F4D6BED5}" type="datetimeFigureOut">
              <a:rPr lang="en-US"/>
              <a:pPr>
                <a:defRPr/>
              </a:pPr>
              <a:t>11/14/2024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863" y="6042025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900" dirty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89963" y="6042025"/>
            <a:ext cx="6842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900" dirty="0">
                <a:solidFill>
                  <a:schemeClr val="accent1">
                    <a:lumMod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7C684B1-042A-4764-8CB3-9B2A468177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4" r:id="rId2"/>
    <p:sldLayoutId id="2147483663" r:id="rId3"/>
    <p:sldLayoutId id="2147483662" r:id="rId4"/>
    <p:sldLayoutId id="2147483661" r:id="rId5"/>
    <p:sldLayoutId id="2147483660" r:id="rId6"/>
    <p:sldLayoutId id="2147483659" r:id="rId7"/>
    <p:sldLayoutId id="2147483658" r:id="rId8"/>
    <p:sldLayoutId id="2147483657" r:id="rId9"/>
    <p:sldLayoutId id="2147483656" r:id="rId10"/>
    <p:sldLayoutId id="2147483666" r:id="rId11"/>
    <p:sldLayoutId id="2147483655" r:id="rId12"/>
    <p:sldLayoutId id="2147483667" r:id="rId13"/>
    <p:sldLayoutId id="2147483654" r:id="rId14"/>
    <p:sldLayoutId id="2147483653" r:id="rId15"/>
    <p:sldLayoutId id="2147483652" r:id="rId16"/>
  </p:sldLayoutIdLst>
  <p:txStyles>
    <p:titleStyle>
      <a:lvl1pPr algn="l" defTabSz="457200" rtl="0" fontAlgn="base">
        <a:spcBef>
          <a:spcPct val="0"/>
        </a:spcBef>
        <a:spcAft>
          <a:spcPct val="0"/>
        </a:spcAft>
        <a:defRPr sz="3600" kern="1200">
          <a:solidFill>
            <a:srgbClr val="EB3D9F"/>
          </a:solidFill>
          <a:latin typeface="+mj-lt"/>
          <a:ea typeface="+mj-ea"/>
          <a:cs typeface="+mj-cs"/>
        </a:defRPr>
      </a:lvl1pPr>
      <a:lvl2pPr algn="l" defTabSz="457200" rtl="0" fontAlgn="base">
        <a:spcBef>
          <a:spcPct val="0"/>
        </a:spcBef>
        <a:spcAft>
          <a:spcPct val="0"/>
        </a:spcAft>
        <a:defRPr sz="3600">
          <a:solidFill>
            <a:srgbClr val="EB3D9F"/>
          </a:solidFill>
          <a:latin typeface="Trebuchet MS" pitchFamily="34" charset="0"/>
        </a:defRPr>
      </a:lvl2pPr>
      <a:lvl3pPr algn="l" defTabSz="457200" rtl="0" fontAlgn="base">
        <a:spcBef>
          <a:spcPct val="0"/>
        </a:spcBef>
        <a:spcAft>
          <a:spcPct val="0"/>
        </a:spcAft>
        <a:defRPr sz="3600">
          <a:solidFill>
            <a:srgbClr val="EB3D9F"/>
          </a:solidFill>
          <a:latin typeface="Trebuchet MS" pitchFamily="34" charset="0"/>
        </a:defRPr>
      </a:lvl3pPr>
      <a:lvl4pPr algn="l" defTabSz="457200" rtl="0" fontAlgn="base">
        <a:spcBef>
          <a:spcPct val="0"/>
        </a:spcBef>
        <a:spcAft>
          <a:spcPct val="0"/>
        </a:spcAft>
        <a:defRPr sz="3600">
          <a:solidFill>
            <a:srgbClr val="EB3D9F"/>
          </a:solidFill>
          <a:latin typeface="Trebuchet MS" pitchFamily="34" charset="0"/>
        </a:defRPr>
      </a:lvl4pPr>
      <a:lvl5pPr algn="l" defTabSz="457200" rtl="0" fontAlgn="base">
        <a:spcBef>
          <a:spcPct val="0"/>
        </a:spcBef>
        <a:spcAft>
          <a:spcPct val="0"/>
        </a:spcAft>
        <a:defRPr sz="3600">
          <a:solidFill>
            <a:srgbClr val="EB3D9F"/>
          </a:solidFill>
          <a:latin typeface="Trebuchet MS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fontAlgn="base">
        <a:spcBef>
          <a:spcPts val="1000"/>
        </a:spcBef>
        <a:spcAft>
          <a:spcPct val="0"/>
        </a:spcAft>
        <a:buClr>
          <a:srgbClr val="EB3D9F"/>
        </a:buClr>
        <a:buSzPct val="80000"/>
        <a:buFont typeface="Wingdings 3" pitchFamily="18" charset="2"/>
        <a:buChar char=""/>
        <a:defRPr kern="1200">
          <a:solidFill>
            <a:srgbClr val="404040"/>
          </a:solidFill>
          <a:latin typeface="+mn-lt"/>
          <a:ea typeface="+mn-ea"/>
          <a:cs typeface="+mn-cs"/>
        </a:defRPr>
      </a:lvl1pPr>
      <a:lvl2pPr marL="742950" indent="-285750" algn="l" defTabSz="457200" rtl="0" fontAlgn="base">
        <a:spcBef>
          <a:spcPts val="1000"/>
        </a:spcBef>
        <a:spcAft>
          <a:spcPct val="0"/>
        </a:spcAft>
        <a:buClr>
          <a:srgbClr val="EB3D9F"/>
        </a:buClr>
        <a:buSzPct val="80000"/>
        <a:buFont typeface="Wingdings 3" pitchFamily="18" charset="2"/>
        <a:buChar char=""/>
        <a:defRPr sz="1600" kern="1200">
          <a:solidFill>
            <a:srgbClr val="404040"/>
          </a:solidFill>
          <a:latin typeface="+mn-lt"/>
          <a:ea typeface="+mn-ea"/>
          <a:cs typeface="+mn-cs"/>
        </a:defRPr>
      </a:lvl2pPr>
      <a:lvl3pPr marL="1143000" indent="-228600" algn="l" defTabSz="457200" rtl="0" fontAlgn="base">
        <a:spcBef>
          <a:spcPts val="1000"/>
        </a:spcBef>
        <a:spcAft>
          <a:spcPct val="0"/>
        </a:spcAft>
        <a:buClr>
          <a:srgbClr val="EB3D9F"/>
        </a:buClr>
        <a:buSzPct val="80000"/>
        <a:buFont typeface="Wingdings 3" pitchFamily="18" charset="2"/>
        <a:buChar char=""/>
        <a:defRPr sz="1400" kern="1200">
          <a:solidFill>
            <a:srgbClr val="404040"/>
          </a:solidFill>
          <a:latin typeface="+mn-lt"/>
          <a:ea typeface="+mn-ea"/>
          <a:cs typeface="+mn-cs"/>
        </a:defRPr>
      </a:lvl3pPr>
      <a:lvl4pPr marL="1600200" indent="-228600" algn="l" defTabSz="457200" rtl="0" fontAlgn="base">
        <a:spcBef>
          <a:spcPts val="1000"/>
        </a:spcBef>
        <a:spcAft>
          <a:spcPct val="0"/>
        </a:spcAft>
        <a:buClr>
          <a:srgbClr val="EB3D9F"/>
        </a:buClr>
        <a:buSzPct val="80000"/>
        <a:buFont typeface="Wingdings 3" pitchFamily="18" charset="2"/>
        <a:buChar char=""/>
        <a:defRPr sz="1200" kern="1200">
          <a:solidFill>
            <a:srgbClr val="404040"/>
          </a:solidFill>
          <a:latin typeface="+mn-lt"/>
          <a:ea typeface="+mn-ea"/>
          <a:cs typeface="+mn-cs"/>
        </a:defRPr>
      </a:lvl4pPr>
      <a:lvl5pPr marL="2057400" indent="-228600" algn="l" defTabSz="457200" rtl="0" fontAlgn="base">
        <a:spcBef>
          <a:spcPts val="1000"/>
        </a:spcBef>
        <a:spcAft>
          <a:spcPct val="0"/>
        </a:spcAft>
        <a:buClr>
          <a:srgbClr val="EB3D9F"/>
        </a:buClr>
        <a:buSzPct val="80000"/>
        <a:buFont typeface="Wingdings 3" pitchFamily="18" charset="2"/>
        <a:buChar char=""/>
        <a:defRPr sz="1200" kern="1200">
          <a:solidFill>
            <a:srgbClr val="404040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06538" y="4051300"/>
            <a:ext cx="7767637" cy="1096963"/>
          </a:xfrm>
        </p:spPr>
        <p:txBody>
          <a:bodyPr>
            <a:normAutofit/>
          </a:bodyPr>
          <a:lstStyle/>
          <a:p>
            <a:r>
              <a:rPr lang="ru-RU" smtClean="0">
                <a:solidFill>
                  <a:srgbClr val="7F7F7F"/>
                </a:solidFill>
              </a:rPr>
              <a:t>Дидактическая игра для детей 3-7 лет</a:t>
            </a:r>
          </a:p>
          <a:p>
            <a:r>
              <a:rPr lang="ru-RU" smtClean="0">
                <a:solidFill>
                  <a:srgbClr val="7F7F7F"/>
                </a:solidFill>
                <a:latin typeface="Arial" charset="0"/>
              </a:rPr>
              <a:t>Выполнила воспитатель:Баранова Светлана Александровна</a:t>
            </a:r>
          </a:p>
        </p:txBody>
      </p:sp>
      <p:sp>
        <p:nvSpPr>
          <p:cNvPr id="18434" name="Заголовок 4"/>
          <p:cNvSpPr>
            <a:spLocks noGrp="1"/>
          </p:cNvSpPr>
          <p:nvPr>
            <p:ph type="ctrTitle"/>
          </p:nvPr>
        </p:nvSpPr>
        <p:spPr>
          <a:xfrm>
            <a:off x="-1763713" y="138113"/>
            <a:ext cx="7766051" cy="1646237"/>
          </a:xfrm>
        </p:spPr>
        <p:txBody>
          <a:bodyPr/>
          <a:lstStyle/>
          <a:p>
            <a:r>
              <a:rPr lang="ru-RU" smtClean="0">
                <a:solidFill>
                  <a:srgbClr val="EB3D9F"/>
                </a:solidFill>
              </a:rPr>
              <a:t>Лото -Азбука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0488" y="300038"/>
            <a:ext cx="4970462" cy="523875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Задачи:</a:t>
            </a:r>
            <a:endParaRPr lang="ru-RU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80975" y="979488"/>
            <a:ext cx="5227638" cy="1274762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Wingdings 3" charset="2"/>
              <a:buChar char=""/>
              <a:defRPr/>
            </a:pPr>
            <a:r>
              <a:rPr lang="ru-RU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Познакомить детей с буквами </a:t>
            </a:r>
          </a:p>
          <a:p>
            <a:pPr fontAlgn="auto"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Wingdings 3" charset="2"/>
              <a:buChar char=""/>
              <a:defRPr/>
            </a:pPr>
            <a:r>
              <a:rPr lang="ru-RU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Закреплять зрительное восприятие </a:t>
            </a:r>
          </a:p>
          <a:p>
            <a:pPr fontAlgn="auto"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Wingdings 3" charset="2"/>
              <a:buChar char=""/>
              <a:defRPr/>
            </a:pPr>
            <a:r>
              <a:rPr lang="ru-RU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Учить детей работать в парах</a:t>
            </a:r>
          </a:p>
          <a:p>
            <a:pPr marL="0" indent="0" fontAlgn="auto"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Wingdings 3" charset="2"/>
              <a:buNone/>
              <a:defRPr/>
            </a:pP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Цели : </a:t>
            </a:r>
            <a:r>
              <a:rPr lang="ru-RU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Познакомить детей с буквами алфавита</a:t>
            </a:r>
          </a:p>
          <a:p>
            <a:pPr fontAlgn="auto"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Wingdings 3" charset="2"/>
              <a:buChar char=""/>
              <a:defRPr/>
            </a:pPr>
            <a:endParaRPr lang="ru-RU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Wingdings 3" charset="2"/>
              <a:buChar char=""/>
              <a:defRPr/>
            </a:pPr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Кол-во детей не должно превышать 5-6 человек</a:t>
            </a:r>
          </a:p>
          <a:p>
            <a:pPr fontAlgn="auto"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Wingdings 3" charset="2"/>
              <a:buChar char=""/>
              <a:defRPr/>
            </a:pPr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Карточки с буквами раздаются играющим</a:t>
            </a:r>
          </a:p>
          <a:p>
            <a:pPr fontAlgn="auto"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Wingdings 3" charset="2"/>
              <a:buChar char=""/>
              <a:defRPr/>
            </a:pPr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Ведущий говорит букву</a:t>
            </a:r>
          </a:p>
          <a:p>
            <a:pPr fontAlgn="auto"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Wingdings 3" charset="2"/>
              <a:buChar char=""/>
              <a:defRPr/>
            </a:pPr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И</a:t>
            </a:r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грающие должны найти  букву на поле</a:t>
            </a:r>
          </a:p>
          <a:p>
            <a:pPr fontAlgn="auto"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Wingdings 3" charset="2"/>
              <a:buChar char=""/>
              <a:defRPr/>
            </a:pPr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Если у играющих совпали буквы  можно закрыть пустой карточкой</a:t>
            </a:r>
          </a:p>
          <a:p>
            <a:pPr marL="0" indent="0" fontAlgn="auto"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Wingdings 3" charset="2"/>
              <a:buNone/>
              <a:defRPr/>
            </a:pPr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Выигрывает тот ,кто первее закроет поле с буквами.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561975" y="644525"/>
            <a:ext cx="3211513" cy="849313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tx1"/>
                </a:solidFill>
              </a:rPr>
              <a:t>Правила игры</a:t>
            </a:r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115905" y="0"/>
          <a:ext cx="7997784" cy="6857999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999723"/>
                <a:gridCol w="999723"/>
                <a:gridCol w="999723"/>
                <a:gridCol w="999723"/>
                <a:gridCol w="999723"/>
                <a:gridCol w="999723"/>
                <a:gridCol w="999723"/>
                <a:gridCol w="999723"/>
              </a:tblGrid>
              <a:tr h="1810472">
                <a:tc>
                  <a:txBody>
                    <a:bodyPr/>
                    <a:lstStyle/>
                    <a:p>
                      <a:r>
                        <a:rPr lang="ru-RU" sz="4400" dirty="0" smtClean="0">
                          <a:effectLst>
                            <a:reflection blurRad="6350" stA="55000" endA="50" endPos="85000" dist="60007" dir="5400000" sy="-100000" algn="bl" rotWithShape="0"/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</a:t>
                      </a:r>
                      <a:endParaRPr lang="ru-RU" sz="4400" dirty="0">
                        <a:effectLst>
                          <a:reflection blurRad="6350" stA="55000" endA="50" endPos="85000" dist="60007" dir="5400000" sy="-100000" algn="bl" rotWithShape="0"/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4400" dirty="0" smtClean="0">
                          <a:effectLst>
                            <a:reflection blurRad="6350" stA="55000" endA="50" endPos="85000" dist="60007" dir="5400000" sy="-100000" algn="bl" rotWithShape="0"/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Ё</a:t>
                      </a:r>
                      <a:endParaRPr lang="ru-RU" sz="4400" dirty="0">
                        <a:effectLst>
                          <a:reflection blurRad="6350" stA="55000" endA="50" endPos="85000" dist="60007" dir="5400000" sy="-100000" algn="bl" rotWithShape="0"/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4400" dirty="0" smtClean="0">
                          <a:effectLst>
                            <a:reflection blurRad="6350" stA="55000" endA="50" endPos="85000" dist="60007" dir="5400000" sy="-100000" algn="bl" rotWithShape="0"/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</a:t>
                      </a:r>
                      <a:endParaRPr lang="ru-RU" sz="4400" dirty="0">
                        <a:effectLst>
                          <a:reflection blurRad="6350" stA="55000" endA="50" endPos="85000" dist="60007" dir="5400000" sy="-100000" algn="bl" rotWithShape="0"/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4400" dirty="0">
                        <a:effectLst>
                          <a:reflection blurRad="6350" stA="55000" endA="50" endPos="85000" dist="60007" dir="5400000" sy="-100000" algn="bl" rotWithShape="0"/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4400" dirty="0" smtClean="0">
                          <a:effectLst>
                            <a:reflection blurRad="6350" stA="55000" endA="50" endPos="85000" dist="60007" dir="5400000" sy="-100000" algn="bl" rotWithShape="0"/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</a:t>
                      </a:r>
                      <a:endParaRPr lang="ru-RU" sz="4400" dirty="0">
                        <a:effectLst>
                          <a:reflection blurRad="6350" stA="55000" endA="50" endPos="85000" dist="60007" dir="5400000" sy="-100000" algn="bl" rotWithShape="0"/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4400" dirty="0" smtClean="0">
                          <a:effectLst>
                            <a:reflection blurRad="6350" stA="55000" endA="50" endPos="85000" dist="60007" dir="5400000" sy="-100000" algn="bl" rotWithShape="0"/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</a:t>
                      </a:r>
                      <a:endParaRPr lang="ru-RU" sz="4400" dirty="0">
                        <a:effectLst>
                          <a:reflection blurRad="6350" stA="55000" endA="50" endPos="85000" dist="60007" dir="5400000" sy="-100000" algn="bl" rotWithShape="0"/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4400" dirty="0" smtClean="0">
                          <a:effectLst>
                            <a:reflection blurRad="6350" stA="55000" endA="50" endPos="85000" dist="60007" dir="5400000" sy="-100000" algn="bl" rotWithShape="0"/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</a:t>
                      </a:r>
                      <a:endParaRPr lang="ru-RU" sz="4400" dirty="0">
                        <a:effectLst>
                          <a:reflection blurRad="6350" stA="55000" endA="50" endPos="85000" dist="60007" dir="5400000" sy="-100000" algn="bl" rotWithShape="0"/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4400" dirty="0" smtClean="0">
                          <a:effectLst>
                            <a:reflection blurRad="6350" stA="55000" endA="50" endPos="85000" dist="60007" dir="5400000" sy="-100000" algn="bl" rotWithShape="0"/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</a:t>
                      </a:r>
                      <a:endParaRPr lang="ru-RU" sz="4400" dirty="0">
                        <a:effectLst>
                          <a:reflection blurRad="6350" stA="55000" endA="50" endPos="85000" dist="60007" dir="5400000" sy="-100000" algn="bl" rotWithShape="0"/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1810472">
                <a:tc>
                  <a:txBody>
                    <a:bodyPr/>
                    <a:lstStyle/>
                    <a:p>
                      <a:r>
                        <a:rPr lang="ru-RU" sz="4400" dirty="0" smtClean="0">
                          <a:effectLst>
                            <a:reflection blurRad="6350" stA="55000" endA="50" endPos="85000" dist="60007" dir="5400000" sy="-100000" algn="bl" rotWithShape="0"/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</a:t>
                      </a:r>
                      <a:endParaRPr lang="ru-RU" sz="4400" dirty="0">
                        <a:effectLst>
                          <a:reflection blurRad="6350" stA="55000" endA="50" endPos="85000" dist="60007" dir="5400000" sy="-100000" algn="bl" rotWithShape="0"/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4400" dirty="0" smtClean="0">
                          <a:effectLst>
                            <a:reflection blurRad="6350" stA="55000" endA="50" endPos="85000" dist="60007" dir="5400000" sy="-100000" algn="bl" rotWithShape="0"/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</a:t>
                      </a:r>
                      <a:endParaRPr lang="ru-RU" sz="4400" dirty="0">
                        <a:effectLst>
                          <a:reflection blurRad="6350" stA="55000" endA="50" endPos="85000" dist="60007" dir="5400000" sy="-100000" algn="bl" rotWithShape="0"/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4400" dirty="0" smtClean="0">
                          <a:effectLst>
                            <a:reflection blurRad="6350" stA="55000" endA="50" endPos="85000" dist="60007" dir="5400000" sy="-100000" algn="bl" rotWithShape="0"/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</a:t>
                      </a:r>
                      <a:endParaRPr lang="ru-RU" sz="4400" dirty="0">
                        <a:effectLst>
                          <a:reflection blurRad="6350" stA="55000" endA="50" endPos="85000" dist="60007" dir="5400000" sy="-100000" algn="bl" rotWithShape="0"/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4400" dirty="0" smtClean="0">
                          <a:effectLst>
                            <a:reflection blurRad="6350" stA="55000" endA="50" endPos="85000" dist="60007" dir="5400000" sy="-100000" algn="bl" rotWithShape="0"/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</a:t>
                      </a:r>
                      <a:endParaRPr lang="ru-RU" sz="4400" dirty="0">
                        <a:effectLst>
                          <a:reflection blurRad="6350" stA="55000" endA="50" endPos="85000" dist="60007" dir="5400000" sy="-100000" algn="bl" rotWithShape="0"/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4400" dirty="0" smtClean="0">
                          <a:effectLst>
                            <a:reflection blurRad="6350" stA="55000" endA="50" endPos="85000" dist="60007" dir="5400000" sy="-100000" algn="bl" rotWithShape="0"/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</a:t>
                      </a:r>
                      <a:endParaRPr lang="ru-RU" sz="4400" dirty="0">
                        <a:effectLst>
                          <a:reflection blurRad="6350" stA="55000" endA="50" endPos="85000" dist="60007" dir="5400000" sy="-100000" algn="bl" rotWithShape="0"/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4400" dirty="0" smtClean="0">
                          <a:effectLst>
                            <a:reflection blurRad="6350" stA="55000" endA="50" endPos="85000" dist="60007" dir="5400000" sy="-100000" algn="bl" rotWithShape="0"/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</a:t>
                      </a:r>
                      <a:endParaRPr lang="ru-RU" sz="4400" dirty="0">
                        <a:effectLst>
                          <a:reflection blurRad="6350" stA="55000" endA="50" endPos="85000" dist="60007" dir="5400000" sy="-100000" algn="bl" rotWithShape="0"/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4400" dirty="0" smtClean="0">
                          <a:effectLst>
                            <a:reflection blurRad="6350" stA="55000" endA="50" endPos="85000" dist="60007" dir="5400000" sy="-100000" algn="bl" rotWithShape="0"/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</a:t>
                      </a:r>
                      <a:endParaRPr lang="ru-RU" sz="4400" dirty="0">
                        <a:effectLst>
                          <a:reflection blurRad="6350" stA="55000" endA="50" endPos="85000" dist="60007" dir="5400000" sy="-100000" algn="bl" rotWithShape="0"/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4400" dirty="0" smtClean="0">
                          <a:effectLst>
                            <a:reflection blurRad="6350" stA="55000" endA="50" endPos="85000" dist="60007" dir="5400000" sy="-100000" algn="bl" rotWithShape="0"/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</a:t>
                      </a:r>
                      <a:endParaRPr lang="ru-RU" sz="4400" dirty="0">
                        <a:effectLst>
                          <a:reflection blurRad="6350" stA="55000" endA="50" endPos="85000" dist="60007" dir="5400000" sy="-100000" algn="bl" rotWithShape="0"/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1810472">
                <a:tc>
                  <a:txBody>
                    <a:bodyPr/>
                    <a:lstStyle/>
                    <a:p>
                      <a:r>
                        <a:rPr lang="ru-RU" sz="4400" dirty="0" smtClean="0">
                          <a:effectLst>
                            <a:reflection blurRad="6350" stA="55000" endA="50" endPos="85000" dist="60007" dir="5400000" sy="-100000" algn="bl" rotWithShape="0"/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</a:t>
                      </a:r>
                      <a:endParaRPr lang="ru-RU" sz="4400" dirty="0">
                        <a:effectLst>
                          <a:reflection blurRad="6350" stA="55000" endA="50" endPos="85000" dist="60007" dir="5400000" sy="-100000" algn="bl" rotWithShape="0"/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4400" dirty="0">
                        <a:effectLst>
                          <a:reflection blurRad="6350" stA="55000" endA="50" endPos="85000" dist="60007" dir="5400000" sy="-100000" algn="bl" rotWithShape="0"/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4400" dirty="0" smtClean="0">
                          <a:effectLst>
                            <a:reflection blurRad="6350" stA="55000" endA="50" endPos="85000" dist="60007" dir="5400000" sy="-100000" algn="bl" rotWithShape="0"/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Й</a:t>
                      </a:r>
                      <a:endParaRPr lang="ru-RU" sz="4400" dirty="0">
                        <a:effectLst>
                          <a:reflection blurRad="6350" stA="55000" endA="50" endPos="85000" dist="60007" dir="5400000" sy="-100000" algn="bl" rotWithShape="0"/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4400" dirty="0" smtClean="0">
                          <a:effectLst>
                            <a:reflection blurRad="6350" stA="55000" endA="50" endPos="85000" dist="60007" dir="5400000" sy="-100000" algn="bl" rotWithShape="0"/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</a:t>
                      </a:r>
                      <a:endParaRPr lang="ru-RU" sz="4400" dirty="0">
                        <a:effectLst>
                          <a:reflection blurRad="6350" stA="55000" endA="50" endPos="85000" dist="60007" dir="5400000" sy="-100000" algn="bl" rotWithShape="0"/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4400" dirty="0" smtClean="0">
                          <a:effectLst>
                            <a:reflection blurRad="6350" stA="55000" endA="50" endPos="85000" dist="60007" dir="5400000" sy="-100000" algn="bl" rotWithShape="0"/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</a:t>
                      </a:r>
                      <a:endParaRPr lang="ru-RU" sz="4400" dirty="0">
                        <a:effectLst>
                          <a:reflection blurRad="6350" stA="55000" endA="50" endPos="85000" dist="60007" dir="5400000" sy="-100000" algn="bl" rotWithShape="0"/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4400" dirty="0" smtClean="0">
                          <a:effectLst>
                            <a:reflection blurRad="6350" stA="55000" endA="50" endPos="85000" dist="60007" dir="5400000" sy="-100000" algn="bl" rotWithShape="0"/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Щ</a:t>
                      </a:r>
                      <a:endParaRPr lang="ru-RU" sz="4400" dirty="0">
                        <a:effectLst>
                          <a:reflection blurRad="6350" stA="55000" endA="50" endPos="85000" dist="60007" dir="5400000" sy="-100000" algn="bl" rotWithShape="0"/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4400" dirty="0">
                        <a:effectLst>
                          <a:reflection blurRad="6350" stA="55000" endA="50" endPos="85000" dist="60007" dir="5400000" sy="-100000" algn="bl" rotWithShape="0"/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4400" dirty="0" smtClean="0">
                          <a:effectLst>
                            <a:reflection blurRad="6350" stA="55000" endA="50" endPos="85000" dist="60007" dir="5400000" sy="-100000" algn="bl" rotWithShape="0"/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</a:t>
                      </a:r>
                      <a:endParaRPr lang="ru-RU" sz="4400" dirty="0">
                        <a:effectLst>
                          <a:reflection blurRad="6350" stA="55000" endA="50" endPos="85000" dist="60007" dir="5400000" sy="-100000" algn="bl" rotWithShape="0"/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1426583">
                <a:tc>
                  <a:txBody>
                    <a:bodyPr/>
                    <a:lstStyle/>
                    <a:p>
                      <a:r>
                        <a:rPr lang="ru-RU" sz="4400" dirty="0" smtClean="0">
                          <a:effectLst>
                            <a:reflection blurRad="6350" stA="55000" endA="50" endPos="85000" dist="60007" dir="5400000" sy="-100000" algn="bl" rotWithShape="0"/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</a:t>
                      </a:r>
                      <a:endParaRPr lang="ru-RU" sz="4400" dirty="0">
                        <a:effectLst>
                          <a:reflection blurRad="6350" stA="55000" endA="50" endPos="85000" dist="60007" dir="5400000" sy="-100000" algn="bl" rotWithShape="0"/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4400" dirty="0" smtClean="0">
                          <a:effectLst>
                            <a:reflection blurRad="6350" stA="55000" endA="50" endPos="85000" dist="60007" dir="5400000" sy="-100000" algn="bl" rotWithShape="0"/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Ы</a:t>
                      </a:r>
                      <a:endParaRPr lang="ru-RU" sz="4400" dirty="0">
                        <a:effectLst>
                          <a:reflection blurRad="6350" stA="55000" endA="50" endPos="85000" dist="60007" dir="5400000" sy="-100000" algn="bl" rotWithShape="0"/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4400" dirty="0" smtClean="0">
                          <a:effectLst>
                            <a:reflection blurRad="6350" stA="55000" endA="50" endPos="85000" dist="60007" dir="5400000" sy="-100000" algn="bl" rotWithShape="0"/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</a:t>
                      </a:r>
                      <a:endParaRPr lang="ru-RU" sz="4400" dirty="0">
                        <a:effectLst>
                          <a:reflection blurRad="6350" stA="55000" endA="50" endPos="85000" dist="60007" dir="5400000" sy="-100000" algn="bl" rotWithShape="0"/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4400" dirty="0">
                        <a:effectLst>
                          <a:reflection blurRad="6350" stA="55000" endA="50" endPos="85000" dist="60007" dir="5400000" sy="-100000" algn="bl" rotWithShape="0"/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4400" dirty="0" smtClean="0">
                          <a:effectLst>
                            <a:reflection blurRad="6350" stA="55000" endA="50" endPos="85000" dist="60007" dir="5400000" sy="-100000" algn="bl" rotWithShape="0"/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</a:t>
                      </a:r>
                      <a:endParaRPr lang="ru-RU" sz="4400" dirty="0">
                        <a:effectLst>
                          <a:reflection blurRad="6350" stA="55000" endA="50" endPos="85000" dist="60007" dir="5400000" sy="-100000" algn="bl" rotWithShape="0"/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4400" dirty="0" smtClean="0">
                          <a:effectLst>
                            <a:reflection blurRad="6350" stA="55000" endA="50" endPos="85000" dist="60007" dir="5400000" sy="-100000" algn="bl" rotWithShape="0"/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Ю</a:t>
                      </a:r>
                      <a:endParaRPr lang="ru-RU" sz="4400" dirty="0">
                        <a:effectLst>
                          <a:reflection blurRad="6350" stA="55000" endA="50" endPos="85000" dist="60007" dir="5400000" sy="-100000" algn="bl" rotWithShape="0"/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4400" dirty="0" smtClean="0">
                          <a:effectLst>
                            <a:reflection blurRad="6350" stA="55000" endA="50" endPos="85000" dist="60007" dir="5400000" sy="-100000" algn="bl" rotWithShape="0"/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</a:t>
                      </a:r>
                      <a:endParaRPr lang="ru-RU" sz="4400" dirty="0">
                        <a:effectLst>
                          <a:reflection blurRad="6350" stA="55000" endA="50" endPos="85000" dist="60007" dir="5400000" sy="-100000" algn="bl" rotWithShape="0"/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4400" dirty="0" smtClean="0">
                          <a:effectLst>
                            <a:reflection blurRad="6350" stA="55000" endA="50" endPos="85000" dist="60007" dir="5400000" sy="-100000" algn="bl" rotWithShape="0"/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</a:t>
                      </a:r>
                      <a:endParaRPr lang="ru-RU" sz="4400" dirty="0">
                        <a:effectLst>
                          <a:reflection blurRad="6350" stA="55000" endA="50" endPos="85000" dist="60007" dir="5400000" sy="-100000" algn="bl" rotWithShape="0"/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0" y="325192"/>
          <a:ext cx="9131128" cy="6207616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141391"/>
                <a:gridCol w="1141391"/>
                <a:gridCol w="1141391"/>
                <a:gridCol w="1141391"/>
                <a:gridCol w="1141391"/>
                <a:gridCol w="1141391"/>
                <a:gridCol w="1141391"/>
                <a:gridCol w="1141391"/>
              </a:tblGrid>
              <a:tr h="1551904">
                <a:tc>
                  <a:txBody>
                    <a:bodyPr/>
                    <a:lstStyle/>
                    <a:p>
                      <a:r>
                        <a:rPr lang="ru-RU" sz="4400" dirty="0" smtClean="0">
                          <a:effectLst>
                            <a:reflection blurRad="6350" stA="55000" endA="50" endPos="85000" dist="60007" dir="5400000" sy="-100000" algn="bl" rotWithShape="0"/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</a:t>
                      </a:r>
                      <a:endParaRPr lang="ru-RU" sz="4400" dirty="0">
                        <a:effectLst>
                          <a:reflection blurRad="6350" stA="55000" endA="50" endPos="85000" dist="60007" dir="5400000" sy="-100000" algn="bl" rotWithShape="0"/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4400" dirty="0">
                        <a:effectLst>
                          <a:reflection blurRad="6350" stA="55000" endA="50" endPos="85000" dist="60007" dir="5400000" sy="-100000" algn="bl" rotWithShape="0"/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4400" dirty="0" smtClean="0">
                          <a:effectLst>
                            <a:reflection blurRad="6350" stA="55000" endA="50" endPos="85000" dist="60007" dir="5400000" sy="-100000" algn="bl" rotWithShape="0"/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Ё</a:t>
                      </a:r>
                      <a:endParaRPr lang="ru-RU" sz="4400" dirty="0">
                        <a:effectLst>
                          <a:reflection blurRad="6350" stA="55000" endA="50" endPos="85000" dist="60007" dir="5400000" sy="-100000" algn="bl" rotWithShape="0"/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4400" dirty="0" smtClean="0">
                          <a:effectLst>
                            <a:reflection blurRad="6350" stA="55000" endA="50" endPos="85000" dist="60007" dir="5400000" sy="-100000" algn="bl" rotWithShape="0"/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</a:t>
                      </a:r>
                      <a:endParaRPr lang="ru-RU" sz="4400" dirty="0">
                        <a:effectLst>
                          <a:reflection blurRad="6350" stA="55000" endA="50" endPos="85000" dist="60007" dir="5400000" sy="-100000" algn="bl" rotWithShape="0"/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4400" dirty="0" smtClean="0">
                          <a:effectLst>
                            <a:reflection blurRad="6350" stA="55000" endA="50" endPos="85000" dist="60007" dir="5400000" sy="-100000" algn="bl" rotWithShape="0"/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</a:t>
                      </a:r>
                      <a:endParaRPr lang="ru-RU" sz="4400" dirty="0">
                        <a:effectLst>
                          <a:reflection blurRad="6350" stA="55000" endA="50" endPos="85000" dist="60007" dir="5400000" sy="-100000" algn="bl" rotWithShape="0"/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4400" dirty="0" smtClean="0">
                          <a:effectLst>
                            <a:reflection blurRad="6350" stA="55000" endA="50" endPos="85000" dist="60007" dir="5400000" sy="-100000" algn="bl" rotWithShape="0"/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</a:t>
                      </a:r>
                      <a:endParaRPr lang="ru-RU" sz="4400" dirty="0">
                        <a:effectLst>
                          <a:reflection blurRad="6350" stA="55000" endA="50" endPos="85000" dist="60007" dir="5400000" sy="-100000" algn="bl" rotWithShape="0"/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4400" dirty="0" smtClean="0">
                          <a:effectLst>
                            <a:reflection blurRad="6350" stA="55000" endA="50" endPos="85000" dist="60007" dir="5400000" sy="-100000" algn="bl" rotWithShape="0"/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</a:t>
                      </a:r>
                      <a:endParaRPr lang="ru-RU" sz="4400" dirty="0">
                        <a:effectLst>
                          <a:reflection blurRad="6350" stA="55000" endA="50" endPos="85000" dist="60007" dir="5400000" sy="-100000" algn="bl" rotWithShape="0"/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4400" dirty="0" smtClean="0">
                          <a:effectLst>
                            <a:reflection blurRad="6350" stA="55000" endA="50" endPos="85000" dist="60007" dir="5400000" sy="-100000" algn="bl" rotWithShape="0"/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Ю</a:t>
                      </a:r>
                      <a:endParaRPr lang="ru-RU" sz="4400" dirty="0">
                        <a:effectLst>
                          <a:reflection blurRad="6350" stA="55000" endA="50" endPos="85000" dist="60007" dir="5400000" sy="-100000" algn="bl" rotWithShape="0"/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1551904">
                <a:tc>
                  <a:txBody>
                    <a:bodyPr/>
                    <a:lstStyle/>
                    <a:p>
                      <a:r>
                        <a:rPr lang="ru-RU" sz="4400" dirty="0" smtClean="0">
                          <a:effectLst>
                            <a:reflection blurRad="6350" stA="55000" endA="50" endPos="85000" dist="60007" dir="5400000" sy="-100000" algn="bl" rotWithShape="0"/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</a:t>
                      </a:r>
                      <a:endParaRPr lang="ru-RU" sz="4400" dirty="0">
                        <a:effectLst>
                          <a:reflection blurRad="6350" stA="55000" endA="50" endPos="85000" dist="60007" dir="5400000" sy="-100000" algn="bl" rotWithShape="0"/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4400" dirty="0" smtClean="0">
                          <a:effectLst>
                            <a:reflection blurRad="6350" stA="55000" endA="50" endPos="85000" dist="60007" dir="5400000" sy="-100000" algn="bl" rotWithShape="0"/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</a:t>
                      </a:r>
                      <a:endParaRPr lang="ru-RU" sz="4400" dirty="0">
                        <a:effectLst>
                          <a:reflection blurRad="6350" stA="55000" endA="50" endPos="85000" dist="60007" dir="5400000" sy="-100000" algn="bl" rotWithShape="0"/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4400" dirty="0" smtClean="0">
                          <a:effectLst>
                            <a:reflection blurRad="6350" stA="55000" endA="50" endPos="85000" dist="60007" dir="5400000" sy="-100000" algn="bl" rotWithShape="0"/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</a:t>
                      </a:r>
                      <a:endParaRPr lang="ru-RU" sz="4400" dirty="0">
                        <a:effectLst>
                          <a:reflection blurRad="6350" stA="55000" endA="50" endPos="85000" dist="60007" dir="5400000" sy="-100000" algn="bl" rotWithShape="0"/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4400" dirty="0" smtClean="0">
                          <a:effectLst>
                            <a:reflection blurRad="6350" stA="55000" endA="50" endPos="85000" dist="60007" dir="5400000" sy="-100000" algn="bl" rotWithShape="0"/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</a:t>
                      </a:r>
                      <a:endParaRPr lang="ru-RU" sz="4400" dirty="0">
                        <a:effectLst>
                          <a:reflection blurRad="6350" stA="55000" endA="50" endPos="85000" dist="60007" dir="5400000" sy="-100000" algn="bl" rotWithShape="0"/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4400" dirty="0">
                        <a:effectLst>
                          <a:reflection blurRad="6350" stA="55000" endA="50" endPos="85000" dist="60007" dir="5400000" sy="-100000" algn="bl" rotWithShape="0"/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4400" dirty="0" smtClean="0">
                          <a:effectLst>
                            <a:reflection blurRad="6350" stA="55000" endA="50" endPos="85000" dist="60007" dir="5400000" sy="-100000" algn="bl" rotWithShape="0"/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</a:t>
                      </a:r>
                      <a:endParaRPr lang="ru-RU" sz="4400" dirty="0">
                        <a:effectLst>
                          <a:reflection blurRad="6350" stA="55000" endA="50" endPos="85000" dist="60007" dir="5400000" sy="-100000" algn="bl" rotWithShape="0"/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4400" dirty="0" smtClean="0">
                          <a:effectLst>
                            <a:reflection blurRad="6350" stA="55000" endA="50" endPos="85000" dist="60007" dir="5400000" sy="-100000" algn="bl" rotWithShape="0"/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</a:t>
                      </a:r>
                      <a:endParaRPr lang="ru-RU" sz="4400" dirty="0">
                        <a:effectLst>
                          <a:reflection blurRad="6350" stA="55000" endA="50" endPos="85000" dist="60007" dir="5400000" sy="-100000" algn="bl" rotWithShape="0"/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4400" dirty="0" smtClean="0">
                          <a:effectLst>
                            <a:reflection blurRad="6350" stA="55000" endA="50" endPos="85000" dist="60007" dir="5400000" sy="-100000" algn="bl" rotWithShape="0"/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</a:t>
                      </a:r>
                      <a:endParaRPr lang="ru-RU" sz="4400" dirty="0">
                        <a:effectLst>
                          <a:reflection blurRad="6350" stA="55000" endA="50" endPos="85000" dist="60007" dir="5400000" sy="-100000" algn="bl" rotWithShape="0"/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1551904">
                <a:tc>
                  <a:txBody>
                    <a:bodyPr/>
                    <a:lstStyle/>
                    <a:p>
                      <a:r>
                        <a:rPr lang="ru-RU" sz="4400" dirty="0" smtClean="0">
                          <a:effectLst>
                            <a:reflection blurRad="6350" stA="55000" endA="50" endPos="85000" dist="60007" dir="5400000" sy="-100000" algn="bl" rotWithShape="0"/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</a:t>
                      </a:r>
                      <a:endParaRPr lang="ru-RU" sz="4400" dirty="0">
                        <a:effectLst>
                          <a:reflection blurRad="6350" stA="55000" endA="50" endPos="85000" dist="60007" dir="5400000" sy="-100000" algn="bl" rotWithShape="0"/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4400" dirty="0" smtClean="0">
                          <a:effectLst>
                            <a:reflection blurRad="6350" stA="55000" endA="50" endPos="85000" dist="60007" dir="5400000" sy="-100000" algn="bl" rotWithShape="0"/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</a:t>
                      </a:r>
                      <a:endParaRPr lang="ru-RU" sz="4400" dirty="0">
                        <a:effectLst>
                          <a:reflection blurRad="6350" stA="55000" endA="50" endPos="85000" dist="60007" dir="5400000" sy="-100000" algn="bl" rotWithShape="0"/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4400" dirty="0">
                        <a:effectLst>
                          <a:reflection blurRad="6350" stA="55000" endA="50" endPos="85000" dist="60007" dir="5400000" sy="-100000" algn="bl" rotWithShape="0"/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4400" dirty="0" smtClean="0">
                          <a:effectLst>
                            <a:reflection blurRad="6350" stA="55000" endA="50" endPos="85000" dist="60007" dir="5400000" sy="-100000" algn="bl" rotWithShape="0"/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</a:t>
                      </a:r>
                      <a:endParaRPr lang="ru-RU" sz="4400" dirty="0">
                        <a:effectLst>
                          <a:reflection blurRad="6350" stA="55000" endA="50" endPos="85000" dist="60007" dir="5400000" sy="-100000" algn="bl" rotWithShape="0"/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4400" dirty="0" smtClean="0">
                          <a:effectLst>
                            <a:reflection blurRad="6350" stA="55000" endA="50" endPos="85000" dist="60007" dir="5400000" sy="-100000" algn="bl" rotWithShape="0"/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</a:t>
                      </a:r>
                      <a:endParaRPr lang="ru-RU" sz="4400" dirty="0">
                        <a:effectLst>
                          <a:reflection blurRad="6350" stA="55000" endA="50" endPos="85000" dist="60007" dir="5400000" sy="-100000" algn="bl" rotWithShape="0"/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4400" dirty="0" smtClean="0">
                          <a:effectLst>
                            <a:reflection blurRad="6350" stA="55000" endA="50" endPos="85000" dist="60007" dir="5400000" sy="-100000" algn="bl" rotWithShape="0"/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</a:t>
                      </a:r>
                      <a:endParaRPr lang="ru-RU" sz="4400" dirty="0">
                        <a:effectLst>
                          <a:reflection blurRad="6350" stA="55000" endA="50" endPos="85000" dist="60007" dir="5400000" sy="-100000" algn="bl" rotWithShape="0"/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4400" dirty="0" smtClean="0">
                          <a:effectLst>
                            <a:reflection blurRad="6350" stA="55000" endA="50" endPos="85000" dist="60007" dir="5400000" sy="-100000" algn="bl" rotWithShape="0"/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</a:t>
                      </a:r>
                      <a:endParaRPr lang="ru-RU" sz="4400" dirty="0">
                        <a:effectLst>
                          <a:reflection blurRad="6350" stA="55000" endA="50" endPos="85000" dist="60007" dir="5400000" sy="-100000" algn="bl" rotWithShape="0"/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4400" dirty="0" smtClean="0">
                          <a:effectLst>
                            <a:reflection blurRad="6350" stA="55000" endA="50" endPos="85000" dist="60007" dir="5400000" sy="-100000" algn="bl" rotWithShape="0"/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Ь</a:t>
                      </a:r>
                      <a:endParaRPr lang="ru-RU" sz="4400" dirty="0">
                        <a:effectLst>
                          <a:reflection blurRad="6350" stA="55000" endA="50" endPos="85000" dist="60007" dir="5400000" sy="-100000" algn="bl" rotWithShape="0"/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1551904">
                <a:tc>
                  <a:txBody>
                    <a:bodyPr/>
                    <a:lstStyle/>
                    <a:p>
                      <a:r>
                        <a:rPr lang="ru-RU" sz="4400" dirty="0" smtClean="0">
                          <a:effectLst>
                            <a:reflection blurRad="6350" stA="55000" endA="50" endPos="85000" dist="60007" dir="5400000" sy="-100000" algn="bl" rotWithShape="0"/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</a:t>
                      </a:r>
                      <a:endParaRPr lang="ru-RU" sz="4400" dirty="0">
                        <a:effectLst>
                          <a:reflection blurRad="6350" stA="55000" endA="50" endPos="85000" dist="60007" dir="5400000" sy="-100000" algn="bl" rotWithShape="0"/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4400" dirty="0" smtClean="0">
                          <a:effectLst>
                            <a:reflection blurRad="6350" stA="55000" endA="50" endPos="85000" dist="60007" dir="5400000" sy="-100000" algn="bl" rotWithShape="0"/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Й</a:t>
                      </a:r>
                      <a:endParaRPr lang="ru-RU" sz="4400" dirty="0">
                        <a:effectLst>
                          <a:reflection blurRad="6350" stA="55000" endA="50" endPos="85000" dist="60007" dir="5400000" sy="-100000" algn="bl" rotWithShape="0"/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4400" dirty="0" smtClean="0">
                          <a:effectLst>
                            <a:reflection blurRad="6350" stA="55000" endA="50" endPos="85000" dist="60007" dir="5400000" sy="-100000" algn="bl" rotWithShape="0"/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</a:t>
                      </a:r>
                      <a:endParaRPr lang="ru-RU" sz="4400" dirty="0">
                        <a:effectLst>
                          <a:reflection blurRad="6350" stA="55000" endA="50" endPos="85000" dist="60007" dir="5400000" sy="-100000" algn="bl" rotWithShape="0"/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4400" dirty="0" smtClean="0">
                          <a:effectLst>
                            <a:reflection blurRad="6350" stA="55000" endA="50" endPos="85000" dist="60007" dir="5400000" sy="-100000" algn="bl" rotWithShape="0"/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</a:t>
                      </a:r>
                      <a:endParaRPr lang="ru-RU" sz="4400" dirty="0">
                        <a:effectLst>
                          <a:reflection blurRad="6350" stA="55000" endA="50" endPos="85000" dist="60007" dir="5400000" sy="-100000" algn="bl" rotWithShape="0"/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4400" dirty="0" smtClean="0">
                          <a:effectLst>
                            <a:reflection blurRad="6350" stA="55000" endA="50" endPos="85000" dist="60007" dir="5400000" sy="-100000" algn="bl" rotWithShape="0"/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</a:t>
                      </a:r>
                      <a:endParaRPr lang="ru-RU" sz="4400" dirty="0">
                        <a:effectLst>
                          <a:reflection blurRad="6350" stA="55000" endA="50" endPos="85000" dist="60007" dir="5400000" sy="-100000" algn="bl" rotWithShape="0"/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4400" dirty="0" smtClean="0">
                          <a:effectLst>
                            <a:reflection blurRad="6350" stA="55000" endA="50" endPos="85000" dist="60007" dir="5400000" sy="-100000" algn="bl" rotWithShape="0"/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</a:t>
                      </a:r>
                      <a:endParaRPr lang="ru-RU" sz="4400" dirty="0">
                        <a:effectLst>
                          <a:reflection blurRad="6350" stA="55000" endA="50" endPos="85000" dist="60007" dir="5400000" sy="-100000" algn="bl" rotWithShape="0"/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4400" dirty="0">
                        <a:effectLst>
                          <a:reflection blurRad="6350" stA="55000" endA="50" endPos="85000" dist="60007" dir="5400000" sy="-100000" algn="bl" rotWithShape="0"/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4400" dirty="0" smtClean="0">
                          <a:effectLst>
                            <a:reflection blurRad="6350" stA="55000" endA="50" endPos="85000" dist="60007" dir="5400000" sy="-100000" algn="bl" rotWithShape="0"/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Ъ</a:t>
                      </a:r>
                      <a:endParaRPr lang="ru-RU" sz="4400" dirty="0">
                        <a:effectLst>
                          <a:reflection blurRad="6350" stA="55000" endA="50" endPos="85000" dist="60007" dir="5400000" sy="-100000" algn="bl" rotWithShape="0"/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0" y="0"/>
          <a:ext cx="9350064" cy="68580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168758"/>
                <a:gridCol w="1168758"/>
                <a:gridCol w="1168758"/>
                <a:gridCol w="1168758"/>
                <a:gridCol w="1168758"/>
                <a:gridCol w="1168758"/>
                <a:gridCol w="1168758"/>
                <a:gridCol w="1168758"/>
              </a:tblGrid>
              <a:tr h="1714500">
                <a:tc>
                  <a:txBody>
                    <a:bodyPr/>
                    <a:lstStyle/>
                    <a:p>
                      <a:r>
                        <a:rPr lang="ru-RU" sz="4400" dirty="0" smtClean="0">
                          <a:effectLst>
                            <a:reflection blurRad="6350" stA="55000" endA="50" endPos="85000" dist="60007" dir="5400000" sy="-100000" algn="bl" rotWithShape="0"/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</a:t>
                      </a:r>
                      <a:endParaRPr lang="ru-RU" sz="4400" dirty="0">
                        <a:effectLst>
                          <a:reflection blurRad="6350" stA="55000" endA="50" endPos="85000" dist="60007" dir="5400000" sy="-100000" algn="bl" rotWithShape="0"/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4400" dirty="0">
                        <a:effectLst>
                          <a:reflection blurRad="6350" stA="55000" endA="50" endPos="85000" dist="60007" dir="5400000" sy="-100000" algn="bl" rotWithShape="0"/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4400" dirty="0" smtClean="0">
                          <a:effectLst>
                            <a:reflection blurRad="6350" stA="55000" endA="50" endPos="85000" dist="60007" dir="5400000" sy="-100000" algn="bl" rotWithShape="0"/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</a:t>
                      </a:r>
                      <a:endParaRPr lang="ru-RU" sz="4400" dirty="0">
                        <a:effectLst>
                          <a:reflection blurRad="6350" stA="55000" endA="50" endPos="85000" dist="60007" dir="5400000" sy="-100000" algn="bl" rotWithShape="0"/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4400" dirty="0" smtClean="0">
                          <a:effectLst>
                            <a:reflection blurRad="6350" stA="55000" endA="50" endPos="85000" dist="60007" dir="5400000" sy="-100000" algn="bl" rotWithShape="0"/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</a:t>
                      </a:r>
                      <a:endParaRPr lang="ru-RU" sz="4400" dirty="0">
                        <a:effectLst>
                          <a:reflection blurRad="6350" stA="55000" endA="50" endPos="85000" dist="60007" dir="5400000" sy="-100000" algn="bl" rotWithShape="0"/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4400" dirty="0">
                        <a:effectLst>
                          <a:reflection blurRad="6350" stA="55000" endA="50" endPos="85000" dist="60007" dir="5400000" sy="-100000" algn="bl" rotWithShape="0"/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4400" dirty="0" smtClean="0">
                          <a:effectLst>
                            <a:reflection blurRad="6350" stA="55000" endA="50" endPos="85000" dist="60007" dir="5400000" sy="-100000" algn="bl" rotWithShape="0"/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Й</a:t>
                      </a:r>
                      <a:endParaRPr lang="ru-RU" sz="4400" dirty="0">
                        <a:effectLst>
                          <a:reflection blurRad="6350" stA="55000" endA="50" endPos="85000" dist="60007" dir="5400000" sy="-100000" algn="bl" rotWithShape="0"/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4400" dirty="0" smtClean="0">
                          <a:effectLst>
                            <a:reflection blurRad="6350" stA="55000" endA="50" endPos="85000" dist="60007" dir="5400000" sy="-100000" algn="bl" rotWithShape="0"/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</a:t>
                      </a:r>
                      <a:endParaRPr lang="ru-RU" sz="4400" dirty="0">
                        <a:effectLst>
                          <a:reflection blurRad="6350" stA="55000" endA="50" endPos="85000" dist="60007" dir="5400000" sy="-100000" algn="bl" rotWithShape="0"/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4400" dirty="0" smtClean="0">
                          <a:effectLst>
                            <a:reflection blurRad="6350" stA="55000" endA="50" endPos="85000" dist="60007" dir="5400000" sy="-100000" algn="bl" rotWithShape="0"/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</a:t>
                      </a:r>
                      <a:endParaRPr lang="ru-RU" sz="4400" dirty="0">
                        <a:effectLst>
                          <a:reflection blurRad="6350" stA="55000" endA="50" endPos="85000" dist="60007" dir="5400000" sy="-100000" algn="bl" rotWithShape="0"/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1714500">
                <a:tc>
                  <a:txBody>
                    <a:bodyPr/>
                    <a:lstStyle/>
                    <a:p>
                      <a:r>
                        <a:rPr lang="ru-RU" sz="4400" dirty="0" smtClean="0">
                          <a:effectLst>
                            <a:reflection blurRad="6350" stA="55000" endA="50" endPos="85000" dist="60007" dir="5400000" sy="-100000" algn="bl" rotWithShape="0"/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</a:t>
                      </a:r>
                      <a:endParaRPr lang="ru-RU" sz="4400" dirty="0">
                        <a:effectLst>
                          <a:reflection blurRad="6350" stA="55000" endA="50" endPos="85000" dist="60007" dir="5400000" sy="-100000" algn="bl" rotWithShape="0"/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4400" dirty="0" smtClean="0">
                          <a:effectLst>
                            <a:reflection blurRad="6350" stA="55000" endA="50" endPos="85000" dist="60007" dir="5400000" sy="-100000" algn="bl" rotWithShape="0"/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</a:t>
                      </a:r>
                      <a:endParaRPr lang="ru-RU" sz="4400" dirty="0">
                        <a:effectLst>
                          <a:reflection blurRad="6350" stA="55000" endA="50" endPos="85000" dist="60007" dir="5400000" sy="-100000" algn="bl" rotWithShape="0"/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4400" dirty="0" smtClean="0">
                          <a:effectLst>
                            <a:reflection blurRad="6350" stA="55000" endA="50" endPos="85000" dist="60007" dir="5400000" sy="-100000" algn="bl" rotWithShape="0"/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</a:t>
                      </a:r>
                      <a:endParaRPr lang="ru-RU" sz="4400" dirty="0">
                        <a:effectLst>
                          <a:reflection blurRad="6350" stA="55000" endA="50" endPos="85000" dist="60007" dir="5400000" sy="-100000" algn="bl" rotWithShape="0"/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4400" dirty="0" smtClean="0">
                          <a:effectLst>
                            <a:reflection blurRad="6350" stA="55000" endA="50" endPos="85000" dist="60007" dir="5400000" sy="-100000" algn="bl" rotWithShape="0"/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</a:t>
                      </a:r>
                      <a:endParaRPr lang="ru-RU" sz="4400" dirty="0">
                        <a:effectLst>
                          <a:reflection blurRad="6350" stA="55000" endA="50" endPos="85000" dist="60007" dir="5400000" sy="-100000" algn="bl" rotWithShape="0"/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4400" dirty="0" smtClean="0">
                          <a:effectLst>
                            <a:reflection blurRad="6350" stA="55000" endA="50" endPos="85000" dist="60007" dir="5400000" sy="-100000" algn="bl" rotWithShape="0"/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</a:t>
                      </a:r>
                      <a:endParaRPr lang="ru-RU" sz="4400" dirty="0">
                        <a:effectLst>
                          <a:reflection blurRad="6350" stA="55000" endA="50" endPos="85000" dist="60007" dir="5400000" sy="-100000" algn="bl" rotWithShape="0"/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4400" dirty="0" smtClean="0">
                          <a:effectLst>
                            <a:reflection blurRad="6350" stA="55000" endA="50" endPos="85000" dist="60007" dir="5400000" sy="-100000" algn="bl" rotWithShape="0"/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</a:t>
                      </a:r>
                      <a:endParaRPr lang="ru-RU" sz="4400" dirty="0">
                        <a:effectLst>
                          <a:reflection blurRad="6350" stA="55000" endA="50" endPos="85000" dist="60007" dir="5400000" sy="-100000" algn="bl" rotWithShape="0"/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4400" dirty="0">
                        <a:effectLst>
                          <a:reflection blurRad="6350" stA="55000" endA="50" endPos="85000" dist="60007" dir="5400000" sy="-100000" algn="bl" rotWithShape="0"/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4400" dirty="0" smtClean="0">
                          <a:effectLst>
                            <a:reflection blurRad="6350" stA="55000" endA="50" endPos="85000" dist="60007" dir="5400000" sy="-100000" algn="bl" rotWithShape="0"/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Ю</a:t>
                      </a:r>
                      <a:endParaRPr lang="ru-RU" sz="4400" dirty="0">
                        <a:effectLst>
                          <a:reflection blurRad="6350" stA="55000" endA="50" endPos="85000" dist="60007" dir="5400000" sy="-100000" algn="bl" rotWithShape="0"/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1714500">
                <a:tc>
                  <a:txBody>
                    <a:bodyPr/>
                    <a:lstStyle/>
                    <a:p>
                      <a:r>
                        <a:rPr lang="ru-RU" sz="4400" dirty="0" smtClean="0">
                          <a:effectLst>
                            <a:reflection blurRad="6350" stA="55000" endA="50" endPos="85000" dist="60007" dir="5400000" sy="-100000" algn="bl" rotWithShape="0"/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</a:t>
                      </a:r>
                      <a:endParaRPr lang="ru-RU" sz="4400" dirty="0">
                        <a:effectLst>
                          <a:reflection blurRad="6350" stA="55000" endA="50" endPos="85000" dist="60007" dir="5400000" sy="-100000" algn="bl" rotWithShape="0"/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4400" dirty="0" smtClean="0">
                          <a:effectLst>
                            <a:reflection blurRad="6350" stA="55000" endA="50" endPos="85000" dist="60007" dir="5400000" sy="-100000" algn="bl" rotWithShape="0"/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</a:t>
                      </a:r>
                      <a:endParaRPr lang="ru-RU" sz="4400" dirty="0">
                        <a:effectLst>
                          <a:reflection blurRad="6350" stA="55000" endA="50" endPos="85000" dist="60007" dir="5400000" sy="-100000" algn="bl" rotWithShape="0"/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4400" dirty="0" smtClean="0">
                          <a:effectLst>
                            <a:reflection blurRad="6350" stA="55000" endA="50" endPos="85000" dist="60007" dir="5400000" sy="-100000" algn="bl" rotWithShape="0"/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</a:t>
                      </a:r>
                      <a:endParaRPr lang="ru-RU" sz="4400" dirty="0">
                        <a:effectLst>
                          <a:reflection blurRad="6350" stA="55000" endA="50" endPos="85000" dist="60007" dir="5400000" sy="-100000" algn="bl" rotWithShape="0"/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4400" dirty="0">
                        <a:effectLst>
                          <a:reflection blurRad="6350" stA="55000" endA="50" endPos="85000" dist="60007" dir="5400000" sy="-100000" algn="bl" rotWithShape="0"/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4400" dirty="0" smtClean="0">
                          <a:effectLst>
                            <a:reflection blurRad="6350" stA="55000" endA="50" endPos="85000" dist="60007" dir="5400000" sy="-100000" algn="bl" rotWithShape="0"/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</a:t>
                      </a:r>
                      <a:endParaRPr lang="ru-RU" sz="4400" dirty="0">
                        <a:effectLst>
                          <a:reflection blurRad="6350" stA="55000" endA="50" endPos="85000" dist="60007" dir="5400000" sy="-100000" algn="bl" rotWithShape="0"/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4400" dirty="0" smtClean="0">
                          <a:effectLst>
                            <a:reflection blurRad="6350" stA="55000" endA="50" endPos="85000" dist="60007" dir="5400000" sy="-100000" algn="bl" rotWithShape="0"/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Щ</a:t>
                      </a:r>
                      <a:endParaRPr lang="ru-RU" sz="4400" dirty="0">
                        <a:effectLst>
                          <a:reflection blurRad="6350" stA="55000" endA="50" endPos="85000" dist="60007" dir="5400000" sy="-100000" algn="bl" rotWithShape="0"/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4400" dirty="0" smtClean="0">
                          <a:effectLst>
                            <a:reflection blurRad="6350" stA="55000" endA="50" endPos="85000" dist="60007" dir="5400000" sy="-100000" algn="bl" rotWithShape="0"/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</a:t>
                      </a:r>
                      <a:endParaRPr lang="ru-RU" sz="4400" dirty="0">
                        <a:effectLst>
                          <a:reflection blurRad="6350" stA="55000" endA="50" endPos="85000" dist="60007" dir="5400000" sy="-100000" algn="bl" rotWithShape="0"/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4400" dirty="0" smtClean="0">
                          <a:effectLst>
                            <a:reflection blurRad="6350" stA="55000" endA="50" endPos="85000" dist="60007" dir="5400000" sy="-100000" algn="bl" rotWithShape="0"/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</a:t>
                      </a:r>
                      <a:endParaRPr lang="ru-RU" sz="4400" dirty="0">
                        <a:effectLst>
                          <a:reflection blurRad="6350" stA="55000" endA="50" endPos="85000" dist="60007" dir="5400000" sy="-100000" algn="bl" rotWithShape="0"/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1714500">
                <a:tc>
                  <a:txBody>
                    <a:bodyPr/>
                    <a:lstStyle/>
                    <a:p>
                      <a:r>
                        <a:rPr lang="ru-RU" sz="4400" dirty="0" smtClean="0">
                          <a:effectLst>
                            <a:reflection blurRad="6350" stA="55000" endA="50" endPos="85000" dist="60007" dir="5400000" sy="-100000" algn="bl" rotWithShape="0"/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</a:t>
                      </a:r>
                      <a:endParaRPr lang="ru-RU" sz="4400" dirty="0">
                        <a:effectLst>
                          <a:reflection blurRad="6350" stA="55000" endA="50" endPos="85000" dist="60007" dir="5400000" sy="-100000" algn="bl" rotWithShape="0"/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4400" dirty="0">
                        <a:effectLst>
                          <a:reflection blurRad="6350" stA="55000" endA="50" endPos="85000" dist="60007" dir="5400000" sy="-100000" algn="bl" rotWithShape="0"/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4400" dirty="0" smtClean="0">
                          <a:effectLst>
                            <a:reflection blurRad="6350" stA="55000" endA="50" endPos="85000" dist="60007" dir="5400000" sy="-100000" algn="bl" rotWithShape="0"/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</a:t>
                      </a:r>
                      <a:endParaRPr lang="ru-RU" sz="4400" dirty="0">
                        <a:effectLst>
                          <a:reflection blurRad="6350" stA="55000" endA="50" endPos="85000" dist="60007" dir="5400000" sy="-100000" algn="bl" rotWithShape="0"/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4400" dirty="0" smtClean="0">
                          <a:effectLst>
                            <a:reflection blurRad="6350" stA="55000" endA="50" endPos="85000" dist="60007" dir="5400000" sy="-100000" algn="bl" rotWithShape="0"/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</a:t>
                      </a:r>
                      <a:endParaRPr lang="ru-RU" sz="4400" dirty="0">
                        <a:effectLst>
                          <a:reflection blurRad="6350" stA="55000" endA="50" endPos="85000" dist="60007" dir="5400000" sy="-100000" algn="bl" rotWithShape="0"/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4400" dirty="0" smtClean="0">
                          <a:effectLst>
                            <a:reflection blurRad="6350" stA="55000" endA="50" endPos="85000" dist="60007" dir="5400000" sy="-100000" algn="bl" rotWithShape="0"/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</a:t>
                      </a:r>
                      <a:endParaRPr lang="ru-RU" sz="4400" dirty="0">
                        <a:effectLst>
                          <a:reflection blurRad="6350" stA="55000" endA="50" endPos="85000" dist="60007" dir="5400000" sy="-100000" algn="bl" rotWithShape="0"/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4400" dirty="0" smtClean="0">
                          <a:effectLst>
                            <a:reflection blurRad="6350" stA="55000" endA="50" endPos="85000" dist="60007" dir="5400000" sy="-100000" algn="bl" rotWithShape="0"/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Ь</a:t>
                      </a:r>
                      <a:endParaRPr lang="ru-RU" sz="4400" dirty="0">
                        <a:effectLst>
                          <a:reflection blurRad="6350" stA="55000" endA="50" endPos="85000" dist="60007" dir="5400000" sy="-100000" algn="bl" rotWithShape="0"/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4400" dirty="0" smtClean="0">
                          <a:effectLst>
                            <a:reflection blurRad="6350" stA="55000" endA="50" endPos="85000" dist="60007" dir="5400000" sy="-100000" algn="bl" rotWithShape="0"/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</a:t>
                      </a:r>
                      <a:endParaRPr lang="ru-RU" sz="4400" dirty="0">
                        <a:effectLst>
                          <a:reflection blurRad="6350" stA="55000" endA="50" endPos="85000" dist="60007" dir="5400000" sy="-100000" algn="bl" rotWithShape="0"/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4400" dirty="0" smtClean="0">
                          <a:effectLst>
                            <a:reflection blurRad="6350" stA="55000" endA="50" endPos="85000" dist="60007" dir="5400000" sy="-100000" algn="bl" rotWithShape="0"/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</a:t>
                      </a:r>
                      <a:endParaRPr lang="ru-RU" sz="4400" dirty="0">
                        <a:effectLst>
                          <a:reflection blurRad="6350" stA="55000" endA="50" endPos="85000" dist="60007" dir="5400000" sy="-100000" algn="bl" rotWithShape="0"/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Грань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F496CB"/>
      </a:accent1>
      <a:accent2>
        <a:srgbClr val="BC356F"/>
      </a:accent2>
      <a:accent3>
        <a:srgbClr val="E65331"/>
      </a:accent3>
      <a:accent4>
        <a:srgbClr val="F27E19"/>
      </a:accent4>
      <a:accent5>
        <a:srgbClr val="F2AC19"/>
      </a:accent5>
      <a:accent6>
        <a:srgbClr val="BC80E0"/>
      </a:accent6>
      <a:hlink>
        <a:srgbClr val="EF5285"/>
      </a:hlink>
      <a:folHlink>
        <a:srgbClr val="F77F90"/>
      </a:folHlink>
    </a:clrScheme>
    <a:fontScheme name="Facet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Facet" id="{C0C680CD-088A-49FC-A102-D699147F32B2}" vid="{23659B44-6E34-4CE8-8F0D-387DA7996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46</TotalTime>
  <Words>71</Words>
  <Application>Microsoft Office PowerPoint</Application>
  <PresentationFormat>Произвольный</PresentationFormat>
  <Paragraphs>15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Шаблон оформления</vt:lpstr>
      </vt:variant>
      <vt:variant>
        <vt:i4>4</vt:i4>
      </vt:variant>
      <vt:variant>
        <vt:lpstr>Заголовки слайдов</vt:lpstr>
      </vt:variant>
      <vt:variant>
        <vt:i4>6</vt:i4>
      </vt:variant>
    </vt:vector>
  </HeadingPairs>
  <TitlesOfParts>
    <vt:vector size="15" baseType="lpstr">
      <vt:lpstr>Trebuchet MS</vt:lpstr>
      <vt:lpstr>Arial</vt:lpstr>
      <vt:lpstr>Wingdings 3</vt:lpstr>
      <vt:lpstr>Calibri</vt:lpstr>
      <vt:lpstr>Times New Roman</vt:lpstr>
      <vt:lpstr>Грань</vt:lpstr>
      <vt:lpstr>Грань</vt:lpstr>
      <vt:lpstr>Грань</vt:lpstr>
      <vt:lpstr>Грань</vt:lpstr>
      <vt:lpstr>Лото -Азбука</vt:lpstr>
      <vt:lpstr>Задачи:</vt:lpstr>
      <vt:lpstr>Слайд 3</vt:lpstr>
      <vt:lpstr>Слайд 4</vt:lpstr>
      <vt:lpstr>Слайд 5</vt:lpstr>
      <vt:lpstr>Слайд 6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Потерявшиеся цифры</dc:title>
  <dc:creator>Никита</dc:creator>
  <cp:lastModifiedBy>Никита</cp:lastModifiedBy>
  <cp:revision>7</cp:revision>
  <dcterms:created xsi:type="dcterms:W3CDTF">2015-10-18T09:27:47Z</dcterms:created>
  <dcterms:modified xsi:type="dcterms:W3CDTF">2024-11-14T09:49:51Z</dcterms:modified>
</cp:coreProperties>
</file>