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302" r:id="rId3"/>
    <p:sldId id="303" r:id="rId4"/>
    <p:sldId id="300" r:id="rId5"/>
    <p:sldId id="304" r:id="rId6"/>
    <p:sldId id="301" r:id="rId7"/>
    <p:sldId id="28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20" r:id="rId23"/>
    <p:sldId id="319" r:id="rId24"/>
    <p:sldId id="321" r:id="rId25"/>
  </p:sldIdLst>
  <p:sldSz cx="12192000" cy="6858000"/>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129" autoAdjust="0"/>
  </p:normalViewPr>
  <p:slideViewPr>
    <p:cSldViewPr snapToGrid="0">
      <p:cViewPr varScale="1">
        <p:scale>
          <a:sx n="63" d="100"/>
          <a:sy n="63" d="100"/>
        </p:scale>
        <p:origin x="936" y="60"/>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p:scale>
          <a:sx n="100" d="100"/>
          <a:sy n="100" d="100"/>
        </p:scale>
        <p:origin x="-1086" y="156"/>
      </p:cViewPr>
      <p:guideLst>
        <p:guide orient="horz" pos="2160"/>
        <p:guide pos="288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80013" y="0"/>
            <a:ext cx="3962400" cy="342900"/>
          </a:xfrm>
          <a:prstGeom prst="rect">
            <a:avLst/>
          </a:prstGeom>
        </p:spPr>
        <p:txBody>
          <a:bodyPr vert="horz" lIns="91440" tIns="45720" rIns="91440" bIns="45720" rtlCol="0"/>
          <a:lstStyle>
            <a:lvl1pPr algn="r">
              <a:defRPr sz="1200"/>
            </a:lvl1pPr>
          </a:lstStyle>
          <a:p>
            <a:fld id="{10C4839E-CA53-4B77-9CD0-1C7314AE205E}" type="datetimeFigureOut">
              <a:rPr lang="ru-RU" smtClean="0"/>
              <a:pPr/>
              <a:t>10.06.2024</a:t>
            </a:fld>
            <a:endParaRPr lang="ru-RU"/>
          </a:p>
        </p:txBody>
      </p:sp>
      <p:sp>
        <p:nvSpPr>
          <p:cNvPr id="4" name="Нижний колонтитул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80013" y="6513513"/>
            <a:ext cx="3962400" cy="342900"/>
          </a:xfrm>
          <a:prstGeom prst="rect">
            <a:avLst/>
          </a:prstGeom>
        </p:spPr>
        <p:txBody>
          <a:bodyPr vert="horz" lIns="91440" tIns="45720" rIns="91440" bIns="45720" rtlCol="0" anchor="b"/>
          <a:lstStyle>
            <a:lvl1pPr algn="r">
              <a:defRPr sz="1200"/>
            </a:lvl1pPr>
          </a:lstStyle>
          <a:p>
            <a:fld id="{66BA5D65-3471-48E4-9966-4E42265BC5A0}" type="slidenum">
              <a:rPr lang="ru-RU" smtClean="0"/>
              <a:pPr/>
              <a:t>‹#›</a:t>
            </a:fld>
            <a:endParaRPr lang="ru-RU"/>
          </a:p>
        </p:txBody>
      </p:sp>
    </p:spTree>
    <p:extLst>
      <p:ext uri="{BB962C8B-B14F-4D97-AF65-F5344CB8AC3E}">
        <p14:creationId xmlns:p14="http://schemas.microsoft.com/office/powerpoint/2010/main" val="3335586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0FEF357C-009A-4AB3-935F-419995CC4FF7}" type="datetimeFigureOut">
              <a:rPr lang="ru-RU" smtClean="0"/>
              <a:pPr/>
              <a:t>10.06.2024</a:t>
            </a:fld>
            <a:endParaRPr lang="ru-RU"/>
          </a:p>
        </p:txBody>
      </p:sp>
      <p:sp>
        <p:nvSpPr>
          <p:cNvPr id="4" name="Образ слайда 3"/>
          <p:cNvSpPr>
            <a:spLocks noGrp="1" noRot="1" noChangeAspect="1"/>
          </p:cNvSpPr>
          <p:nvPr>
            <p:ph type="sldImg" idx="2"/>
          </p:nvPr>
        </p:nvSpPr>
        <p:spPr>
          <a:xfrm>
            <a:off x="2286000" y="514350"/>
            <a:ext cx="4572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37768417-C2DA-47E6-B980-3CD3A579E6EA}" type="slidenum">
              <a:rPr lang="ru-RU" smtClean="0"/>
              <a:pPr/>
              <a:t>‹#›</a:t>
            </a:fld>
            <a:endParaRPr lang="ru-RU"/>
          </a:p>
        </p:txBody>
      </p:sp>
    </p:spTree>
    <p:extLst>
      <p:ext uri="{BB962C8B-B14F-4D97-AF65-F5344CB8AC3E}">
        <p14:creationId xmlns:p14="http://schemas.microsoft.com/office/powerpoint/2010/main" val="5334995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37768417-C2DA-47E6-B980-3CD3A579E6EA}" type="slidenum">
              <a:rPr lang="ru-RU" smtClean="0"/>
              <a:pPr/>
              <a:t>1</a:t>
            </a:fld>
            <a:endParaRPr lang="ru-RU"/>
          </a:p>
        </p:txBody>
      </p:sp>
    </p:spTree>
    <p:extLst>
      <p:ext uri="{BB962C8B-B14F-4D97-AF65-F5344CB8AC3E}">
        <p14:creationId xmlns:p14="http://schemas.microsoft.com/office/powerpoint/2010/main" val="30735679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10</a:t>
            </a:fld>
            <a:endParaRPr lang="ru-RU"/>
          </a:p>
        </p:txBody>
      </p:sp>
    </p:spTree>
    <p:extLst>
      <p:ext uri="{BB962C8B-B14F-4D97-AF65-F5344CB8AC3E}">
        <p14:creationId xmlns:p14="http://schemas.microsoft.com/office/powerpoint/2010/main" val="9679593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11</a:t>
            </a:fld>
            <a:endParaRPr lang="ru-RU"/>
          </a:p>
        </p:txBody>
      </p:sp>
    </p:spTree>
    <p:extLst>
      <p:ext uri="{BB962C8B-B14F-4D97-AF65-F5344CB8AC3E}">
        <p14:creationId xmlns:p14="http://schemas.microsoft.com/office/powerpoint/2010/main" val="37472439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12</a:t>
            </a:fld>
            <a:endParaRPr lang="ru-RU"/>
          </a:p>
        </p:txBody>
      </p:sp>
    </p:spTree>
    <p:extLst>
      <p:ext uri="{BB962C8B-B14F-4D97-AF65-F5344CB8AC3E}">
        <p14:creationId xmlns:p14="http://schemas.microsoft.com/office/powerpoint/2010/main" val="31966715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13</a:t>
            </a:fld>
            <a:endParaRPr lang="ru-RU"/>
          </a:p>
        </p:txBody>
      </p:sp>
    </p:spTree>
    <p:extLst>
      <p:ext uri="{BB962C8B-B14F-4D97-AF65-F5344CB8AC3E}">
        <p14:creationId xmlns:p14="http://schemas.microsoft.com/office/powerpoint/2010/main" val="3653206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14</a:t>
            </a:fld>
            <a:endParaRPr lang="ru-RU"/>
          </a:p>
        </p:txBody>
      </p:sp>
    </p:spTree>
    <p:extLst>
      <p:ext uri="{BB962C8B-B14F-4D97-AF65-F5344CB8AC3E}">
        <p14:creationId xmlns:p14="http://schemas.microsoft.com/office/powerpoint/2010/main" val="21316127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15</a:t>
            </a:fld>
            <a:endParaRPr lang="ru-RU"/>
          </a:p>
        </p:txBody>
      </p:sp>
    </p:spTree>
    <p:extLst>
      <p:ext uri="{BB962C8B-B14F-4D97-AF65-F5344CB8AC3E}">
        <p14:creationId xmlns:p14="http://schemas.microsoft.com/office/powerpoint/2010/main" val="129592757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16</a:t>
            </a:fld>
            <a:endParaRPr lang="ru-RU"/>
          </a:p>
        </p:txBody>
      </p:sp>
    </p:spTree>
    <p:extLst>
      <p:ext uri="{BB962C8B-B14F-4D97-AF65-F5344CB8AC3E}">
        <p14:creationId xmlns:p14="http://schemas.microsoft.com/office/powerpoint/2010/main" val="30550304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84138" indent="627063" algn="l">
              <a:lnSpc>
                <a:spcPct val="110000"/>
              </a:lnSpc>
              <a:buNone/>
            </a:pPr>
            <a:r>
              <a:rPr lang="ru-RU" sz="1400" kern="1200" dirty="0" smtClean="0">
                <a:solidFill>
                  <a:schemeClr val="tx1"/>
                </a:solidFill>
                <a:latin typeface="+mn-lt"/>
                <a:ea typeface="+mn-ea"/>
                <a:cs typeface="+mn-cs"/>
              </a:rPr>
              <a:t/>
            </a:r>
            <a:br>
              <a:rPr lang="ru-RU" sz="1400" kern="1200" dirty="0" smtClean="0">
                <a:solidFill>
                  <a:schemeClr val="tx1"/>
                </a:solidFill>
                <a:latin typeface="+mn-lt"/>
                <a:ea typeface="+mn-ea"/>
                <a:cs typeface="+mn-cs"/>
              </a:rPr>
            </a:br>
            <a:endParaRPr lang="ru-RU" sz="1400" kern="1200" dirty="0" smtClean="0">
              <a:solidFill>
                <a:schemeClr val="tx1"/>
              </a:solidFill>
              <a:latin typeface="+mn-lt"/>
              <a:ea typeface="+mn-ea"/>
              <a:cs typeface="+mn-cs"/>
            </a:endParaRPr>
          </a:p>
          <a:p>
            <a:pPr marL="84138" indent="627063" algn="l">
              <a:lnSpc>
                <a:spcPct val="110000"/>
              </a:lnSpc>
              <a:buNone/>
            </a:pPr>
            <a:r>
              <a:rPr lang="ru-RU" sz="1400" b="1" dirty="0" smtClean="0"/>
              <a:t/>
            </a:r>
            <a:br>
              <a:rPr lang="ru-RU" sz="1400" b="1" dirty="0" smtClean="0"/>
            </a:br>
            <a:endParaRPr lang="ru-RU" sz="140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17</a:t>
            </a:fld>
            <a:endParaRPr lang="ru-RU"/>
          </a:p>
        </p:txBody>
      </p:sp>
    </p:spTree>
    <p:extLst>
      <p:ext uri="{BB962C8B-B14F-4D97-AF65-F5344CB8AC3E}">
        <p14:creationId xmlns:p14="http://schemas.microsoft.com/office/powerpoint/2010/main" val="334630659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18</a:t>
            </a:fld>
            <a:endParaRPr lang="ru-RU"/>
          </a:p>
        </p:txBody>
      </p:sp>
    </p:spTree>
    <p:extLst>
      <p:ext uri="{BB962C8B-B14F-4D97-AF65-F5344CB8AC3E}">
        <p14:creationId xmlns:p14="http://schemas.microsoft.com/office/powerpoint/2010/main" val="2875447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19</a:t>
            </a:fld>
            <a:endParaRPr lang="ru-RU"/>
          </a:p>
        </p:txBody>
      </p:sp>
    </p:spTree>
    <p:extLst>
      <p:ext uri="{BB962C8B-B14F-4D97-AF65-F5344CB8AC3E}">
        <p14:creationId xmlns:p14="http://schemas.microsoft.com/office/powerpoint/2010/main" val="22555844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a:buFontTx/>
              <a:buChar char="-"/>
            </a:pPr>
            <a:endParaRPr lang="ru-RU" sz="1000" dirty="0" smtClean="0"/>
          </a:p>
          <a:p>
            <a:endParaRPr lang="ru-RU" dirty="0" smtClean="0"/>
          </a:p>
          <a:p>
            <a:endParaRPr lang="ru-RU" dirty="0"/>
          </a:p>
        </p:txBody>
      </p:sp>
      <p:sp>
        <p:nvSpPr>
          <p:cNvPr id="4" name="Номер слайда 3"/>
          <p:cNvSpPr>
            <a:spLocks noGrp="1"/>
          </p:cNvSpPr>
          <p:nvPr>
            <p:ph type="sldNum" sz="quarter" idx="10"/>
          </p:nvPr>
        </p:nvSpPr>
        <p:spPr/>
        <p:txBody>
          <a:bodyPr/>
          <a:lstStyle/>
          <a:p>
            <a:fld id="{37768417-C2DA-47E6-B980-3CD3A579E6EA}" type="slidenum">
              <a:rPr lang="ru-RU" smtClean="0"/>
              <a:pPr/>
              <a:t>2</a:t>
            </a:fld>
            <a:endParaRPr lang="ru-RU"/>
          </a:p>
        </p:txBody>
      </p:sp>
    </p:spTree>
    <p:extLst>
      <p:ext uri="{BB962C8B-B14F-4D97-AF65-F5344CB8AC3E}">
        <p14:creationId xmlns:p14="http://schemas.microsoft.com/office/powerpoint/2010/main" val="367216462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20</a:t>
            </a:fld>
            <a:endParaRPr lang="ru-RU"/>
          </a:p>
        </p:txBody>
      </p:sp>
    </p:spTree>
    <p:extLst>
      <p:ext uri="{BB962C8B-B14F-4D97-AF65-F5344CB8AC3E}">
        <p14:creationId xmlns:p14="http://schemas.microsoft.com/office/powerpoint/2010/main" val="13978819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84138" indent="627063" algn="just">
              <a:lnSpc>
                <a:spcPct val="100000"/>
              </a:lnSpc>
              <a:spcBef>
                <a:spcPts val="600"/>
              </a:spcBef>
              <a:buNone/>
            </a:pPr>
            <a:endParaRPr lang="ru-RU" sz="120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37768417-C2DA-47E6-B980-3CD3A579E6EA}" type="slidenum">
              <a:rPr lang="ru-RU" smtClean="0"/>
              <a:pPr/>
              <a:t>21</a:t>
            </a:fld>
            <a:endParaRPr lang="ru-RU"/>
          </a:p>
        </p:txBody>
      </p:sp>
    </p:spTree>
    <p:extLst>
      <p:ext uri="{BB962C8B-B14F-4D97-AF65-F5344CB8AC3E}">
        <p14:creationId xmlns:p14="http://schemas.microsoft.com/office/powerpoint/2010/main" val="37836459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22</a:t>
            </a:fld>
            <a:endParaRPr lang="ru-RU"/>
          </a:p>
        </p:txBody>
      </p:sp>
    </p:spTree>
    <p:extLst>
      <p:ext uri="{BB962C8B-B14F-4D97-AF65-F5344CB8AC3E}">
        <p14:creationId xmlns:p14="http://schemas.microsoft.com/office/powerpoint/2010/main" val="423138846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84138" indent="627063" algn="l">
              <a:lnSpc>
                <a:spcPct val="110000"/>
              </a:lnSpc>
              <a:buNone/>
            </a:pPr>
            <a:endParaRPr lang="ru-RU" sz="1200" b="0" kern="1200" dirty="0" smtClean="0">
              <a:solidFill>
                <a:schemeClr val="tx1"/>
              </a:solidFill>
              <a:latin typeface="+mn-lt"/>
              <a:ea typeface="+mn-ea"/>
              <a:cs typeface="+mn-cs"/>
            </a:endParaRPr>
          </a:p>
        </p:txBody>
      </p:sp>
      <p:sp>
        <p:nvSpPr>
          <p:cNvPr id="4" name="Номер слайда 3"/>
          <p:cNvSpPr>
            <a:spLocks noGrp="1"/>
          </p:cNvSpPr>
          <p:nvPr>
            <p:ph type="sldNum" sz="quarter" idx="10"/>
          </p:nvPr>
        </p:nvSpPr>
        <p:spPr/>
        <p:txBody>
          <a:bodyPr/>
          <a:lstStyle/>
          <a:p>
            <a:fld id="{37768417-C2DA-47E6-B980-3CD3A579E6EA}" type="slidenum">
              <a:rPr lang="ru-RU" smtClean="0"/>
              <a:pPr/>
              <a:t>23</a:t>
            </a:fld>
            <a:endParaRPr lang="ru-RU"/>
          </a:p>
        </p:txBody>
      </p:sp>
    </p:spTree>
    <p:extLst>
      <p:ext uri="{BB962C8B-B14F-4D97-AF65-F5344CB8AC3E}">
        <p14:creationId xmlns:p14="http://schemas.microsoft.com/office/powerpoint/2010/main" val="29017746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84138" indent="627063" algn="l">
              <a:lnSpc>
                <a:spcPct val="110000"/>
              </a:lnSpc>
              <a:buNone/>
            </a:pPr>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24</a:t>
            </a:fld>
            <a:endParaRPr lang="ru-RU"/>
          </a:p>
        </p:txBody>
      </p:sp>
    </p:spTree>
    <p:extLst>
      <p:ext uri="{BB962C8B-B14F-4D97-AF65-F5344CB8AC3E}">
        <p14:creationId xmlns:p14="http://schemas.microsoft.com/office/powerpoint/2010/main" val="2755178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ru-RU" dirty="0"/>
          </a:p>
        </p:txBody>
      </p:sp>
      <p:sp>
        <p:nvSpPr>
          <p:cNvPr id="4" name="Номер слайда 3"/>
          <p:cNvSpPr>
            <a:spLocks noGrp="1"/>
          </p:cNvSpPr>
          <p:nvPr>
            <p:ph type="sldNum" sz="quarter" idx="10"/>
          </p:nvPr>
        </p:nvSpPr>
        <p:spPr/>
        <p:txBody>
          <a:bodyPr/>
          <a:lstStyle/>
          <a:p>
            <a:fld id="{37768417-C2DA-47E6-B980-3CD3A579E6EA}" type="slidenum">
              <a:rPr lang="ru-RU" smtClean="0"/>
              <a:pPr/>
              <a:t>3</a:t>
            </a:fld>
            <a:endParaRPr lang="ru-RU"/>
          </a:p>
        </p:txBody>
      </p:sp>
    </p:spTree>
    <p:extLst>
      <p:ext uri="{BB962C8B-B14F-4D97-AF65-F5344CB8AC3E}">
        <p14:creationId xmlns:p14="http://schemas.microsoft.com/office/powerpoint/2010/main" val="4120851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268287" indent="0">
              <a:buFont typeface="Wingdings" pitchFamily="2" charset="2"/>
              <a:buNone/>
            </a:pPr>
            <a:endParaRPr lang="ru-RU" dirty="0"/>
          </a:p>
        </p:txBody>
      </p:sp>
      <p:sp>
        <p:nvSpPr>
          <p:cNvPr id="4" name="Номер слайда 3"/>
          <p:cNvSpPr>
            <a:spLocks noGrp="1"/>
          </p:cNvSpPr>
          <p:nvPr>
            <p:ph type="sldNum" sz="quarter" idx="10"/>
          </p:nvPr>
        </p:nvSpPr>
        <p:spPr/>
        <p:txBody>
          <a:bodyPr/>
          <a:lstStyle/>
          <a:p>
            <a:fld id="{728321FA-14CE-4065-8A48-86D974097129}" type="slidenum">
              <a:rPr lang="ru-RU" smtClean="0"/>
              <a:pPr/>
              <a:t>4</a:t>
            </a:fld>
            <a:endParaRPr lang="ru-RU"/>
          </a:p>
        </p:txBody>
      </p:sp>
    </p:spTree>
    <p:extLst>
      <p:ext uri="{BB962C8B-B14F-4D97-AF65-F5344CB8AC3E}">
        <p14:creationId xmlns:p14="http://schemas.microsoft.com/office/powerpoint/2010/main" val="1202607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sz="1000" dirty="0"/>
          </a:p>
        </p:txBody>
      </p:sp>
      <p:sp>
        <p:nvSpPr>
          <p:cNvPr id="4" name="Номер слайда 3"/>
          <p:cNvSpPr>
            <a:spLocks noGrp="1"/>
          </p:cNvSpPr>
          <p:nvPr>
            <p:ph type="sldNum" sz="quarter" idx="10"/>
          </p:nvPr>
        </p:nvSpPr>
        <p:spPr/>
        <p:txBody>
          <a:bodyPr/>
          <a:lstStyle/>
          <a:p>
            <a:fld id="{37768417-C2DA-47E6-B980-3CD3A579E6EA}" type="slidenum">
              <a:rPr lang="ru-RU" smtClean="0"/>
              <a:pPr/>
              <a:t>5</a:t>
            </a:fld>
            <a:endParaRPr lang="ru-RU"/>
          </a:p>
        </p:txBody>
      </p:sp>
    </p:spTree>
    <p:extLst>
      <p:ext uri="{BB962C8B-B14F-4D97-AF65-F5344CB8AC3E}">
        <p14:creationId xmlns:p14="http://schemas.microsoft.com/office/powerpoint/2010/main" val="34006702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728321FA-14CE-4065-8A48-86D974097129}" type="slidenum">
              <a:rPr lang="ru-RU" smtClean="0"/>
              <a:pPr/>
              <a:t>6</a:t>
            </a:fld>
            <a:endParaRPr lang="ru-RU"/>
          </a:p>
        </p:txBody>
      </p:sp>
    </p:spTree>
    <p:extLst>
      <p:ext uri="{BB962C8B-B14F-4D97-AF65-F5344CB8AC3E}">
        <p14:creationId xmlns:p14="http://schemas.microsoft.com/office/powerpoint/2010/main" val="23700732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7</a:t>
            </a:fld>
            <a:endParaRPr lang="ru-RU"/>
          </a:p>
        </p:txBody>
      </p:sp>
    </p:spTree>
    <p:extLst>
      <p:ext uri="{BB962C8B-B14F-4D97-AF65-F5344CB8AC3E}">
        <p14:creationId xmlns:p14="http://schemas.microsoft.com/office/powerpoint/2010/main" val="24470581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8</a:t>
            </a:fld>
            <a:endParaRPr lang="ru-RU"/>
          </a:p>
        </p:txBody>
      </p:sp>
    </p:spTree>
    <p:extLst>
      <p:ext uri="{BB962C8B-B14F-4D97-AF65-F5344CB8AC3E}">
        <p14:creationId xmlns:p14="http://schemas.microsoft.com/office/powerpoint/2010/main" val="379926046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baseline="0" dirty="0" smtClean="0"/>
          </a:p>
          <a:p>
            <a:endParaRPr lang="ru-RU" baseline="0" dirty="0" smtClean="0"/>
          </a:p>
        </p:txBody>
      </p:sp>
      <p:sp>
        <p:nvSpPr>
          <p:cNvPr id="4" name="Номер слайда 3"/>
          <p:cNvSpPr>
            <a:spLocks noGrp="1"/>
          </p:cNvSpPr>
          <p:nvPr>
            <p:ph type="sldNum" sz="quarter" idx="10"/>
          </p:nvPr>
        </p:nvSpPr>
        <p:spPr/>
        <p:txBody>
          <a:bodyPr/>
          <a:lstStyle/>
          <a:p>
            <a:fld id="{37768417-C2DA-47E6-B980-3CD3A579E6EA}" type="slidenum">
              <a:rPr lang="ru-RU" smtClean="0"/>
              <a:pPr/>
              <a:t>9</a:t>
            </a:fld>
            <a:endParaRPr lang="ru-RU"/>
          </a:p>
        </p:txBody>
      </p:sp>
    </p:spTree>
    <p:extLst>
      <p:ext uri="{BB962C8B-B14F-4D97-AF65-F5344CB8AC3E}">
        <p14:creationId xmlns:p14="http://schemas.microsoft.com/office/powerpoint/2010/main" val="64214855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D191D-C8BD-492B-A1D3-5EBC2FC74A35}" type="slidenum">
              <a:rPr lang="en-US" smtClean="0"/>
              <a:pPr/>
              <a:t>‹#›</a:t>
            </a:fld>
            <a:endParaRPr lang="en-US" dirty="0"/>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497722977"/>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1036623676"/>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37849605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199937271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66469963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360111561"/>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2611544879"/>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95319299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400434503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1496107022"/>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C40915A-A995-443E-892F-BBE0CC8AA391}" type="datetimeFigureOut">
              <a:rPr lang="en-US" smtClean="0"/>
              <a:pPr/>
              <a:t>6/10/2024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1D191D-C8BD-492B-A1D3-5EBC2FC74A35}" type="slidenum">
              <a:rPr lang="en-US" smtClean="0"/>
              <a:pPr/>
              <a:t>‹#›</a:t>
            </a:fld>
            <a:endParaRPr lang="en-US" dirty="0"/>
          </a:p>
        </p:txBody>
      </p:sp>
    </p:spTree>
    <p:extLst>
      <p:ext uri="{BB962C8B-B14F-4D97-AF65-F5344CB8AC3E}">
        <p14:creationId xmlns:p14="http://schemas.microsoft.com/office/powerpoint/2010/main" val="2469909144"/>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40915A-A995-443E-892F-BBE0CC8AA391}" type="datetimeFigureOut">
              <a:rPr lang="en-US" smtClean="0"/>
              <a:pPr/>
              <a:t>6/10/2024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21D191D-C8BD-492B-A1D3-5EBC2FC74A35}" type="slidenum">
              <a:rPr lang="en-US" smtClean="0"/>
              <a:pPr/>
              <a:t>‹#›</a:t>
            </a:fld>
            <a:endParaRPr lang="en-US" dirty="0"/>
          </a:p>
        </p:txBody>
      </p:sp>
      <p:pic>
        <p:nvPicPr>
          <p:cNvPr id="7" name="Picture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8910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2999" y="1375807"/>
            <a:ext cx="6278881" cy="2434194"/>
          </a:xfrm>
        </p:spPr>
        <p:txBody>
          <a:bodyPr>
            <a:normAutofit/>
          </a:bodyPr>
          <a:lstStyle/>
          <a:p>
            <a:pPr fontAlgn="base"/>
            <a:r>
              <a:rPr lang="ru-RU" sz="2800" b="1" dirty="0" smtClean="0">
                <a:solidFill>
                  <a:srgbClr val="1E4E70"/>
                </a:solidFill>
                <a:latin typeface="PT Sans"/>
              </a:rPr>
              <a:t>«Проектная деятельность </a:t>
            </a:r>
            <a:br>
              <a:rPr lang="ru-RU" sz="2800" b="1" dirty="0" smtClean="0">
                <a:solidFill>
                  <a:srgbClr val="1E4E70"/>
                </a:solidFill>
                <a:latin typeface="PT Sans"/>
              </a:rPr>
            </a:br>
            <a:r>
              <a:rPr lang="ru-RU" sz="2800" b="1" dirty="0" smtClean="0">
                <a:solidFill>
                  <a:srgbClr val="1E4E70"/>
                </a:solidFill>
                <a:latin typeface="PT Sans"/>
              </a:rPr>
              <a:t>в </a:t>
            </a:r>
            <a:r>
              <a:rPr lang="ru-RU" sz="2800" b="1" dirty="0">
                <a:solidFill>
                  <a:srgbClr val="1E4E70"/>
                </a:solidFill>
                <a:latin typeface="PT Sans"/>
              </a:rPr>
              <a:t>ДОУ как одна </a:t>
            </a:r>
            <a:r>
              <a:rPr lang="ru-RU" sz="2800" b="1" dirty="0" smtClean="0">
                <a:solidFill>
                  <a:srgbClr val="1E4E70"/>
                </a:solidFill>
                <a:latin typeface="PT Sans"/>
              </a:rPr>
              <a:t/>
            </a:r>
            <a:br>
              <a:rPr lang="ru-RU" sz="2800" b="1" dirty="0" smtClean="0">
                <a:solidFill>
                  <a:srgbClr val="1E4E70"/>
                </a:solidFill>
                <a:latin typeface="PT Sans"/>
              </a:rPr>
            </a:br>
            <a:r>
              <a:rPr lang="ru-RU" sz="2800" b="1" dirty="0" smtClean="0">
                <a:solidFill>
                  <a:srgbClr val="1E4E70"/>
                </a:solidFill>
                <a:latin typeface="PT Sans"/>
              </a:rPr>
              <a:t>из </a:t>
            </a:r>
            <a:r>
              <a:rPr lang="ru-RU" sz="2800" b="1" dirty="0">
                <a:solidFill>
                  <a:srgbClr val="1E4E70"/>
                </a:solidFill>
                <a:latin typeface="PT Sans"/>
              </a:rPr>
              <a:t>составляющих пространства детской </a:t>
            </a:r>
            <a:r>
              <a:rPr lang="ru-RU" sz="2800" b="1" dirty="0" smtClean="0">
                <a:solidFill>
                  <a:srgbClr val="1E4E70"/>
                </a:solidFill>
                <a:latin typeface="PT Sans"/>
              </a:rPr>
              <a:t>реализации»</a:t>
            </a:r>
            <a:endParaRPr lang="ru-RU" sz="2800" b="1" dirty="0">
              <a:solidFill>
                <a:srgbClr val="1E4E70"/>
              </a:solidFill>
              <a:latin typeface="PT Sans"/>
            </a:endParaRPr>
          </a:p>
        </p:txBody>
      </p:sp>
      <p:sp>
        <p:nvSpPr>
          <p:cNvPr id="3" name="Subtitle 2"/>
          <p:cNvSpPr>
            <a:spLocks noGrp="1"/>
          </p:cNvSpPr>
          <p:nvPr>
            <p:ph type="subTitle" idx="1"/>
          </p:nvPr>
        </p:nvSpPr>
        <p:spPr>
          <a:xfrm>
            <a:off x="6522720" y="4226220"/>
            <a:ext cx="4949846" cy="1305899"/>
          </a:xfrm>
        </p:spPr>
        <p:txBody>
          <a:bodyPr>
            <a:normAutofit fontScale="92500"/>
          </a:bodyPr>
          <a:lstStyle/>
          <a:p>
            <a:pPr algn="l">
              <a:lnSpc>
                <a:spcPct val="100000"/>
              </a:lnSpc>
              <a:spcBef>
                <a:spcPts val="0"/>
              </a:spcBef>
            </a:pPr>
            <a:r>
              <a:rPr lang="ru-RU" dirty="0" smtClean="0">
                <a:latin typeface="Academia" pitchFamily="34" charset="0"/>
              </a:rPr>
              <a:t>Потапова Юлия Александровна, </a:t>
            </a:r>
          </a:p>
          <a:p>
            <a:pPr algn="l">
              <a:lnSpc>
                <a:spcPct val="100000"/>
              </a:lnSpc>
              <a:spcBef>
                <a:spcPts val="0"/>
              </a:spcBef>
            </a:pPr>
            <a:r>
              <a:rPr lang="ru-RU" dirty="0" smtClean="0">
                <a:latin typeface="Academia" pitchFamily="34" charset="0"/>
              </a:rPr>
              <a:t>старший воспитатель МБДОУ детского сада № 22 г. Кирово-Чепецка</a:t>
            </a:r>
          </a:p>
          <a:p>
            <a:endParaRPr lang="en-US" dirty="0">
              <a:latin typeface="Academia" pitchFamily="34" charset="0"/>
            </a:endParaRPr>
          </a:p>
        </p:txBody>
      </p:sp>
      <p:sp>
        <p:nvSpPr>
          <p:cNvPr id="4" name="Subtitle 2"/>
          <p:cNvSpPr txBox="1">
            <a:spLocks/>
          </p:cNvSpPr>
          <p:nvPr/>
        </p:nvSpPr>
        <p:spPr>
          <a:xfrm>
            <a:off x="5227320" y="722857"/>
            <a:ext cx="6854846" cy="130589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lnSpc>
                <a:spcPct val="100000"/>
              </a:lnSpc>
              <a:spcBef>
                <a:spcPts val="0"/>
              </a:spcBef>
            </a:pPr>
            <a:r>
              <a:rPr lang="ru-RU" sz="3600" dirty="0" smtClean="0">
                <a:latin typeface="Academia" pitchFamily="34" charset="0"/>
              </a:rPr>
              <a:t>Консультация для педагогов</a:t>
            </a:r>
          </a:p>
          <a:p>
            <a:endParaRPr lang="en-US" dirty="0">
              <a:latin typeface="Academia" pitchFamily="34" charset="0"/>
            </a:endParaRPr>
          </a:p>
        </p:txBody>
      </p:sp>
    </p:spTree>
    <p:extLst>
      <p:ext uri="{BB962C8B-B14F-4D97-AF65-F5344CB8AC3E}">
        <p14:creationId xmlns:p14="http://schemas.microsoft.com/office/powerpoint/2010/main" val="2591789962"/>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Исследовательский проект</a:t>
            </a:r>
            <a:br>
              <a:rPr lang="ru-RU" sz="3600" b="1" dirty="0" smtClean="0"/>
            </a:br>
            <a:r>
              <a:rPr lang="ru-RU" sz="3600" b="1" dirty="0" smtClean="0"/>
              <a:t>2 </a:t>
            </a:r>
            <a:r>
              <a:rPr lang="ru-RU" sz="3600" b="1" dirty="0"/>
              <a:t>этап. </a:t>
            </a:r>
            <a:r>
              <a:rPr lang="ru-RU" sz="3600" b="1" dirty="0" smtClean="0"/>
              <a:t>Реализация проекта </a:t>
            </a:r>
            <a:br>
              <a:rPr lang="ru-RU" sz="3600" b="1" dirty="0" smtClean="0"/>
            </a:br>
            <a:r>
              <a:rPr lang="ru-RU" sz="2800" b="1" dirty="0" smtClean="0">
                <a:solidFill>
                  <a:srgbClr val="C00000"/>
                </a:solidFill>
              </a:rPr>
              <a:t>Работа с альбомом.</a:t>
            </a:r>
            <a:r>
              <a:rPr lang="ru-RU" sz="3600" dirty="0"/>
              <a:t/>
            </a:r>
            <a:br>
              <a:rPr lang="ru-RU" sz="3600" dirty="0"/>
            </a:br>
            <a:endParaRPr lang="ru-RU" sz="3600" dirty="0"/>
          </a:p>
        </p:txBody>
      </p:sp>
      <p:sp>
        <p:nvSpPr>
          <p:cNvPr id="3" name="Объект 2"/>
          <p:cNvSpPr>
            <a:spLocks noGrp="1"/>
          </p:cNvSpPr>
          <p:nvPr>
            <p:ph idx="1"/>
          </p:nvPr>
        </p:nvSpPr>
        <p:spPr>
          <a:xfrm>
            <a:off x="838200" y="1651000"/>
            <a:ext cx="10710334" cy="4881563"/>
          </a:xfrm>
        </p:spPr>
        <p:txBody>
          <a:bodyPr>
            <a:normAutofit/>
          </a:bodyPr>
          <a:lstStyle/>
          <a:p>
            <a:pPr marL="0" indent="0" algn="just">
              <a:buNone/>
            </a:pPr>
            <a:r>
              <a:rPr lang="ru-RU" sz="2000" b="1" dirty="0" smtClean="0"/>
              <a:t>4. Способы проверки</a:t>
            </a:r>
          </a:p>
          <a:p>
            <a:pPr marL="0" indent="0" algn="just">
              <a:lnSpc>
                <a:spcPct val="100000"/>
              </a:lnSpc>
              <a:buNone/>
            </a:pPr>
            <a:r>
              <a:rPr lang="ru-RU" sz="2000" dirty="0" smtClean="0"/>
              <a:t>Следующая страница посвящается возможным способам проверки предложенного ребенком ответа. На этой странице ребенок должен нарисовать тот способ получения информации, которым он воспользовался, и обосновать преимущества выбранного способа (обращение к взрослому (родителю, педагогу), к сверстнику, обращение к книге, просмотр телепередачи и т.п.)</a:t>
            </a:r>
          </a:p>
          <a:p>
            <a:pPr marL="0" indent="0" algn="just">
              <a:lnSpc>
                <a:spcPct val="100000"/>
              </a:lnSpc>
              <a:buNone/>
            </a:pPr>
            <a:r>
              <a:rPr lang="ru-RU" sz="2000" b="1" dirty="0" smtClean="0"/>
              <a:t>5. Результаты проверки</a:t>
            </a:r>
          </a:p>
          <a:p>
            <a:pPr marL="0" indent="439738" algn="just">
              <a:lnSpc>
                <a:spcPct val="100000"/>
              </a:lnSpc>
              <a:buNone/>
            </a:pPr>
            <a:r>
              <a:rPr lang="ru-RU" sz="2000" dirty="0" smtClean="0"/>
              <a:t>Изображается результат проверки правильности ответа. Ребенок показывает, удалось ли произвести проверку и насколько трудным оказался выбранный способ.</a:t>
            </a:r>
          </a:p>
          <a:p>
            <a:pPr marL="271463" indent="-271463" algn="just">
              <a:lnSpc>
                <a:spcPct val="100000"/>
              </a:lnSpc>
              <a:buNone/>
            </a:pPr>
            <a:r>
              <a:rPr lang="ru-RU" sz="2000" b="1" dirty="0" smtClean="0"/>
              <a:t>6. Где можно применить проект</a:t>
            </a:r>
          </a:p>
          <a:p>
            <a:pPr marL="0" indent="439738" algn="just">
              <a:lnSpc>
                <a:spcPct val="100000"/>
              </a:lnSpc>
              <a:buNone/>
            </a:pPr>
            <a:r>
              <a:rPr lang="ru-RU" sz="2000" dirty="0" smtClean="0"/>
              <a:t>На последней странице ребенок показывает, где можно применить проект: он может рассказать о проекте в группе, организовать игру и т.п. (возможные сферы применения зависят от содержания проекта)</a:t>
            </a:r>
            <a:endParaRPr lang="ru-RU" sz="2000" dirty="0"/>
          </a:p>
        </p:txBody>
      </p:sp>
    </p:spTree>
    <p:extLst>
      <p:ext uri="{BB962C8B-B14F-4D97-AF65-F5344CB8AC3E}">
        <p14:creationId xmlns:p14="http://schemas.microsoft.com/office/powerpoint/2010/main" val="4269895544"/>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Исследовательский проект</a:t>
            </a:r>
            <a:br>
              <a:rPr lang="ru-RU" sz="3600" b="1" dirty="0" smtClean="0"/>
            </a:br>
            <a:r>
              <a:rPr lang="ru-RU" sz="3600" b="1" dirty="0" smtClean="0"/>
              <a:t>3 </a:t>
            </a:r>
            <a:r>
              <a:rPr lang="ru-RU" sz="3600" b="1" dirty="0"/>
              <a:t>этап. </a:t>
            </a:r>
            <a:r>
              <a:rPr lang="ru-RU" sz="3600" b="1" dirty="0" smtClean="0"/>
              <a:t>Презентация проекта </a:t>
            </a:r>
            <a:br>
              <a:rPr lang="ru-RU" sz="3600" b="1" dirty="0" smtClean="0"/>
            </a:br>
            <a:r>
              <a:rPr lang="ru-RU" sz="3600" dirty="0"/>
              <a:t/>
            </a:r>
            <a:br>
              <a:rPr lang="ru-RU" sz="3600" dirty="0"/>
            </a:br>
            <a:endParaRPr lang="ru-RU" sz="3600" dirty="0"/>
          </a:p>
        </p:txBody>
      </p:sp>
      <p:sp>
        <p:nvSpPr>
          <p:cNvPr id="3" name="Объект 2"/>
          <p:cNvSpPr>
            <a:spLocks noGrp="1"/>
          </p:cNvSpPr>
          <p:nvPr>
            <p:ph idx="1"/>
          </p:nvPr>
        </p:nvSpPr>
        <p:spPr>
          <a:xfrm>
            <a:off x="838200" y="1651000"/>
            <a:ext cx="10710334" cy="4881563"/>
          </a:xfrm>
        </p:spPr>
        <p:txBody>
          <a:bodyPr>
            <a:normAutofit/>
          </a:bodyPr>
          <a:lstStyle/>
          <a:p>
            <a:pPr marL="0" indent="711200" algn="just">
              <a:lnSpc>
                <a:spcPct val="100000"/>
              </a:lnSpc>
              <a:buNone/>
            </a:pPr>
            <a:r>
              <a:rPr lang="ru-RU" sz="2000" dirty="0" smtClean="0"/>
              <a:t>В день презентации проекта ребенок приносит свою работу и перед началом выступления вывешивает на стенде страницы своего проекта. Воспитатель помогает закрепить листы и расположить их в правильной последовательности. Затем ребенок рассказывает о проделанной работе, показывая соответствующие изображения, записи и т.п.</a:t>
            </a:r>
          </a:p>
          <a:p>
            <a:pPr marL="0" indent="711200" algn="just">
              <a:lnSpc>
                <a:spcPct val="100000"/>
              </a:lnSpc>
              <a:buNone/>
            </a:pPr>
            <a:r>
              <a:rPr lang="ru-RU" sz="2000" dirty="0" smtClean="0"/>
              <a:t>Начиная с 6 лет детям можно предлагать фиксировать ключевые моменты презентации на листе бумаги в виде пиктограмм, отражающих содержание (смысл) предполагаемых действий или полученные результаты.</a:t>
            </a:r>
            <a:endParaRPr lang="ru-RU" sz="2000" dirty="0"/>
          </a:p>
        </p:txBody>
      </p:sp>
    </p:spTree>
    <p:extLst>
      <p:ext uri="{BB962C8B-B14F-4D97-AF65-F5344CB8AC3E}">
        <p14:creationId xmlns:p14="http://schemas.microsoft.com/office/powerpoint/2010/main" val="3267655057"/>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Исследовательский проект</a:t>
            </a:r>
            <a:br>
              <a:rPr lang="ru-RU" sz="3600" b="1" dirty="0" smtClean="0"/>
            </a:br>
            <a:r>
              <a:rPr lang="ru-RU" sz="3600" b="1" dirty="0" smtClean="0"/>
              <a:t>4 </a:t>
            </a:r>
            <a:r>
              <a:rPr lang="ru-RU" sz="3600" b="1" dirty="0"/>
              <a:t>этап. </a:t>
            </a:r>
            <a:r>
              <a:rPr lang="ru-RU" sz="3600" b="1" dirty="0" smtClean="0"/>
              <a:t>Выставка проектов</a:t>
            </a:r>
            <a:br>
              <a:rPr lang="ru-RU" sz="3600" b="1" dirty="0" smtClean="0"/>
            </a:br>
            <a:r>
              <a:rPr lang="ru-RU" sz="3600" dirty="0"/>
              <a:t/>
            </a:r>
            <a:br>
              <a:rPr lang="ru-RU" sz="3600" dirty="0"/>
            </a:br>
            <a:endParaRPr lang="ru-RU" sz="3600" dirty="0"/>
          </a:p>
        </p:txBody>
      </p:sp>
      <p:sp>
        <p:nvSpPr>
          <p:cNvPr id="3" name="Объект 2"/>
          <p:cNvSpPr>
            <a:spLocks noGrp="1"/>
          </p:cNvSpPr>
          <p:nvPr>
            <p:ph idx="1"/>
          </p:nvPr>
        </p:nvSpPr>
        <p:spPr>
          <a:xfrm>
            <a:off x="838200" y="1651000"/>
            <a:ext cx="10710334" cy="4881563"/>
          </a:xfrm>
        </p:spPr>
        <p:txBody>
          <a:bodyPr>
            <a:normAutofit/>
          </a:bodyPr>
          <a:lstStyle/>
          <a:p>
            <a:pPr marL="0" indent="711200" algn="just">
              <a:lnSpc>
                <a:spcPct val="100000"/>
              </a:lnSpc>
              <a:spcBef>
                <a:spcPts val="600"/>
              </a:spcBef>
              <a:buNone/>
            </a:pPr>
            <a:r>
              <a:rPr lang="ru-RU" sz="2000" dirty="0" smtClean="0"/>
              <a:t>После презентации работа с проектам не заканчивается. Педагог организует выставку проектов, «научный центр» и т.п. и придумывает различные задания и интеллектуальные игры для закрепления и систематизации знаний, полученных  в ходе работы над проектами. По окончании выставки проект помещают в библиотеку группы детского сада, сшиваются в книгу и находятся в свободном доступе.</a:t>
            </a:r>
          </a:p>
          <a:p>
            <a:pPr marL="0" indent="711200" algn="just">
              <a:lnSpc>
                <a:spcPct val="100000"/>
              </a:lnSpc>
              <a:spcBef>
                <a:spcPts val="600"/>
              </a:spcBef>
              <a:buNone/>
            </a:pPr>
            <a:r>
              <a:rPr lang="ru-RU" sz="2000" dirty="0" smtClean="0"/>
              <a:t>Темы:</a:t>
            </a:r>
          </a:p>
          <a:p>
            <a:pPr marL="0" indent="711200" algn="just">
              <a:lnSpc>
                <a:spcPct val="100000"/>
              </a:lnSpc>
              <a:spcBef>
                <a:spcPts val="600"/>
              </a:spcBef>
              <a:buNone/>
            </a:pPr>
            <a:r>
              <a:rPr lang="ru-RU" sz="2000" dirty="0" smtClean="0"/>
              <a:t>«История маленькой ложечки», «Какие бывают книги?», «Как сберечь электричество?», «Моя родословная», «Удобно ли человеку в космосе»…</a:t>
            </a:r>
          </a:p>
          <a:p>
            <a:pPr marL="0" indent="711200" algn="just">
              <a:lnSpc>
                <a:spcPct val="100000"/>
              </a:lnSpc>
              <a:spcBef>
                <a:spcPts val="600"/>
              </a:spcBef>
              <a:buNone/>
            </a:pPr>
            <a:endParaRPr lang="ru-RU" sz="2000" dirty="0"/>
          </a:p>
          <a:p>
            <a:pPr marL="0" indent="711200" algn="just">
              <a:lnSpc>
                <a:spcPct val="100000"/>
              </a:lnSpc>
              <a:spcBef>
                <a:spcPts val="600"/>
              </a:spcBef>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p:txBody>
      </p:sp>
    </p:spTree>
    <p:extLst>
      <p:ext uri="{BB962C8B-B14F-4D97-AF65-F5344CB8AC3E}">
        <p14:creationId xmlns:p14="http://schemas.microsoft.com/office/powerpoint/2010/main" val="160153364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59933" y="515409"/>
            <a:ext cx="10515600" cy="949325"/>
          </a:xfrm>
        </p:spPr>
        <p:txBody>
          <a:bodyPr>
            <a:noAutofit/>
          </a:bodyPr>
          <a:lstStyle/>
          <a:p>
            <a:pPr algn="ctr"/>
            <a:r>
              <a:rPr lang="ru-RU" sz="3600" b="1" dirty="0" smtClean="0"/>
              <a:t>Нормативный проект</a:t>
            </a:r>
            <a:br>
              <a:rPr lang="ru-RU" sz="3600" b="1" dirty="0" smtClean="0"/>
            </a:br>
            <a:r>
              <a:rPr lang="ru-RU" sz="2400" b="1" dirty="0" smtClean="0">
                <a:latin typeface="Academia" pitchFamily="34" charset="0"/>
              </a:rPr>
              <a:t>характеристика</a:t>
            </a:r>
            <a:r>
              <a:rPr lang="ru-RU" sz="3600" b="1" dirty="0" smtClean="0"/>
              <a:t/>
            </a:r>
            <a:br>
              <a:rPr lang="ru-RU" sz="3600" b="1" dirty="0" smtClean="0"/>
            </a:br>
            <a:endParaRPr lang="ru-RU" sz="3600" dirty="0"/>
          </a:p>
        </p:txBody>
      </p:sp>
      <p:sp>
        <p:nvSpPr>
          <p:cNvPr id="3" name="Объект 2"/>
          <p:cNvSpPr>
            <a:spLocks noGrp="1"/>
          </p:cNvSpPr>
          <p:nvPr>
            <p:ph idx="1"/>
          </p:nvPr>
        </p:nvSpPr>
        <p:spPr>
          <a:xfrm>
            <a:off x="821267" y="1464734"/>
            <a:ext cx="10710334" cy="4881563"/>
          </a:xfrm>
        </p:spPr>
        <p:txBody>
          <a:bodyPr>
            <a:normAutofit/>
          </a:bodyPr>
          <a:lstStyle/>
          <a:p>
            <a:pPr algn="just">
              <a:lnSpc>
                <a:spcPct val="100000"/>
              </a:lnSpc>
              <a:spcBef>
                <a:spcPts val="600"/>
              </a:spcBef>
              <a:buFont typeface="Wingdings" panose="05000000000000000000" pitchFamily="2" charset="2"/>
              <a:buChar char="Ø"/>
            </a:pPr>
            <a:r>
              <a:rPr lang="ru-RU" sz="2000" dirty="0" smtClean="0"/>
              <a:t>Нормативная проектная деятельность подразумевает проект по созданию свода правил, по которым должны жить дети в детском саду. Правила оформляются в виде книжки, которая заполняется по мере выполнения нормативных проектов. </a:t>
            </a:r>
          </a:p>
          <a:p>
            <a:pPr algn="just">
              <a:lnSpc>
                <a:spcPct val="100000"/>
              </a:lnSpc>
              <a:spcBef>
                <a:spcPts val="600"/>
              </a:spcBef>
              <a:buFont typeface="Wingdings" panose="05000000000000000000" pitchFamily="2" charset="2"/>
              <a:buChar char="Ø"/>
            </a:pPr>
            <a:r>
              <a:rPr lang="ru-RU" sz="2000" dirty="0" smtClean="0"/>
              <a:t>Всегда инициируется педагогом. </a:t>
            </a:r>
          </a:p>
          <a:p>
            <a:pPr algn="just">
              <a:lnSpc>
                <a:spcPct val="100000"/>
              </a:lnSpc>
              <a:spcBef>
                <a:spcPts val="600"/>
              </a:spcBef>
              <a:buFont typeface="Wingdings" panose="05000000000000000000" pitchFamily="2" charset="2"/>
              <a:buChar char="Ø"/>
            </a:pPr>
            <a:r>
              <a:rPr lang="ru-RU" sz="2000" dirty="0" smtClean="0"/>
              <a:t>Нормативный проект предполагает создание новой нормы, регулирующей поведение детей в группе.</a:t>
            </a:r>
          </a:p>
          <a:p>
            <a:pPr algn="just">
              <a:lnSpc>
                <a:spcPct val="100000"/>
              </a:lnSpc>
              <a:spcBef>
                <a:spcPts val="600"/>
              </a:spcBef>
              <a:buFont typeface="Wingdings" panose="05000000000000000000" pitchFamily="2" charset="2"/>
              <a:buChar char="Ø"/>
            </a:pPr>
            <a:r>
              <a:rPr lang="ru-RU" sz="2000" dirty="0" smtClean="0"/>
              <a:t>Норма необходима в типичных, повторяющихся  ситуациях конфликтного взаимодействия. Конфликты возникают при столкновении детских инициатив, при котором каждый ребенок настаивает на своем варианте поведения.</a:t>
            </a:r>
          </a:p>
          <a:p>
            <a:pPr algn="just">
              <a:lnSpc>
                <a:spcPct val="100000"/>
              </a:lnSpc>
              <a:spcBef>
                <a:spcPts val="600"/>
              </a:spcBef>
              <a:buFont typeface="Wingdings" panose="05000000000000000000" pitchFamily="2" charset="2"/>
              <a:buChar char="Ø"/>
            </a:pPr>
            <a:r>
              <a:rPr lang="ru-RU" sz="2000" dirty="0" smtClean="0"/>
              <a:t>Позиция воспитателя состоит в поддержке инициативы детей, что приводит к увеличению числа возможных вариантов поведения и к созданию нового правила поведения в данной ситуации. При этом педагог берет на себя ответственность за соблюдение правила, выработанного детьми, и за реальное поведение дошкольников в данной ситуации.</a:t>
            </a: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2819605616"/>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Нормативный проект</a:t>
            </a:r>
            <a:br>
              <a:rPr lang="ru-RU" sz="3600" b="1" dirty="0" smtClean="0"/>
            </a:br>
            <a:endParaRPr lang="ru-RU" sz="3600" dirty="0"/>
          </a:p>
        </p:txBody>
      </p:sp>
      <p:sp>
        <p:nvSpPr>
          <p:cNvPr id="3" name="Объект 2"/>
          <p:cNvSpPr>
            <a:spLocks noGrp="1"/>
          </p:cNvSpPr>
          <p:nvPr>
            <p:ph idx="1"/>
          </p:nvPr>
        </p:nvSpPr>
        <p:spPr>
          <a:xfrm>
            <a:off x="821267" y="1464734"/>
            <a:ext cx="10710334" cy="4881563"/>
          </a:xfrm>
        </p:spPr>
        <p:txBody>
          <a:bodyPr>
            <a:normAutofit/>
          </a:bodyPr>
          <a:lstStyle/>
          <a:p>
            <a:pPr marL="84138" indent="0">
              <a:lnSpc>
                <a:spcPct val="100000"/>
              </a:lnSpc>
              <a:spcBef>
                <a:spcPts val="600"/>
              </a:spcBef>
              <a:buNone/>
            </a:pPr>
            <a:r>
              <a:rPr lang="ru-RU" sz="2000" b="1" dirty="0"/>
              <a:t>1 </a:t>
            </a:r>
            <a:r>
              <a:rPr lang="ru-RU" sz="2000" b="1" dirty="0" smtClean="0"/>
              <a:t>этап</a:t>
            </a:r>
            <a:r>
              <a:rPr lang="ru-RU" sz="2000" b="1" dirty="0"/>
              <a:t/>
            </a:r>
            <a:br>
              <a:rPr lang="ru-RU" sz="2000" b="1" dirty="0"/>
            </a:br>
            <a:r>
              <a:rPr lang="ru-RU" sz="2000" b="1" dirty="0" smtClean="0"/>
              <a:t>            </a:t>
            </a:r>
            <a:r>
              <a:rPr lang="ru-RU" sz="2000" dirty="0" smtClean="0"/>
              <a:t>Воспитатель выявляет такие ситуации, в которых проявляются нежелательные формы поведения детей и которые повторяются достаточно часто. Бессмысленно придумывать правила для ситуаций, которые редко встречаются в жизни группы, - такие правила будет невозможно удержать в сознании дошкольников.</a:t>
            </a:r>
            <a:endParaRPr lang="ru-RU" sz="2000" dirty="0"/>
          </a:p>
          <a:p>
            <a:pPr marL="0" indent="84138" algn="just">
              <a:lnSpc>
                <a:spcPct val="100000"/>
              </a:lnSpc>
              <a:spcBef>
                <a:spcPts val="600"/>
              </a:spcBef>
              <a:buNone/>
            </a:pPr>
            <a:r>
              <a:rPr lang="ru-RU" sz="2000" b="1" dirty="0" smtClean="0"/>
              <a:t>2 этап</a:t>
            </a:r>
          </a:p>
          <a:p>
            <a:pPr marL="0" indent="711200" algn="just">
              <a:lnSpc>
                <a:spcPct val="100000"/>
              </a:lnSpc>
              <a:spcBef>
                <a:spcPts val="600"/>
              </a:spcBef>
              <a:buNone/>
            </a:pPr>
            <a:r>
              <a:rPr lang="ru-RU" sz="2000" dirty="0" smtClean="0"/>
              <a:t>Педагог инициирует обсуждение вариантов поведения в той или иной ситуации и тех нежелательных последствий, к которым они могут привести. Выявляются две стороны ситуации:</a:t>
            </a:r>
          </a:p>
          <a:p>
            <a:pPr marL="457200" indent="-457200" algn="just">
              <a:lnSpc>
                <a:spcPct val="100000"/>
              </a:lnSpc>
              <a:spcBef>
                <a:spcPts val="600"/>
              </a:spcBef>
              <a:buFont typeface="+mj-lt"/>
              <a:buAutoNum type="alphaLcParenR"/>
            </a:pPr>
            <a:r>
              <a:rPr lang="ru-RU" sz="2000" dirty="0" smtClean="0"/>
              <a:t>Пространство возможностей данной ситуации, включающее как различные неадекватные действия детей, так и нежелательные последствия этих действий;</a:t>
            </a:r>
          </a:p>
          <a:p>
            <a:pPr marL="457200" indent="-457200" algn="just">
              <a:lnSpc>
                <a:spcPct val="100000"/>
              </a:lnSpc>
              <a:spcBef>
                <a:spcPts val="600"/>
              </a:spcBef>
              <a:buFont typeface="+mj-lt"/>
              <a:buAutoNum type="alphaLcParenR"/>
            </a:pPr>
            <a:r>
              <a:rPr lang="ru-RU" sz="2000" dirty="0" smtClean="0"/>
              <a:t>Аффективное отношение детей к ситуации, связанное с воображаемым проживанием отрицательных последствий</a:t>
            </a:r>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289754900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Нормативный проект</a:t>
            </a:r>
            <a:br>
              <a:rPr lang="ru-RU" sz="3600" b="1" dirty="0" smtClean="0"/>
            </a:br>
            <a:endParaRPr lang="ru-RU" sz="3600" dirty="0"/>
          </a:p>
        </p:txBody>
      </p:sp>
      <p:sp>
        <p:nvSpPr>
          <p:cNvPr id="3" name="Объект 2"/>
          <p:cNvSpPr>
            <a:spLocks noGrp="1"/>
          </p:cNvSpPr>
          <p:nvPr>
            <p:ph idx="1"/>
          </p:nvPr>
        </p:nvSpPr>
        <p:spPr>
          <a:xfrm>
            <a:off x="821267" y="1464734"/>
            <a:ext cx="10710334" cy="4881563"/>
          </a:xfrm>
        </p:spPr>
        <p:txBody>
          <a:bodyPr>
            <a:normAutofit lnSpcReduction="10000"/>
          </a:bodyPr>
          <a:lstStyle/>
          <a:p>
            <a:pPr marL="84138" indent="0">
              <a:lnSpc>
                <a:spcPct val="110000"/>
              </a:lnSpc>
              <a:spcBef>
                <a:spcPts val="600"/>
              </a:spcBef>
              <a:buNone/>
            </a:pPr>
            <a:r>
              <a:rPr lang="ru-RU" sz="2000" b="1" dirty="0" smtClean="0"/>
              <a:t>3 этап</a:t>
            </a:r>
            <a:r>
              <a:rPr lang="ru-RU" sz="2000" b="1" dirty="0"/>
              <a:t/>
            </a:r>
            <a:br>
              <a:rPr lang="ru-RU" sz="2000" b="1" dirty="0"/>
            </a:br>
            <a:r>
              <a:rPr lang="ru-RU" sz="2000" b="1" dirty="0" smtClean="0"/>
              <a:t>            </a:t>
            </a:r>
            <a:r>
              <a:rPr lang="ru-RU" sz="2000" dirty="0" smtClean="0"/>
              <a:t>Педагог просит детей изобразить нежелательные последствия неприемлемого поведения. Дети могут рисовать самые фантастические сюжеты. Благодаря проживанию ситуации в воображаемом плане подобные символические изображения позволяют детям сформировать и выразить отрицательное отношение к ситуации.</a:t>
            </a:r>
            <a:endParaRPr lang="ru-RU" sz="2000" b="1" dirty="0" smtClean="0"/>
          </a:p>
          <a:p>
            <a:pPr marL="84138" indent="0">
              <a:lnSpc>
                <a:spcPct val="110000"/>
              </a:lnSpc>
              <a:spcBef>
                <a:spcPts val="600"/>
              </a:spcBef>
              <a:buNone/>
            </a:pPr>
            <a:r>
              <a:rPr lang="ru-RU" sz="2000" b="1" dirty="0" smtClean="0"/>
              <a:t>4 этап</a:t>
            </a:r>
          </a:p>
          <a:p>
            <a:pPr marL="0" indent="812800" algn="just">
              <a:lnSpc>
                <a:spcPct val="110000"/>
              </a:lnSpc>
              <a:spcBef>
                <a:spcPts val="600"/>
              </a:spcBef>
              <a:buNone/>
            </a:pPr>
            <a:r>
              <a:rPr lang="ru-RU" sz="2000" dirty="0" smtClean="0"/>
              <a:t>Педагог просит детей рассказать о своих рисунках и о тех последствиях, к которым может привести обсуждаемая ситуация. В результате беседы у детей создается обобщенное эмоционально окрашенное представление о данной ситуации</a:t>
            </a:r>
          </a:p>
          <a:p>
            <a:pPr marL="0" indent="84138" algn="just">
              <a:lnSpc>
                <a:spcPct val="110000"/>
              </a:lnSpc>
              <a:spcBef>
                <a:spcPts val="600"/>
              </a:spcBef>
              <a:buNone/>
            </a:pPr>
            <a:r>
              <a:rPr lang="ru-RU" sz="2000" b="1" dirty="0" smtClean="0"/>
              <a:t>5 этап</a:t>
            </a:r>
          </a:p>
          <a:p>
            <a:pPr marL="0" indent="711200" algn="just">
              <a:lnSpc>
                <a:spcPct val="110000"/>
              </a:lnSpc>
              <a:spcBef>
                <a:spcPts val="600"/>
              </a:spcBef>
              <a:buNone/>
            </a:pPr>
            <a:r>
              <a:rPr lang="ru-RU" sz="2000" dirty="0" smtClean="0"/>
              <a:t>Педагог предлагает детям подумать над тем, как нужно себя вести, чтобы избежать нежелательных последствий. После того как каждый ребенок выскажет свое мнение, воспитатель просит детей выбрать одно их предложений в качестве правила. При необходимости корректирует его.</a:t>
            </a:r>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1417452392"/>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Нормативный проект</a:t>
            </a:r>
            <a:br>
              <a:rPr lang="ru-RU" sz="3600" b="1" dirty="0" smtClean="0"/>
            </a:br>
            <a:endParaRPr lang="ru-RU" sz="3600" dirty="0"/>
          </a:p>
        </p:txBody>
      </p:sp>
      <p:sp>
        <p:nvSpPr>
          <p:cNvPr id="3" name="Объект 2"/>
          <p:cNvSpPr>
            <a:spLocks noGrp="1"/>
          </p:cNvSpPr>
          <p:nvPr>
            <p:ph idx="1"/>
          </p:nvPr>
        </p:nvSpPr>
        <p:spPr>
          <a:xfrm>
            <a:off x="821267" y="1464734"/>
            <a:ext cx="10710334" cy="4881563"/>
          </a:xfrm>
        </p:spPr>
        <p:txBody>
          <a:bodyPr>
            <a:normAutofit lnSpcReduction="10000"/>
          </a:bodyPr>
          <a:lstStyle/>
          <a:p>
            <a:pPr marL="84138" indent="0">
              <a:lnSpc>
                <a:spcPct val="110000"/>
              </a:lnSpc>
              <a:spcBef>
                <a:spcPts val="600"/>
              </a:spcBef>
              <a:buNone/>
            </a:pPr>
            <a:r>
              <a:rPr lang="ru-RU" sz="2000" b="1" dirty="0" smtClean="0"/>
              <a:t>6 этап</a:t>
            </a:r>
            <a:r>
              <a:rPr lang="ru-RU" sz="2000" b="1" dirty="0"/>
              <a:t/>
            </a:r>
            <a:br>
              <a:rPr lang="ru-RU" sz="2000" b="1" dirty="0"/>
            </a:br>
            <a:r>
              <a:rPr lang="ru-RU" sz="2000" b="1" dirty="0" smtClean="0"/>
              <a:t>            </a:t>
            </a:r>
            <a:r>
              <a:rPr lang="ru-RU" sz="2000" dirty="0" smtClean="0"/>
              <a:t>Педагог просит детей зарисовать это правило так, чтобы оно было понятно всем. При этом правило ни в коем случае не должно быть запрещающим, поскольку иначе оно будет подавлять, а не побуждать инициативу детей.</a:t>
            </a:r>
            <a:endParaRPr lang="ru-RU" sz="2000" b="1" dirty="0" smtClean="0"/>
          </a:p>
          <a:p>
            <a:pPr marL="84138" indent="0">
              <a:lnSpc>
                <a:spcPct val="110000"/>
              </a:lnSpc>
              <a:spcBef>
                <a:spcPts val="600"/>
              </a:spcBef>
              <a:buNone/>
            </a:pPr>
            <a:r>
              <a:rPr lang="ru-RU" sz="2000" b="1" dirty="0" smtClean="0"/>
              <a:t>7 этап</a:t>
            </a:r>
          </a:p>
          <a:p>
            <a:pPr marL="0" indent="711200" algn="just">
              <a:lnSpc>
                <a:spcPct val="110000"/>
              </a:lnSpc>
              <a:spcBef>
                <a:spcPts val="600"/>
              </a:spcBef>
              <a:buNone/>
            </a:pPr>
            <a:r>
              <a:rPr lang="ru-RU" sz="2000" dirty="0" smtClean="0"/>
              <a:t>Дети объясняют, что они нарисовали. Педагог должен понять, насколько полно в рисунках детей представлены необходимые детали. В ходе обсуждения воспитатель акцентирует внимание детей на этих деталях и предлагает на их основе создать «знак» правила. Этот «знак» должен иметь как минимум два компонента: указание на признак ситуации и адекватный способ действия.</a:t>
            </a:r>
          </a:p>
          <a:p>
            <a:pPr marL="0" indent="711200" algn="just">
              <a:lnSpc>
                <a:spcPct val="110000"/>
              </a:lnSpc>
              <a:spcBef>
                <a:spcPts val="600"/>
              </a:spcBef>
              <a:buNone/>
            </a:pPr>
            <a:r>
              <a:rPr lang="ru-RU" sz="2000" b="1" dirty="0" smtClean="0"/>
              <a:t>8 этап</a:t>
            </a:r>
          </a:p>
          <a:p>
            <a:pPr marL="0" indent="812800" algn="just">
              <a:lnSpc>
                <a:spcPct val="110000"/>
              </a:lnSpc>
              <a:spcBef>
                <a:spcPts val="600"/>
              </a:spcBef>
              <a:buNone/>
            </a:pPr>
            <a:r>
              <a:rPr lang="ru-RU" sz="2000" dirty="0" smtClean="0"/>
              <a:t>Связан с оформлением правила и внесением его в книгу правил. Дети изображают «знак» правила. Один рисунок вносится в книгу правил – альбом, а педагог подписывает под ним соответствующее правило.</a:t>
            </a:r>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Творческий проект</a:t>
            </a:r>
            <a:br>
              <a:rPr lang="ru-RU" sz="3600" b="1" dirty="0" smtClean="0"/>
            </a:br>
            <a:endParaRPr lang="ru-RU" sz="3600" dirty="0"/>
          </a:p>
        </p:txBody>
      </p:sp>
      <p:sp>
        <p:nvSpPr>
          <p:cNvPr id="3" name="Объект 2"/>
          <p:cNvSpPr>
            <a:spLocks noGrp="1"/>
          </p:cNvSpPr>
          <p:nvPr>
            <p:ph idx="1"/>
          </p:nvPr>
        </p:nvSpPr>
        <p:spPr>
          <a:xfrm>
            <a:off x="821267" y="1168400"/>
            <a:ext cx="10710334" cy="5435600"/>
          </a:xfrm>
        </p:spPr>
        <p:txBody>
          <a:bodyPr>
            <a:normAutofit fontScale="77500" lnSpcReduction="20000"/>
          </a:bodyPr>
          <a:lstStyle/>
          <a:p>
            <a:pPr marL="84138" indent="0" algn="ctr">
              <a:lnSpc>
                <a:spcPct val="110000"/>
              </a:lnSpc>
              <a:buNone/>
            </a:pPr>
            <a:r>
              <a:rPr lang="ru-RU" sz="2600" b="1" dirty="0" smtClean="0">
                <a:latin typeface="Academia" pitchFamily="34" charset="0"/>
              </a:rPr>
              <a:t>характеристика </a:t>
            </a:r>
          </a:p>
          <a:p>
            <a:pPr marL="84138" indent="627063" algn="just">
              <a:lnSpc>
                <a:spcPct val="110000"/>
              </a:lnSpc>
              <a:buFont typeface="Wingdings" pitchFamily="2" charset="2"/>
              <a:buChar char="Ø"/>
            </a:pPr>
            <a:r>
              <a:rPr lang="ru-RU" sz="2600" dirty="0" smtClean="0">
                <a:latin typeface="+mj-lt"/>
              </a:rPr>
              <a:t>В ходе творческой продуктивной деятельности создается новый творческий продукт. Если исследовательская проектная деятельность, чаще всего носит индивидуальный характер, то творческий проект чаще осуществляется коллективно или совместно с родителями.</a:t>
            </a:r>
          </a:p>
          <a:p>
            <a:pPr marL="84138" indent="627063" algn="just">
              <a:lnSpc>
                <a:spcPct val="110000"/>
              </a:lnSpc>
              <a:buFont typeface="Wingdings" pitchFamily="2" charset="2"/>
              <a:buChar char="Ø"/>
            </a:pPr>
            <a:r>
              <a:rPr lang="ru-RU" sz="2600" dirty="0" smtClean="0">
                <a:latin typeface="+mj-lt"/>
              </a:rPr>
              <a:t>Каждый ребенок предлагает свою  идею проекта, но для реализация выбирается одна. Ребёнок должен преодолеть свойственный ему эгоцентризм (т.е. неумение видеть позицию другого, а , значит, перейти на новый уровень интеллектуального развития.</a:t>
            </a:r>
          </a:p>
          <a:p>
            <a:pPr marL="84138" indent="627063" algn="just">
              <a:lnSpc>
                <a:spcPct val="110000"/>
              </a:lnSpc>
              <a:buFont typeface="Wingdings" pitchFamily="2" charset="2"/>
              <a:buChar char="Ø"/>
            </a:pPr>
            <a:r>
              <a:rPr lang="ru-RU" sz="2600" dirty="0" smtClean="0">
                <a:latin typeface="+mj-lt"/>
              </a:rPr>
              <a:t>Отличие творческого проекта от исследовательского – долгосрочность. Только обсуждение и выбор идеи занимает 2-3 недели.</a:t>
            </a:r>
          </a:p>
          <a:p>
            <a:pPr marL="84138" indent="627063" algn="just">
              <a:lnSpc>
                <a:spcPct val="110000"/>
              </a:lnSpc>
              <a:buFont typeface="Wingdings" pitchFamily="2" charset="2"/>
              <a:buChar char="Ø"/>
            </a:pPr>
            <a:r>
              <a:rPr lang="ru-RU" sz="2600" dirty="0" smtClean="0">
                <a:latin typeface="+mj-lt"/>
              </a:rPr>
              <a:t>Замысел ребенка не предполагает ответа на вопрос о том, как выполнить проект, поэтому его реализация более сложная (не только для ребенка, но и для взрослого).</a:t>
            </a:r>
          </a:p>
          <a:p>
            <a:pPr marL="84138" indent="627063" algn="just">
              <a:lnSpc>
                <a:spcPct val="110000"/>
              </a:lnSpc>
              <a:buFont typeface="Wingdings" pitchFamily="2" charset="2"/>
              <a:buChar char="Ø"/>
            </a:pPr>
            <a:r>
              <a:rPr lang="ru-RU" sz="2600" dirty="0" smtClean="0">
                <a:latin typeface="+mj-lt"/>
              </a:rPr>
              <a:t>Творческая проектная деятельность важна тем, что отражает интересы ребенка. Он получает позитивный опыт конкурентного взаимодействия и понимает, что идея должна представлять ценность не только для него, но и для других, что является условием развития успешной коммуникации.</a:t>
            </a:r>
          </a:p>
          <a:p>
            <a:pPr marL="84138" indent="627063" algn="just">
              <a:lnSpc>
                <a:spcPct val="110000"/>
              </a:lnSpc>
              <a:spcBef>
                <a:spcPts val="0"/>
              </a:spcBef>
              <a:buFont typeface="Wingdings" pitchFamily="2" charset="2"/>
              <a:buChar char="Ø"/>
            </a:pPr>
            <a:r>
              <a:rPr lang="ru-RU" sz="2600" dirty="0" smtClean="0">
                <a:latin typeface="+mj-lt"/>
              </a:rPr>
              <a:t>Творческая проектная деятельность  возможна с детьми, начиная примерно с 5 лет.</a:t>
            </a:r>
            <a:r>
              <a:rPr lang="ru-RU" sz="2600" dirty="0">
                <a:latin typeface="+mj-lt"/>
              </a:rPr>
              <a:t/>
            </a:r>
            <a:br>
              <a:rPr lang="ru-RU" sz="2600" dirty="0">
                <a:latin typeface="+mj-lt"/>
              </a:rPr>
            </a:br>
            <a:endParaRPr lang="ru-RU" sz="2600" dirty="0" smtClean="0">
              <a:latin typeface="+mj-lt"/>
            </a:endParaRPr>
          </a:p>
          <a:p>
            <a:pPr marL="0" indent="711200" algn="just">
              <a:lnSpc>
                <a:spcPct val="100000"/>
              </a:lnSpc>
              <a:buNone/>
            </a:pPr>
            <a:endParaRPr lang="ru-RU" sz="2000" dirty="0">
              <a:latin typeface="+mj-lt"/>
            </a:endParaRPr>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Творческий проект</a:t>
            </a:r>
            <a:br>
              <a:rPr lang="ru-RU" sz="3600" b="1" dirty="0" smtClean="0"/>
            </a:br>
            <a:endParaRPr lang="ru-RU" sz="3600" dirty="0"/>
          </a:p>
        </p:txBody>
      </p:sp>
      <p:sp>
        <p:nvSpPr>
          <p:cNvPr id="3" name="Объект 2"/>
          <p:cNvSpPr>
            <a:spLocks noGrp="1"/>
          </p:cNvSpPr>
          <p:nvPr>
            <p:ph idx="1"/>
          </p:nvPr>
        </p:nvSpPr>
        <p:spPr>
          <a:xfrm>
            <a:off x="821267" y="1464734"/>
            <a:ext cx="10710334" cy="4881563"/>
          </a:xfrm>
        </p:spPr>
        <p:txBody>
          <a:bodyPr>
            <a:noAutofit/>
          </a:bodyPr>
          <a:lstStyle/>
          <a:p>
            <a:pPr marL="84138" indent="627063" algn="just">
              <a:lnSpc>
                <a:spcPct val="110000"/>
              </a:lnSpc>
              <a:buNone/>
            </a:pPr>
            <a:r>
              <a:rPr lang="ru-RU" sz="2000" b="1" dirty="0" smtClean="0">
                <a:latin typeface="+mj-lt"/>
              </a:rPr>
              <a:t>1 этап.</a:t>
            </a:r>
          </a:p>
          <a:p>
            <a:pPr marL="84138" indent="627063" algn="just">
              <a:lnSpc>
                <a:spcPct val="100000"/>
              </a:lnSpc>
              <a:spcBef>
                <a:spcPts val="600"/>
              </a:spcBef>
              <a:buNone/>
            </a:pPr>
            <a:r>
              <a:rPr lang="ru-RU" sz="2000" dirty="0" smtClean="0">
                <a:latin typeface="+mj-lt"/>
              </a:rPr>
              <a:t>Проводится подготовительная работа, в ходе которой педагоги обсуждают возможные темы проектов, связанные со значимыми социальными ситуациями в жизни детей и взрослых. (праздники, сезонные изменения, социальные вопросы (оказание помощи пожилым людям) и т.п. При этом взрослые должны определить собственные мотивы участия в проектной деятельности. Если проект незначим для педагога, он должен постараться понять, почему его нужно организовать с детьми.</a:t>
            </a:r>
          </a:p>
          <a:p>
            <a:pPr marL="84138" indent="627063" algn="just">
              <a:lnSpc>
                <a:spcPct val="100000"/>
              </a:lnSpc>
              <a:spcBef>
                <a:spcPts val="600"/>
              </a:spcBef>
              <a:buNone/>
            </a:pPr>
            <a:r>
              <a:rPr lang="ru-RU" sz="2000" b="1" dirty="0" smtClean="0">
                <a:latin typeface="+mj-lt"/>
              </a:rPr>
              <a:t>2 этап</a:t>
            </a:r>
          </a:p>
          <a:p>
            <a:pPr marL="84138" indent="627063" algn="just">
              <a:lnSpc>
                <a:spcPct val="100000"/>
              </a:lnSpc>
              <a:spcBef>
                <a:spcPts val="600"/>
              </a:spcBef>
              <a:buNone/>
            </a:pPr>
            <a:r>
              <a:rPr lang="ru-RU" sz="2000" dirty="0" smtClean="0">
                <a:latin typeface="+mj-lt"/>
              </a:rPr>
              <a:t>Определяются мотивы участия детей в предстоящей деятельности. В ходе обсуждения дети делятся своими идеями по поводу предстоящего проекта. Педагог должен подвести их к идее, что обсуждаемая тема может лечь в основу коллективного проекта.</a:t>
            </a:r>
          </a:p>
          <a:p>
            <a:pPr marL="84138" indent="627063" algn="just">
              <a:lnSpc>
                <a:spcPct val="110000"/>
              </a:lnSpc>
              <a:buNone/>
            </a:pPr>
            <a:endParaRPr lang="ru-RU" sz="2000" dirty="0" smtClean="0">
              <a:latin typeface="+mj-lt"/>
            </a:endParaRPr>
          </a:p>
          <a:p>
            <a:pPr marL="84138" indent="627063" algn="just">
              <a:lnSpc>
                <a:spcPct val="110000"/>
              </a:lnSpc>
              <a:buNone/>
            </a:pPr>
            <a:endParaRPr lang="ru-RU" sz="2000" dirty="0" smtClean="0">
              <a:latin typeface="+mj-lt"/>
            </a:endParaRPr>
          </a:p>
          <a:p>
            <a:pPr marL="84138" indent="627063" algn="just">
              <a:lnSpc>
                <a:spcPct val="110000"/>
              </a:lnSpc>
              <a:buNone/>
            </a:pPr>
            <a:r>
              <a:rPr lang="ru-RU" sz="2000" dirty="0">
                <a:latin typeface="+mj-lt"/>
              </a:rPr>
              <a:t/>
            </a:r>
            <a:br>
              <a:rPr lang="ru-RU" sz="2000" dirty="0">
                <a:latin typeface="+mj-lt"/>
              </a:rPr>
            </a:br>
            <a:endParaRPr lang="ru-RU" sz="2000" dirty="0">
              <a:latin typeface="+mj-lt"/>
            </a:endParaRPr>
          </a:p>
          <a:p>
            <a:pPr marL="0" indent="711200" algn="just">
              <a:lnSpc>
                <a:spcPct val="100000"/>
              </a:lnSpc>
              <a:buNone/>
            </a:pPr>
            <a:endParaRPr lang="ru-RU" sz="2000" dirty="0" smtClean="0">
              <a:latin typeface="+mj-lt"/>
            </a:endParaRPr>
          </a:p>
          <a:p>
            <a:pPr marL="0" indent="711200" algn="just">
              <a:lnSpc>
                <a:spcPct val="100000"/>
              </a:lnSpc>
              <a:buNone/>
            </a:pPr>
            <a:endParaRPr lang="ru-RU" sz="2000" dirty="0">
              <a:latin typeface="+mj-lt"/>
            </a:endParaRPr>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Творческий проект</a:t>
            </a:r>
            <a:br>
              <a:rPr lang="ru-RU" sz="3600" b="1" dirty="0" smtClean="0"/>
            </a:br>
            <a:endParaRPr lang="ru-RU" sz="3600" dirty="0"/>
          </a:p>
        </p:txBody>
      </p:sp>
      <p:sp>
        <p:nvSpPr>
          <p:cNvPr id="3" name="Объект 2"/>
          <p:cNvSpPr>
            <a:spLocks noGrp="1"/>
          </p:cNvSpPr>
          <p:nvPr>
            <p:ph idx="1"/>
          </p:nvPr>
        </p:nvSpPr>
        <p:spPr>
          <a:xfrm>
            <a:off x="821267" y="1464734"/>
            <a:ext cx="10710334" cy="4881563"/>
          </a:xfrm>
        </p:spPr>
        <p:txBody>
          <a:bodyPr>
            <a:noAutofit/>
          </a:bodyPr>
          <a:lstStyle/>
          <a:p>
            <a:pPr marL="84138" indent="627063" algn="just">
              <a:lnSpc>
                <a:spcPct val="100000"/>
              </a:lnSpc>
              <a:spcBef>
                <a:spcPts val="600"/>
              </a:spcBef>
              <a:buNone/>
            </a:pPr>
            <a:r>
              <a:rPr lang="ru-RU" sz="2000" b="1" dirty="0" smtClean="0">
                <a:latin typeface="+mj-lt"/>
              </a:rPr>
              <a:t>3 этап</a:t>
            </a:r>
          </a:p>
          <a:p>
            <a:pPr marL="84138" indent="627063" algn="just">
              <a:lnSpc>
                <a:spcPct val="100000"/>
              </a:lnSpc>
              <a:spcBef>
                <a:spcPts val="600"/>
              </a:spcBef>
              <a:buNone/>
            </a:pPr>
            <a:r>
              <a:rPr lang="ru-RU" sz="2000" dirty="0" smtClean="0">
                <a:latin typeface="+mj-lt"/>
              </a:rPr>
              <a:t>Дети высказывают свои идеи реализации проекта. По ходу высказывания педагог должен отмечать наиболее оригинальные идеи, чтобы в дальнейшем (если дети их не воспроизведут), напомнить о них. Воспитатель должен обеспечить поочередное выступление детей (можно использовать игрушечный микрофон или предмет, его обозначающий) и ввести правило: говорить может только тот, у кого в руках микрофон).  </a:t>
            </a:r>
          </a:p>
          <a:p>
            <a:pPr marL="84138" indent="627063" algn="just">
              <a:lnSpc>
                <a:spcPct val="100000"/>
              </a:lnSpc>
              <a:spcBef>
                <a:spcPts val="600"/>
              </a:spcBef>
              <a:buNone/>
            </a:pPr>
            <a:r>
              <a:rPr lang="ru-RU" sz="2000" dirty="0" smtClean="0">
                <a:latin typeface="+mj-lt"/>
              </a:rPr>
              <a:t>Позиция педагога - участник совместного диалога (не лидер)</a:t>
            </a:r>
          </a:p>
          <a:p>
            <a:pPr marL="84138" indent="627063" algn="just">
              <a:lnSpc>
                <a:spcPct val="100000"/>
              </a:lnSpc>
              <a:spcBef>
                <a:spcPts val="600"/>
              </a:spcBef>
              <a:buNone/>
            </a:pPr>
            <a:r>
              <a:rPr lang="ru-RU" sz="2000" dirty="0" smtClean="0">
                <a:latin typeface="+mj-lt"/>
              </a:rPr>
              <a:t>Главное – не быстрое получение результата (</a:t>
            </a:r>
            <a:r>
              <a:rPr lang="ru-RU" sz="2000" dirty="0" err="1" smtClean="0">
                <a:latin typeface="+mj-lt"/>
              </a:rPr>
              <a:t>напр</a:t>
            </a:r>
            <a:r>
              <a:rPr lang="ru-RU" sz="2000" dirty="0" smtClean="0">
                <a:latin typeface="+mj-lt"/>
              </a:rPr>
              <a:t>: кормушки), а обсуждение различных  вариантов реализации проекта.</a:t>
            </a:r>
          </a:p>
          <a:p>
            <a:pPr marL="84138" indent="627063" algn="just">
              <a:lnSpc>
                <a:spcPct val="100000"/>
              </a:lnSpc>
              <a:spcBef>
                <a:spcPts val="600"/>
              </a:spcBef>
              <a:buNone/>
            </a:pPr>
            <a:r>
              <a:rPr lang="ru-RU" sz="2000" b="1" dirty="0" smtClean="0">
                <a:latin typeface="+mj-lt"/>
              </a:rPr>
              <a:t> 4 этап</a:t>
            </a:r>
          </a:p>
          <a:p>
            <a:pPr marL="84138" indent="627063" algn="just">
              <a:lnSpc>
                <a:spcPct val="100000"/>
              </a:lnSpc>
              <a:spcBef>
                <a:spcPts val="600"/>
              </a:spcBef>
              <a:buNone/>
            </a:pPr>
            <a:r>
              <a:rPr lang="ru-RU" sz="2000" dirty="0" smtClean="0">
                <a:latin typeface="+mj-lt"/>
              </a:rPr>
              <a:t>Воспитатель предлагает детям зарисовать свои идеи, а затем подумать  о том, что необходимо для их реализации. </a:t>
            </a:r>
          </a:p>
          <a:p>
            <a:pPr marL="84138" indent="627063" algn="just">
              <a:lnSpc>
                <a:spcPct val="110000"/>
              </a:lnSpc>
              <a:buNone/>
            </a:pPr>
            <a:endParaRPr lang="ru-RU" sz="2000" dirty="0" smtClean="0">
              <a:latin typeface="+mj-lt"/>
            </a:endParaRPr>
          </a:p>
          <a:p>
            <a:pPr marL="84138" indent="627063" algn="just">
              <a:lnSpc>
                <a:spcPct val="110000"/>
              </a:lnSpc>
              <a:buNone/>
            </a:pPr>
            <a:endParaRPr lang="ru-RU" sz="2000" dirty="0" smtClean="0">
              <a:latin typeface="+mj-lt"/>
            </a:endParaRPr>
          </a:p>
          <a:p>
            <a:pPr marL="84138" indent="627063" algn="just">
              <a:lnSpc>
                <a:spcPct val="110000"/>
              </a:lnSpc>
              <a:buNone/>
            </a:pPr>
            <a:endParaRPr lang="ru-RU" sz="2000" dirty="0" smtClean="0">
              <a:latin typeface="+mj-lt"/>
            </a:endParaRPr>
          </a:p>
          <a:p>
            <a:pPr marL="84138" indent="627063" algn="just">
              <a:lnSpc>
                <a:spcPct val="110000"/>
              </a:lnSpc>
              <a:buNone/>
            </a:pPr>
            <a:r>
              <a:rPr lang="ru-RU" sz="2000" dirty="0">
                <a:latin typeface="+mj-lt"/>
              </a:rPr>
              <a:t/>
            </a:r>
            <a:br>
              <a:rPr lang="ru-RU" sz="2000" dirty="0">
                <a:latin typeface="+mj-lt"/>
              </a:rPr>
            </a:br>
            <a:endParaRPr lang="ru-RU" sz="2000" dirty="0">
              <a:latin typeface="+mj-lt"/>
            </a:endParaRPr>
          </a:p>
          <a:p>
            <a:pPr marL="0" indent="711200" algn="just">
              <a:lnSpc>
                <a:spcPct val="100000"/>
              </a:lnSpc>
              <a:buNone/>
            </a:pPr>
            <a:endParaRPr lang="ru-RU" sz="2000" dirty="0" smtClean="0">
              <a:latin typeface="+mj-lt"/>
            </a:endParaRPr>
          </a:p>
          <a:p>
            <a:pPr marL="0" indent="711200" algn="just">
              <a:lnSpc>
                <a:spcPct val="100000"/>
              </a:lnSpc>
              <a:buNone/>
            </a:pPr>
            <a:endParaRPr lang="ru-RU" sz="2000" dirty="0">
              <a:latin typeface="+mj-lt"/>
            </a:endParaRPr>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917028" y="249073"/>
            <a:ext cx="10515600" cy="4351338"/>
          </a:xfrm>
        </p:spPr>
        <p:txBody>
          <a:bodyPr>
            <a:normAutofit/>
          </a:bodyPr>
          <a:lstStyle/>
          <a:p>
            <a:pPr>
              <a:buNone/>
            </a:pPr>
            <a:r>
              <a:rPr lang="ru-RU" b="1" dirty="0" smtClean="0">
                <a:solidFill>
                  <a:schemeClr val="accent1">
                    <a:lumMod val="50000"/>
                  </a:schemeClr>
                </a:solidFill>
                <a:latin typeface="+mj-lt"/>
                <a:ea typeface="+mj-ea"/>
                <a:cs typeface="+mj-cs"/>
              </a:rPr>
              <a:t>Под личностью мы понимаем человека, у которого обнаруживается два ряда свойств:</a:t>
            </a:r>
          </a:p>
          <a:p>
            <a:pPr>
              <a:buFontTx/>
              <a:buChar char="-"/>
            </a:pPr>
            <a:r>
              <a:rPr lang="ru-RU" b="1" dirty="0" smtClean="0">
                <a:solidFill>
                  <a:schemeClr val="accent1">
                    <a:lumMod val="50000"/>
                  </a:schemeClr>
                </a:solidFill>
                <a:latin typeface="+mj-lt"/>
                <a:ea typeface="+mj-ea"/>
                <a:cs typeface="+mj-cs"/>
              </a:rPr>
              <a:t>Индивидуальность, неповторимость, уникальность</a:t>
            </a:r>
          </a:p>
          <a:p>
            <a:pPr>
              <a:buFontTx/>
              <a:buChar char="-"/>
            </a:pPr>
            <a:r>
              <a:rPr lang="ru-RU" b="1" dirty="0" smtClean="0">
                <a:solidFill>
                  <a:schemeClr val="accent1">
                    <a:lumMod val="50000"/>
                  </a:schemeClr>
                </a:solidFill>
                <a:latin typeface="+mj-lt"/>
                <a:ea typeface="+mj-ea"/>
                <a:cs typeface="+mj-cs"/>
              </a:rPr>
              <a:t>Социальная значимость</a:t>
            </a:r>
          </a:p>
          <a:p>
            <a:pPr>
              <a:buFontTx/>
              <a:buChar char="-"/>
            </a:pPr>
            <a:endParaRPr lang="ru-RU" b="1" dirty="0" smtClean="0">
              <a:solidFill>
                <a:schemeClr val="accent1">
                  <a:lumMod val="50000"/>
                </a:schemeClr>
              </a:solidFill>
              <a:latin typeface="+mj-lt"/>
              <a:ea typeface="+mj-ea"/>
              <a:cs typeface="+mj-cs"/>
            </a:endParaRPr>
          </a:p>
          <a:p>
            <a:pPr>
              <a:buNone/>
            </a:pPr>
            <a:r>
              <a:rPr lang="ru-RU" b="1" dirty="0" smtClean="0">
                <a:solidFill>
                  <a:srgbClr val="FF0000"/>
                </a:solidFill>
                <a:latin typeface="+mj-lt"/>
                <a:ea typeface="+mj-ea"/>
                <a:cs typeface="+mj-cs"/>
              </a:rPr>
              <a:t>Личность – человек, который благодаря своей индивидуальности, своей неповторимости создает нечто новое и полезное для других людей</a:t>
            </a:r>
          </a:p>
          <a:p>
            <a:pPr>
              <a:buFontTx/>
              <a:buChar char="-"/>
            </a:pPr>
            <a:endParaRPr lang="ru-RU" sz="1800" dirty="0" smtClean="0"/>
          </a:p>
          <a:p>
            <a:endParaRPr lang="ru-RU" sz="1800" dirty="0" smtClean="0"/>
          </a:p>
          <a:p>
            <a:endParaRPr lang="ru-RU" sz="1800" dirty="0"/>
          </a:p>
        </p:txBody>
      </p:sp>
      <p:sp>
        <p:nvSpPr>
          <p:cNvPr id="4" name="Заголовок 1">
            <a:extLst>
              <a:ext uri="{FF2B5EF4-FFF2-40B4-BE49-F238E27FC236}">
                <a16:creationId xmlns="" xmlns:a16="http://schemas.microsoft.com/office/drawing/2014/main" id="{53073086-4B53-439B-B061-CD50F5B3FFDA}"/>
              </a:ext>
            </a:extLst>
          </p:cNvPr>
          <p:cNvSpPr txBox="1">
            <a:spLocks/>
          </p:cNvSpPr>
          <p:nvPr/>
        </p:nvSpPr>
        <p:spPr>
          <a:xfrm>
            <a:off x="772612" y="4169286"/>
            <a:ext cx="10515600"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b="1" kern="1200">
                <a:solidFill>
                  <a:srgbClr val="607090"/>
                </a:solidFill>
                <a:latin typeface="+mj-lt"/>
                <a:ea typeface="+mj-ea"/>
                <a:cs typeface="+mj-cs"/>
              </a:defRPr>
            </a:lvl1pPr>
          </a:lstStyle>
          <a:p>
            <a:r>
              <a:rPr lang="ru-RU" sz="2800" dirty="0">
                <a:solidFill>
                  <a:schemeClr val="accent1">
                    <a:lumMod val="50000"/>
                  </a:schemeClr>
                </a:solidFill>
              </a:rPr>
              <a:t>Творческая личность способна самостоятельно получать знания, извлекать полезное, реализовывать собственные цели и ценности в жизни</a:t>
            </a:r>
            <a:r>
              <a:rPr lang="en-US" sz="2800" dirty="0">
                <a:solidFill>
                  <a:schemeClr val="accent1">
                    <a:lumMod val="50000"/>
                  </a:schemeClr>
                </a:solidFill>
              </a:rPr>
              <a:t>.</a:t>
            </a:r>
            <a:endParaRPr lang="ru-RU" sz="2800" dirty="0">
              <a:solidFill>
                <a:schemeClr val="accent1">
                  <a:lumMod val="50000"/>
                </a:schemeClr>
              </a:solidFill>
            </a:endParaRPr>
          </a:p>
        </p:txBody>
      </p:sp>
    </p:spTree>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Творческий проект</a:t>
            </a:r>
            <a:br>
              <a:rPr lang="ru-RU" sz="3600" b="1" dirty="0" smtClean="0"/>
            </a:br>
            <a:endParaRPr lang="ru-RU" sz="3600" dirty="0"/>
          </a:p>
        </p:txBody>
      </p:sp>
      <p:sp>
        <p:nvSpPr>
          <p:cNvPr id="3" name="Объект 2"/>
          <p:cNvSpPr>
            <a:spLocks noGrp="1"/>
          </p:cNvSpPr>
          <p:nvPr>
            <p:ph idx="1"/>
          </p:nvPr>
        </p:nvSpPr>
        <p:spPr>
          <a:xfrm>
            <a:off x="770467" y="1058334"/>
            <a:ext cx="10710334" cy="4881563"/>
          </a:xfrm>
        </p:spPr>
        <p:txBody>
          <a:bodyPr>
            <a:noAutofit/>
          </a:bodyPr>
          <a:lstStyle/>
          <a:p>
            <a:pPr marL="84138" indent="627063" algn="just">
              <a:lnSpc>
                <a:spcPct val="110000"/>
              </a:lnSpc>
              <a:buNone/>
            </a:pPr>
            <a:r>
              <a:rPr lang="ru-RU" sz="2000" b="1" dirty="0" smtClean="0">
                <a:latin typeface="+mj-lt"/>
              </a:rPr>
              <a:t>5 этап</a:t>
            </a:r>
          </a:p>
          <a:p>
            <a:pPr marL="84138" indent="627063" algn="just">
              <a:lnSpc>
                <a:spcPct val="100000"/>
              </a:lnSpc>
              <a:spcBef>
                <a:spcPts val="600"/>
              </a:spcBef>
              <a:buNone/>
            </a:pPr>
            <a:r>
              <a:rPr lang="ru-RU" sz="2000" dirty="0" smtClean="0">
                <a:latin typeface="+mj-lt"/>
              </a:rPr>
              <a:t>Дети демонстрируют свои работы сверстникам, рассказывают о своих рисунках, отвечают на вопросы. Дошкольник должен понять, что в продукте его деятельности должно быть отражено его отношение к проекту. Только в этом случае у дошкольника возникает проектная задача – задача удержания смысла и поиска средства его выражения. </a:t>
            </a:r>
          </a:p>
          <a:p>
            <a:pPr marL="84138" indent="627063" algn="just">
              <a:lnSpc>
                <a:spcPct val="100000"/>
              </a:lnSpc>
              <a:spcBef>
                <a:spcPts val="600"/>
              </a:spcBef>
              <a:buNone/>
            </a:pPr>
            <a:r>
              <a:rPr lang="ru-RU" sz="2000" dirty="0" smtClean="0">
                <a:latin typeface="+mj-lt"/>
              </a:rPr>
              <a:t>Переосмыслить идею проекта помогают вопросы педагога. Поскольку обсуждение может проходить в течение нескольких занятий, у дошкольника появляется возможность доработать свою идею и качественно изменить содержание рисунка.</a:t>
            </a:r>
          </a:p>
          <a:p>
            <a:pPr marL="84138" indent="627063" algn="just">
              <a:lnSpc>
                <a:spcPct val="100000"/>
              </a:lnSpc>
              <a:spcBef>
                <a:spcPts val="600"/>
              </a:spcBef>
              <a:buNone/>
            </a:pPr>
            <a:r>
              <a:rPr lang="ru-RU" sz="2000" dirty="0" smtClean="0">
                <a:latin typeface="+mj-lt"/>
              </a:rPr>
              <a:t>В заключение этого этапа выбирается идея, которая будет реализовываться в ходе творческого проекта. Выбор идеи осуществляется с помощью фишек. Дети «голосуют» - кладут фишку на тот рисунок, в котором выражена наиболее интересная, с их точки зрения, идея</a:t>
            </a:r>
          </a:p>
          <a:p>
            <a:pPr marL="84138" indent="627063" algn="just">
              <a:lnSpc>
                <a:spcPct val="100000"/>
              </a:lnSpc>
              <a:spcBef>
                <a:spcPts val="600"/>
              </a:spcBef>
              <a:buNone/>
            </a:pPr>
            <a:r>
              <a:rPr lang="ru-RU" sz="2000" b="1" dirty="0" smtClean="0">
                <a:latin typeface="+mj-lt"/>
              </a:rPr>
              <a:t>6 этап</a:t>
            </a:r>
          </a:p>
          <a:p>
            <a:pPr marL="84138" indent="627063" algn="just">
              <a:lnSpc>
                <a:spcPct val="100000"/>
              </a:lnSpc>
              <a:spcBef>
                <a:spcPts val="600"/>
              </a:spcBef>
              <a:buNone/>
            </a:pPr>
            <a:r>
              <a:rPr lang="ru-RU" sz="2000" dirty="0" smtClean="0">
                <a:latin typeface="+mj-lt"/>
              </a:rPr>
              <a:t>Информирование родителей. Идея проекта (рисунок) и название вывешиваются на стенд</a:t>
            </a:r>
          </a:p>
          <a:p>
            <a:pPr marL="84138" indent="627063" algn="just">
              <a:lnSpc>
                <a:spcPct val="110000"/>
              </a:lnSpc>
              <a:buNone/>
            </a:pPr>
            <a:endParaRPr lang="ru-RU" sz="2000" dirty="0" smtClean="0">
              <a:latin typeface="+mj-lt"/>
            </a:endParaRPr>
          </a:p>
          <a:p>
            <a:pPr marL="84138" indent="627063" algn="just">
              <a:lnSpc>
                <a:spcPct val="110000"/>
              </a:lnSpc>
              <a:buNone/>
            </a:pPr>
            <a:endParaRPr lang="ru-RU" sz="2000" dirty="0" smtClean="0">
              <a:latin typeface="+mj-lt"/>
            </a:endParaRPr>
          </a:p>
          <a:p>
            <a:pPr marL="84138" indent="627063" algn="just">
              <a:lnSpc>
                <a:spcPct val="110000"/>
              </a:lnSpc>
              <a:buNone/>
            </a:pPr>
            <a:endParaRPr lang="ru-RU" sz="2000" dirty="0" smtClean="0">
              <a:latin typeface="+mj-lt"/>
            </a:endParaRPr>
          </a:p>
          <a:p>
            <a:pPr marL="84138" indent="627063" algn="just">
              <a:lnSpc>
                <a:spcPct val="110000"/>
              </a:lnSpc>
              <a:buNone/>
            </a:pPr>
            <a:r>
              <a:rPr lang="ru-RU" sz="2000" dirty="0">
                <a:latin typeface="+mj-lt"/>
              </a:rPr>
              <a:t/>
            </a:r>
            <a:br>
              <a:rPr lang="ru-RU" sz="2000" dirty="0">
                <a:latin typeface="+mj-lt"/>
              </a:rPr>
            </a:br>
            <a:endParaRPr lang="ru-RU" sz="2000" dirty="0">
              <a:latin typeface="+mj-lt"/>
            </a:endParaRPr>
          </a:p>
          <a:p>
            <a:pPr marL="0" indent="711200" algn="just">
              <a:lnSpc>
                <a:spcPct val="100000"/>
              </a:lnSpc>
              <a:buNone/>
            </a:pPr>
            <a:endParaRPr lang="ru-RU" sz="2000" dirty="0" smtClean="0">
              <a:latin typeface="+mj-lt"/>
            </a:endParaRPr>
          </a:p>
          <a:p>
            <a:pPr marL="0" indent="711200" algn="just">
              <a:lnSpc>
                <a:spcPct val="100000"/>
              </a:lnSpc>
              <a:buNone/>
            </a:pPr>
            <a:endParaRPr lang="ru-RU" sz="2000" dirty="0">
              <a:latin typeface="+mj-lt"/>
            </a:endParaRPr>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5200" y="372533"/>
            <a:ext cx="10405534" cy="846667"/>
          </a:xfrm>
        </p:spPr>
        <p:txBody>
          <a:bodyPr>
            <a:noAutofit/>
          </a:bodyPr>
          <a:lstStyle/>
          <a:p>
            <a:pPr algn="ctr"/>
            <a:r>
              <a:rPr lang="ru-RU" sz="3600" b="1" dirty="0" smtClean="0"/>
              <a:t>Творческий проект</a:t>
            </a:r>
            <a:br>
              <a:rPr lang="ru-RU" sz="3600" b="1" dirty="0" smtClean="0"/>
            </a:br>
            <a:endParaRPr lang="ru-RU" sz="3600" dirty="0"/>
          </a:p>
        </p:txBody>
      </p:sp>
      <p:sp>
        <p:nvSpPr>
          <p:cNvPr id="3" name="Объект 2"/>
          <p:cNvSpPr>
            <a:spLocks noGrp="1"/>
          </p:cNvSpPr>
          <p:nvPr>
            <p:ph idx="1"/>
          </p:nvPr>
        </p:nvSpPr>
        <p:spPr>
          <a:xfrm>
            <a:off x="855133" y="584201"/>
            <a:ext cx="10710334" cy="6273799"/>
          </a:xfrm>
        </p:spPr>
        <p:txBody>
          <a:bodyPr>
            <a:noAutofit/>
          </a:bodyPr>
          <a:lstStyle/>
          <a:p>
            <a:pPr marL="84138" indent="627063" algn="just">
              <a:lnSpc>
                <a:spcPct val="110000"/>
              </a:lnSpc>
              <a:buNone/>
            </a:pPr>
            <a:r>
              <a:rPr lang="ru-RU" sz="2000" b="1" dirty="0" smtClean="0">
                <a:latin typeface="+mj-lt"/>
              </a:rPr>
              <a:t>7 этап</a:t>
            </a:r>
          </a:p>
          <a:p>
            <a:pPr marL="84138" indent="627063" algn="just">
              <a:lnSpc>
                <a:spcPct val="100000"/>
              </a:lnSpc>
              <a:spcBef>
                <a:spcPts val="600"/>
              </a:spcBef>
              <a:buNone/>
            </a:pPr>
            <a:r>
              <a:rPr lang="ru-RU" sz="2000" dirty="0" smtClean="0">
                <a:latin typeface="+mj-lt"/>
              </a:rPr>
              <a:t>Педагог вместе с детьми продумывают форму  их творческого продукта (коллективный рисунок, макет, мультфильм, решают, какие материалы будут использовать, обсуждают последовательность работы, высказывают свои идей, каким будет творческий продукт, определяют размеры, рисуют схемы. Таким образом, организуется работа по реализации общего замысла. Дети (в зависимости от содержания проекта) делятся на рабочие группы (одна собирает информацию о петрушке, другая о матрешке, третья о свистульке и т.д.) Помощь взрослых заключается в решении технических проблем</a:t>
            </a:r>
          </a:p>
          <a:p>
            <a:pPr marL="84138" indent="627063" algn="just">
              <a:lnSpc>
                <a:spcPct val="100000"/>
              </a:lnSpc>
              <a:spcBef>
                <a:spcPts val="600"/>
              </a:spcBef>
              <a:buNone/>
            </a:pPr>
            <a:r>
              <a:rPr lang="ru-RU" sz="2000" b="1" dirty="0" smtClean="0">
                <a:latin typeface="+mj-lt"/>
              </a:rPr>
              <a:t>8 этап</a:t>
            </a:r>
          </a:p>
          <a:p>
            <a:pPr marL="84138" indent="627063" algn="just">
              <a:lnSpc>
                <a:spcPct val="100000"/>
              </a:lnSpc>
              <a:spcBef>
                <a:spcPts val="600"/>
              </a:spcBef>
              <a:buNone/>
            </a:pPr>
            <a:r>
              <a:rPr lang="ru-RU" sz="2000" dirty="0" smtClean="0">
                <a:latin typeface="+mj-lt"/>
              </a:rPr>
              <a:t>Педагоги продумывают, как  представить полученный продукт. Проектная деятельность предполагает социальную презентацию, которая направлена на то, чтобы показать ребенку значимость его усилий для окружающих. Если же подобной презентации не будет, то результаты деятельности дошкольников не войдут в культуру детского сада, а значит, существенно не повлияют на социальный статус ребенка, а следовательно, и на развитие его личности. Форма отчета о результатах проектной деятельности м.б. разной. Чтобы ее выбрать надо ориентироваться на продукт. Если это – рисунок или изделие, то можно представить на выставке, если – макет, то можно организовать обмен макетами между группами, если – мультфильм, то – открытый показ.</a:t>
            </a:r>
          </a:p>
          <a:p>
            <a:pPr marL="84138" indent="627063" algn="just">
              <a:lnSpc>
                <a:spcPct val="110000"/>
              </a:lnSpc>
              <a:buNone/>
            </a:pPr>
            <a:endParaRPr lang="ru-RU" sz="2000" dirty="0" smtClean="0">
              <a:latin typeface="+mj-lt"/>
            </a:endParaRPr>
          </a:p>
          <a:p>
            <a:pPr marL="84138" indent="627063" algn="just">
              <a:lnSpc>
                <a:spcPct val="110000"/>
              </a:lnSpc>
              <a:buNone/>
            </a:pPr>
            <a:endParaRPr lang="ru-RU" sz="2000" dirty="0" smtClean="0">
              <a:latin typeface="+mj-lt"/>
            </a:endParaRPr>
          </a:p>
          <a:p>
            <a:pPr marL="84138" indent="627063" algn="just">
              <a:lnSpc>
                <a:spcPct val="110000"/>
              </a:lnSpc>
              <a:buNone/>
            </a:pPr>
            <a:r>
              <a:rPr lang="ru-RU" sz="2000" dirty="0">
                <a:latin typeface="+mj-lt"/>
              </a:rPr>
              <a:t/>
            </a:r>
            <a:br>
              <a:rPr lang="ru-RU" sz="2000" dirty="0">
                <a:latin typeface="+mj-lt"/>
              </a:rPr>
            </a:br>
            <a:endParaRPr lang="ru-RU" sz="2000" dirty="0">
              <a:latin typeface="+mj-lt"/>
            </a:endParaRPr>
          </a:p>
          <a:p>
            <a:pPr marL="0" indent="711200" algn="just">
              <a:lnSpc>
                <a:spcPct val="100000"/>
              </a:lnSpc>
              <a:buNone/>
            </a:pPr>
            <a:endParaRPr lang="ru-RU" sz="2000" dirty="0" smtClean="0">
              <a:latin typeface="+mj-lt"/>
            </a:endParaRPr>
          </a:p>
          <a:p>
            <a:pPr marL="0" indent="711200" algn="just">
              <a:lnSpc>
                <a:spcPct val="100000"/>
              </a:lnSpc>
              <a:buNone/>
            </a:pPr>
            <a:endParaRPr lang="ru-RU" sz="2000" dirty="0">
              <a:latin typeface="+mj-lt"/>
            </a:endParaRPr>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5200" y="372533"/>
            <a:ext cx="10405534" cy="846667"/>
          </a:xfrm>
        </p:spPr>
        <p:txBody>
          <a:bodyPr>
            <a:noAutofit/>
          </a:bodyPr>
          <a:lstStyle/>
          <a:p>
            <a:pPr algn="ctr"/>
            <a:r>
              <a:rPr lang="ru-RU" sz="3600" b="1" dirty="0" smtClean="0"/>
              <a:t>Творческий проект</a:t>
            </a:r>
            <a:br>
              <a:rPr lang="ru-RU" sz="3600" b="1" dirty="0" smtClean="0"/>
            </a:br>
            <a:endParaRPr lang="ru-RU" sz="3600" dirty="0"/>
          </a:p>
        </p:txBody>
      </p:sp>
      <p:sp>
        <p:nvSpPr>
          <p:cNvPr id="3" name="Объект 2"/>
          <p:cNvSpPr>
            <a:spLocks noGrp="1"/>
          </p:cNvSpPr>
          <p:nvPr>
            <p:ph idx="1"/>
          </p:nvPr>
        </p:nvSpPr>
        <p:spPr>
          <a:xfrm>
            <a:off x="821267" y="584201"/>
            <a:ext cx="10710334" cy="6273799"/>
          </a:xfrm>
        </p:spPr>
        <p:txBody>
          <a:bodyPr>
            <a:noAutofit/>
          </a:bodyPr>
          <a:lstStyle/>
          <a:p>
            <a:pPr marL="84138" indent="627063" algn="just">
              <a:lnSpc>
                <a:spcPct val="100000"/>
              </a:lnSpc>
              <a:spcBef>
                <a:spcPts val="600"/>
              </a:spcBef>
              <a:buNone/>
            </a:pPr>
            <a:r>
              <a:rPr lang="ru-RU" sz="2000" b="1" dirty="0" smtClean="0">
                <a:latin typeface="+mj-lt"/>
              </a:rPr>
              <a:t>9 этап</a:t>
            </a:r>
          </a:p>
          <a:p>
            <a:pPr marL="84138" indent="627063" algn="just">
              <a:lnSpc>
                <a:spcPct val="100000"/>
              </a:lnSpc>
              <a:spcBef>
                <a:spcPts val="600"/>
              </a:spcBef>
              <a:buNone/>
            </a:pPr>
            <a:r>
              <a:rPr lang="ru-RU" sz="2000" dirty="0" smtClean="0">
                <a:latin typeface="+mj-lt"/>
              </a:rPr>
              <a:t>Презентация продукта творческого проекта. Дети выступают в роли экскурсовода, рассказывают о ходе работы, о трудностях. Если продукт – мини-музей, то презентация может пройти в виде открытия музея.</a:t>
            </a:r>
          </a:p>
          <a:p>
            <a:pPr marL="84138" indent="627063" algn="just">
              <a:lnSpc>
                <a:spcPct val="110000"/>
              </a:lnSpc>
              <a:buNone/>
            </a:pPr>
            <a:r>
              <a:rPr lang="ru-RU" sz="2000" dirty="0" smtClean="0">
                <a:latin typeface="+mj-lt"/>
              </a:rPr>
              <a:t>Например:</a:t>
            </a:r>
          </a:p>
          <a:p>
            <a:pPr marL="84138" indent="627063" algn="just">
              <a:lnSpc>
                <a:spcPct val="110000"/>
              </a:lnSpc>
              <a:buNone/>
            </a:pPr>
            <a:r>
              <a:rPr lang="ru-RU" sz="2000" dirty="0" smtClean="0">
                <a:latin typeface="+mj-lt"/>
              </a:rPr>
              <a:t>В творческом проекте «Лоскутное одеяло» участники представляют итоги проекта в форме акции. Презентацию проводят в атмосфере праздника: педагоги красиво оформляют группу, подбирают музыкальное сопровождение. Дети рассказывают родителям, как они создавали свои платочки. Затем все вместе связывают платочки и создают общее одеяло группы. Это одеяло используют в уголке уединения, для игр и образовательных ситуаций</a:t>
            </a:r>
          </a:p>
          <a:p>
            <a:pPr marL="84138" indent="627063" algn="just">
              <a:lnSpc>
                <a:spcPct val="110000"/>
              </a:lnSpc>
              <a:buNone/>
            </a:pPr>
            <a:endParaRPr lang="ru-RU" sz="2000" dirty="0" smtClean="0">
              <a:latin typeface="+mj-lt"/>
            </a:endParaRPr>
          </a:p>
          <a:p>
            <a:pPr marL="84138" indent="627063" algn="just">
              <a:lnSpc>
                <a:spcPct val="110000"/>
              </a:lnSpc>
              <a:buNone/>
            </a:pPr>
            <a:r>
              <a:rPr lang="ru-RU" sz="2000" dirty="0">
                <a:latin typeface="+mj-lt"/>
              </a:rPr>
              <a:t/>
            </a:r>
            <a:br>
              <a:rPr lang="ru-RU" sz="2000" dirty="0">
                <a:latin typeface="+mj-lt"/>
              </a:rPr>
            </a:br>
            <a:endParaRPr lang="ru-RU" sz="2000" dirty="0">
              <a:latin typeface="+mj-lt"/>
            </a:endParaRPr>
          </a:p>
          <a:p>
            <a:pPr marL="0" indent="711200" algn="just">
              <a:lnSpc>
                <a:spcPct val="100000"/>
              </a:lnSpc>
              <a:buNone/>
            </a:pPr>
            <a:endParaRPr lang="ru-RU" sz="2000" dirty="0" smtClean="0">
              <a:latin typeface="+mj-lt"/>
            </a:endParaRPr>
          </a:p>
          <a:p>
            <a:pPr marL="0" indent="711200" algn="just">
              <a:lnSpc>
                <a:spcPct val="100000"/>
              </a:lnSpc>
              <a:buNone/>
            </a:pPr>
            <a:endParaRPr lang="ru-RU" sz="2000" dirty="0">
              <a:latin typeface="+mj-lt"/>
            </a:endParaRPr>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22868" y="415924"/>
            <a:ext cx="10515600" cy="949325"/>
          </a:xfrm>
        </p:spPr>
        <p:txBody>
          <a:bodyPr>
            <a:noAutofit/>
          </a:bodyPr>
          <a:lstStyle/>
          <a:p>
            <a:pPr algn="ctr"/>
            <a:r>
              <a:rPr lang="ru-RU" sz="3600" b="1" dirty="0" smtClean="0"/>
              <a:t>Творческий проект</a:t>
            </a:r>
            <a:br>
              <a:rPr lang="ru-RU" sz="3600" b="1" dirty="0" smtClean="0"/>
            </a:br>
            <a:endParaRPr lang="ru-RU" sz="3600" dirty="0"/>
          </a:p>
        </p:txBody>
      </p:sp>
      <p:sp>
        <p:nvSpPr>
          <p:cNvPr id="3" name="Объект 2"/>
          <p:cNvSpPr>
            <a:spLocks noGrp="1"/>
          </p:cNvSpPr>
          <p:nvPr>
            <p:ph idx="1"/>
          </p:nvPr>
        </p:nvSpPr>
        <p:spPr>
          <a:xfrm>
            <a:off x="787400" y="1058334"/>
            <a:ext cx="10710334" cy="5799666"/>
          </a:xfrm>
        </p:spPr>
        <p:txBody>
          <a:bodyPr>
            <a:noAutofit/>
          </a:bodyPr>
          <a:lstStyle/>
          <a:p>
            <a:pPr marL="84138" indent="627063" algn="just">
              <a:lnSpc>
                <a:spcPct val="100000"/>
              </a:lnSpc>
              <a:spcBef>
                <a:spcPts val="600"/>
              </a:spcBef>
              <a:buFont typeface="Wingdings" pitchFamily="2" charset="2"/>
              <a:buChar char="Ø"/>
            </a:pPr>
            <a:r>
              <a:rPr lang="ru-RU" sz="2000" dirty="0" smtClean="0">
                <a:latin typeface="+mj-lt"/>
              </a:rPr>
              <a:t>Тема для проекта может возникнуть под впечатлением от прослушанной сказки, похода с родителями в музей на спектакль.</a:t>
            </a:r>
          </a:p>
          <a:p>
            <a:pPr marL="84138" indent="627063" algn="just">
              <a:lnSpc>
                <a:spcPct val="100000"/>
              </a:lnSpc>
              <a:spcBef>
                <a:spcPts val="600"/>
              </a:spcBef>
              <a:buFont typeface="Wingdings" pitchFamily="2" charset="2"/>
              <a:buChar char="Ø"/>
            </a:pPr>
            <a:r>
              <a:rPr lang="ru-RU" sz="2000" dirty="0" smtClean="0">
                <a:latin typeface="+mj-lt"/>
              </a:rPr>
              <a:t>Тему проекта педагог может связать с содержанием раздела программы. С событиями праздниками традициями. </a:t>
            </a:r>
          </a:p>
          <a:p>
            <a:pPr marL="84138" indent="627063" algn="just">
              <a:lnSpc>
                <a:spcPct val="100000"/>
              </a:lnSpc>
              <a:spcBef>
                <a:spcPts val="600"/>
              </a:spcBef>
              <a:buFont typeface="Wingdings" pitchFamily="2" charset="2"/>
              <a:buChar char="Ø"/>
            </a:pPr>
            <a:r>
              <a:rPr lang="ru-RU" sz="2000" dirty="0" smtClean="0">
                <a:latin typeface="+mj-lt"/>
              </a:rPr>
              <a:t>Педагог может создать ситуации, в которых у детей возникнут вопросы, узнать, чем дошкольники интересуются. </a:t>
            </a:r>
          </a:p>
          <a:p>
            <a:pPr marL="84138" indent="627063" algn="just">
              <a:lnSpc>
                <a:spcPct val="100000"/>
              </a:lnSpc>
              <a:spcBef>
                <a:spcPts val="600"/>
              </a:spcBef>
              <a:buFont typeface="Wingdings" pitchFamily="2" charset="2"/>
              <a:buChar char="Ø"/>
            </a:pPr>
            <a:r>
              <a:rPr lang="ru-RU" sz="2000" dirty="0" smtClean="0">
                <a:latin typeface="+mj-lt"/>
              </a:rPr>
              <a:t>Можно привлечь родителей, чтобы они подсказали идею, помогли сформулировать проблемный вопрос, продумать как его решить.</a:t>
            </a:r>
          </a:p>
          <a:p>
            <a:pPr marL="84138" indent="627063" algn="just">
              <a:lnSpc>
                <a:spcPct val="100000"/>
              </a:lnSpc>
              <a:spcBef>
                <a:spcPts val="600"/>
              </a:spcBef>
              <a:buFont typeface="Wingdings" pitchFamily="2" charset="2"/>
              <a:buChar char="Ø"/>
            </a:pPr>
            <a:r>
              <a:rPr lang="ru-RU" sz="2000" dirty="0" smtClean="0">
                <a:latin typeface="+mj-lt"/>
              </a:rPr>
              <a:t>Чтобы дети хотели творить, делали это с интересом и удовольствием, в группе должен быть уголок детского творчества. </a:t>
            </a:r>
          </a:p>
          <a:p>
            <a:pPr marL="84138" indent="627063" algn="just">
              <a:lnSpc>
                <a:spcPct val="100000"/>
              </a:lnSpc>
              <a:spcBef>
                <a:spcPts val="600"/>
              </a:spcBef>
              <a:buFont typeface="Wingdings" pitchFamily="2" charset="2"/>
              <a:buChar char="Ø"/>
            </a:pPr>
            <a:r>
              <a:rPr lang="ru-RU" sz="2000" dirty="0" smtClean="0">
                <a:latin typeface="+mj-lt"/>
              </a:rPr>
              <a:t>Поддержать интерес помогут инсценировки в костюмах , с атрибутами, слушание музыкальных произведений, рассматривание иллюстраций, появление в уголке творчества нового материала, беседы о впечатлениях от праздника, развлечения, посещения музея, выставок.</a:t>
            </a:r>
          </a:p>
          <a:p>
            <a:pPr marL="84138" indent="627063" algn="ctr">
              <a:lnSpc>
                <a:spcPct val="100000"/>
              </a:lnSpc>
              <a:spcBef>
                <a:spcPts val="600"/>
              </a:spcBef>
              <a:buNone/>
            </a:pPr>
            <a:r>
              <a:rPr lang="ru-RU" sz="2000" dirty="0" smtClean="0">
                <a:latin typeface="+mj-lt"/>
              </a:rPr>
              <a:t>«Народные игрушки», «Лоскутное одеяло», Игровой макет «Необитаемый остров» «Каждый охотник желает знать», «Мой первый журнал», «Театральный фестиваль», «Бумажная куколка»</a:t>
            </a:r>
          </a:p>
          <a:p>
            <a:pPr marL="84138" indent="627063" algn="just">
              <a:lnSpc>
                <a:spcPct val="100000"/>
              </a:lnSpc>
              <a:spcBef>
                <a:spcPts val="600"/>
              </a:spcBef>
              <a:buNone/>
            </a:pPr>
            <a:endParaRPr lang="ru-RU" sz="2000" dirty="0" smtClean="0">
              <a:latin typeface="+mj-lt"/>
            </a:endParaRPr>
          </a:p>
          <a:p>
            <a:pPr marL="84138" indent="627063" algn="just">
              <a:lnSpc>
                <a:spcPct val="100000"/>
              </a:lnSpc>
              <a:spcBef>
                <a:spcPts val="600"/>
              </a:spcBef>
              <a:buNone/>
            </a:pPr>
            <a:r>
              <a:rPr lang="ru-RU" sz="2000" dirty="0">
                <a:latin typeface="+mj-lt"/>
              </a:rPr>
              <a:t/>
            </a:r>
            <a:br>
              <a:rPr lang="ru-RU" sz="2000" dirty="0">
                <a:latin typeface="+mj-lt"/>
              </a:rPr>
            </a:br>
            <a:endParaRPr lang="ru-RU" sz="2000" dirty="0">
              <a:latin typeface="+mj-lt"/>
            </a:endParaRPr>
          </a:p>
          <a:p>
            <a:pPr marL="0" indent="711200" algn="just">
              <a:lnSpc>
                <a:spcPct val="100000"/>
              </a:lnSpc>
              <a:buNone/>
            </a:pPr>
            <a:endParaRPr lang="ru-RU" sz="2000" dirty="0" smtClean="0">
              <a:latin typeface="+mj-lt"/>
            </a:endParaRPr>
          </a:p>
          <a:p>
            <a:pPr marL="0" indent="711200" algn="just">
              <a:lnSpc>
                <a:spcPct val="100000"/>
              </a:lnSpc>
              <a:buNone/>
            </a:pPr>
            <a:endParaRPr lang="ru-RU" sz="2000" dirty="0">
              <a:latin typeface="+mj-lt"/>
            </a:endParaRPr>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b="1" dirty="0" smtClean="0"/>
              <a:t>Творческий проект</a:t>
            </a:r>
            <a:br>
              <a:rPr lang="ru-RU" sz="3600" b="1" dirty="0" smtClean="0"/>
            </a:br>
            <a:endParaRPr lang="ru-RU" sz="3600" dirty="0"/>
          </a:p>
        </p:txBody>
      </p:sp>
      <p:sp>
        <p:nvSpPr>
          <p:cNvPr id="3" name="Объект 2"/>
          <p:cNvSpPr>
            <a:spLocks noGrp="1"/>
          </p:cNvSpPr>
          <p:nvPr>
            <p:ph idx="1"/>
          </p:nvPr>
        </p:nvSpPr>
        <p:spPr>
          <a:xfrm>
            <a:off x="838200" y="1371600"/>
            <a:ext cx="10515600" cy="5008563"/>
          </a:xfrm>
        </p:spPr>
        <p:txBody>
          <a:bodyPr>
            <a:noAutofit/>
          </a:bodyPr>
          <a:lstStyle/>
          <a:p>
            <a:pPr marL="84138" indent="627063" algn="ctr">
              <a:lnSpc>
                <a:spcPct val="110000"/>
              </a:lnSpc>
              <a:buNone/>
            </a:pPr>
            <a:r>
              <a:rPr lang="ru-RU" sz="2000" b="1" dirty="0" smtClean="0">
                <a:solidFill>
                  <a:srgbClr val="FF0000"/>
                </a:solidFill>
                <a:latin typeface="+mj-lt"/>
              </a:rPr>
              <a:t>Методика организации творческого проекта</a:t>
            </a:r>
          </a:p>
          <a:p>
            <a:pPr marL="84138" indent="627063" algn="ctr">
              <a:lnSpc>
                <a:spcPct val="110000"/>
              </a:lnSpc>
              <a:buFont typeface="+mj-lt"/>
              <a:buAutoNum type="arabicPeriod"/>
            </a:pPr>
            <a:r>
              <a:rPr lang="ru-RU" sz="2000" dirty="0" smtClean="0">
                <a:latin typeface="+mj-lt"/>
              </a:rPr>
              <a:t>Выберите тему проектной деятельности и соотнесите ее с содержанием программы, праздниками, традициями, событиями, впечатлениями детей.</a:t>
            </a:r>
          </a:p>
          <a:p>
            <a:pPr marL="84138" indent="627063" algn="ctr">
              <a:lnSpc>
                <a:spcPct val="110000"/>
              </a:lnSpc>
              <a:buFont typeface="+mj-lt"/>
              <a:buAutoNum type="arabicPeriod"/>
            </a:pPr>
            <a:r>
              <a:rPr lang="ru-RU" sz="2000" dirty="0" smtClean="0">
                <a:latin typeface="+mj-lt"/>
              </a:rPr>
              <a:t>Разработайте паспорт проекта: сформулируйте название, определите  цели, сроки, этапы работы над проектом, форму отчета </a:t>
            </a:r>
          </a:p>
          <a:p>
            <a:pPr marL="84138" indent="627063" algn="ctr">
              <a:lnSpc>
                <a:spcPct val="110000"/>
              </a:lnSpc>
              <a:buFont typeface="+mj-lt"/>
              <a:buAutoNum type="arabicPeriod"/>
            </a:pPr>
            <a:r>
              <a:rPr lang="ru-RU" sz="2000" dirty="0" smtClean="0">
                <a:latin typeface="+mj-lt"/>
              </a:rPr>
              <a:t>Подготовьте вспомогательные материалы: рекомендации, литературу, в том числе для детей, перечень пособий и игр, конспекты</a:t>
            </a:r>
          </a:p>
          <a:p>
            <a:pPr marL="84138" indent="627063" algn="ctr">
              <a:lnSpc>
                <a:spcPct val="110000"/>
              </a:lnSpc>
              <a:buFont typeface="+mj-lt"/>
              <a:buAutoNum type="arabicPeriod"/>
            </a:pPr>
            <a:r>
              <a:rPr lang="ru-RU" sz="2000" dirty="0" smtClean="0">
                <a:latin typeface="+mj-lt"/>
              </a:rPr>
              <a:t>Подведите итоги проектной деятельности: оформите материалы и презентуйте продукт проекта</a:t>
            </a:r>
          </a:p>
          <a:p>
            <a:pPr marL="84138" indent="627063" algn="ctr">
              <a:lnSpc>
                <a:spcPct val="110000"/>
              </a:lnSpc>
              <a:buFont typeface="+mj-lt"/>
              <a:buAutoNum type="arabicPeriod"/>
            </a:pPr>
            <a:r>
              <a:rPr lang="ru-RU" sz="2000" dirty="0" smtClean="0">
                <a:latin typeface="+mj-lt"/>
              </a:rPr>
              <a:t>Обобщите и транслируйте лучший опыт</a:t>
            </a:r>
            <a:r>
              <a:rPr lang="ru-RU" sz="2000" dirty="0">
                <a:latin typeface="+mj-lt"/>
              </a:rPr>
              <a:t/>
            </a:r>
            <a:br>
              <a:rPr lang="ru-RU" sz="2000" dirty="0">
                <a:latin typeface="+mj-lt"/>
              </a:rPr>
            </a:br>
            <a:endParaRPr lang="ru-RU" sz="2000" dirty="0">
              <a:latin typeface="+mj-lt"/>
            </a:endParaRPr>
          </a:p>
          <a:p>
            <a:pPr marL="0" indent="711200" algn="just">
              <a:lnSpc>
                <a:spcPct val="100000"/>
              </a:lnSpc>
              <a:buNone/>
            </a:pPr>
            <a:endParaRPr lang="ru-RU" sz="2000" dirty="0" smtClean="0">
              <a:latin typeface="+mj-lt"/>
            </a:endParaRPr>
          </a:p>
          <a:p>
            <a:pPr marL="0" indent="711200" algn="just">
              <a:lnSpc>
                <a:spcPct val="100000"/>
              </a:lnSpc>
              <a:buNone/>
            </a:pPr>
            <a:endParaRPr lang="ru-RU" sz="2000" dirty="0">
              <a:latin typeface="+mj-lt"/>
            </a:endParaRPr>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smtClean="0"/>
          </a:p>
          <a:p>
            <a:pPr marL="0" indent="711200" algn="just">
              <a:lnSpc>
                <a:spcPct val="100000"/>
              </a:lnSpc>
              <a:buNone/>
            </a:pPr>
            <a:endParaRPr lang="ru-RU" sz="2000" dirty="0"/>
          </a:p>
          <a:p>
            <a:pPr marL="0" indent="711200" algn="just">
              <a:lnSpc>
                <a:spcPct val="100000"/>
              </a:lnSpc>
              <a:buNone/>
            </a:pPr>
            <a:endParaRPr lang="ru-RU" sz="2000" dirty="0"/>
          </a:p>
        </p:txBody>
      </p:sp>
    </p:spTree>
    <p:extLst>
      <p:ext uri="{BB962C8B-B14F-4D97-AF65-F5344CB8AC3E}">
        <p14:creationId xmlns:p14="http://schemas.microsoft.com/office/powerpoint/2010/main" val="4102323706"/>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277007" y="425669"/>
            <a:ext cx="10421007" cy="5738647"/>
          </a:xfrm>
        </p:spPr>
        <p:txBody>
          <a:bodyPr>
            <a:normAutofit fontScale="92500" lnSpcReduction="20000"/>
          </a:bodyPr>
          <a:lstStyle/>
          <a:p>
            <a:r>
              <a:rPr lang="ru-RU" dirty="0" smtClean="0"/>
              <a:t>Инструктирование-  объяснение детям предписаний к действию.</a:t>
            </a:r>
          </a:p>
          <a:p>
            <a:r>
              <a:rPr lang="ru-RU" dirty="0" smtClean="0"/>
              <a:t>Обсуждение- предъявление позиций участников этого обсуждения (объяснение собственной позиции)</a:t>
            </a:r>
          </a:p>
          <a:p>
            <a:pPr algn="ctr">
              <a:buNone/>
            </a:pPr>
            <a:endParaRPr lang="ru-RU" dirty="0" smtClean="0">
              <a:solidFill>
                <a:srgbClr val="FF0000"/>
              </a:solidFill>
            </a:endParaRPr>
          </a:p>
          <a:p>
            <a:pPr algn="ctr">
              <a:buNone/>
            </a:pPr>
            <a:r>
              <a:rPr lang="ru-RU" dirty="0" smtClean="0">
                <a:solidFill>
                  <a:srgbClr val="FF0000"/>
                </a:solidFill>
              </a:rPr>
              <a:t>«Голос ребенка» - ребенок имеет право на ГОЛОС</a:t>
            </a:r>
          </a:p>
          <a:p>
            <a:pPr algn="ctr">
              <a:buNone/>
            </a:pPr>
            <a:r>
              <a:rPr lang="ru-RU" dirty="0" smtClean="0">
                <a:solidFill>
                  <a:srgbClr val="FF0000"/>
                </a:solidFill>
              </a:rPr>
              <a:t>(</a:t>
            </a:r>
            <a:r>
              <a:rPr lang="ru-RU" dirty="0" smtClean="0"/>
              <a:t>взрослый должен создавать условия для детский высказываний по разным вопросам)</a:t>
            </a:r>
            <a:endParaRPr lang="ru-RU" dirty="0" smtClean="0">
              <a:solidFill>
                <a:srgbClr val="FF0000"/>
              </a:solidFill>
            </a:endParaRPr>
          </a:p>
          <a:p>
            <a:pPr algn="ctr">
              <a:buNone/>
            </a:pPr>
            <a:r>
              <a:rPr lang="ru-RU" dirty="0" smtClean="0">
                <a:solidFill>
                  <a:srgbClr val="FF0000"/>
                </a:solidFill>
              </a:rPr>
              <a:t>Детская индивидуальность характеризуется наличием собственной позиции, «голоса», инициативы.</a:t>
            </a:r>
          </a:p>
          <a:p>
            <a:pPr algn="ctr">
              <a:buNone/>
            </a:pPr>
            <a:endParaRPr lang="ru-RU" dirty="0" smtClean="0">
              <a:solidFill>
                <a:srgbClr val="FF0000"/>
              </a:solidFill>
            </a:endParaRPr>
          </a:p>
          <a:p>
            <a:pPr algn="ctr">
              <a:buNone/>
            </a:pPr>
            <a:r>
              <a:rPr lang="ru-RU" dirty="0" smtClean="0"/>
              <a:t>В ПРОСТРАНСТВЕ ВОЗМОЖНОСТЕЙ РЕБЕНОК ЯВЛЯЕТСЯ ИНИЦИАТОРОМ, ЗДЕСЬ ОТЧЕТЛИВО «СЛЫШЕН ЕГО ГОЛОС»</a:t>
            </a:r>
          </a:p>
          <a:p>
            <a:pPr algn="ctr">
              <a:buNone/>
            </a:pPr>
            <a:r>
              <a:rPr lang="ru-RU" dirty="0" smtClean="0">
                <a:solidFill>
                  <a:srgbClr val="FF0000"/>
                </a:solidFill>
              </a:rPr>
              <a:t>Роль взрослого – обеспечить процесс реализации ребенком собственных замыслов, переживаний, создать условия, направленные на поддержку его </a:t>
            </a:r>
            <a:r>
              <a:rPr lang="ru-RU" dirty="0" err="1" smtClean="0">
                <a:solidFill>
                  <a:srgbClr val="FF0000"/>
                </a:solidFill>
              </a:rPr>
              <a:t>востребованности</a:t>
            </a:r>
            <a:endParaRPr lang="ru-RU" dirty="0">
              <a:solidFill>
                <a:srgbClr val="FF0000"/>
              </a:solidFill>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219200" y="4876799"/>
            <a:ext cx="7709916" cy="1263903"/>
          </a:xfrm>
          <a:custGeom>
            <a:avLst/>
            <a:gdLst/>
            <a:ahLst/>
            <a:cxnLst/>
            <a:rect l="l" t="t" r="r" b="b"/>
            <a:pathLst>
              <a:path w="7688580" h="1384300">
                <a:moveTo>
                  <a:pt x="0" y="230632"/>
                </a:moveTo>
                <a:lnTo>
                  <a:pt x="4685" y="184149"/>
                </a:lnTo>
                <a:lnTo>
                  <a:pt x="18123" y="140856"/>
                </a:lnTo>
                <a:lnTo>
                  <a:pt x="39386" y="101680"/>
                </a:lnTo>
                <a:lnTo>
                  <a:pt x="67548" y="67548"/>
                </a:lnTo>
                <a:lnTo>
                  <a:pt x="101680" y="39386"/>
                </a:lnTo>
                <a:lnTo>
                  <a:pt x="140856" y="18123"/>
                </a:lnTo>
                <a:lnTo>
                  <a:pt x="184149" y="4685"/>
                </a:lnTo>
                <a:lnTo>
                  <a:pt x="230631" y="0"/>
                </a:lnTo>
                <a:lnTo>
                  <a:pt x="7457948" y="0"/>
                </a:lnTo>
                <a:lnTo>
                  <a:pt x="7504430" y="4685"/>
                </a:lnTo>
                <a:lnTo>
                  <a:pt x="7547723" y="18123"/>
                </a:lnTo>
                <a:lnTo>
                  <a:pt x="7586899" y="39386"/>
                </a:lnTo>
                <a:lnTo>
                  <a:pt x="7621031" y="67548"/>
                </a:lnTo>
                <a:lnTo>
                  <a:pt x="7649193" y="101680"/>
                </a:lnTo>
                <a:lnTo>
                  <a:pt x="7670456" y="140856"/>
                </a:lnTo>
                <a:lnTo>
                  <a:pt x="7683894" y="184149"/>
                </a:lnTo>
                <a:lnTo>
                  <a:pt x="7688580" y="230632"/>
                </a:lnTo>
                <a:lnTo>
                  <a:pt x="7688580" y="1153160"/>
                </a:lnTo>
                <a:lnTo>
                  <a:pt x="7683894" y="1199638"/>
                </a:lnTo>
                <a:lnTo>
                  <a:pt x="7670456" y="1242929"/>
                </a:lnTo>
                <a:lnTo>
                  <a:pt x="7649193" y="1282105"/>
                </a:lnTo>
                <a:lnTo>
                  <a:pt x="7621031" y="1316239"/>
                </a:lnTo>
                <a:lnTo>
                  <a:pt x="7586899" y="1344402"/>
                </a:lnTo>
                <a:lnTo>
                  <a:pt x="7547723" y="1365666"/>
                </a:lnTo>
                <a:lnTo>
                  <a:pt x="7504430" y="1379106"/>
                </a:lnTo>
                <a:lnTo>
                  <a:pt x="7457948" y="1383792"/>
                </a:lnTo>
                <a:lnTo>
                  <a:pt x="230631" y="1383792"/>
                </a:lnTo>
                <a:lnTo>
                  <a:pt x="184149" y="1379106"/>
                </a:lnTo>
                <a:lnTo>
                  <a:pt x="140856" y="1365666"/>
                </a:lnTo>
                <a:lnTo>
                  <a:pt x="101680" y="1344402"/>
                </a:lnTo>
                <a:lnTo>
                  <a:pt x="67548" y="1316239"/>
                </a:lnTo>
                <a:lnTo>
                  <a:pt x="39386" y="1282105"/>
                </a:lnTo>
                <a:lnTo>
                  <a:pt x="18123" y="1242929"/>
                </a:lnTo>
                <a:lnTo>
                  <a:pt x="4685" y="1199638"/>
                </a:lnTo>
                <a:lnTo>
                  <a:pt x="0" y="1153160"/>
                </a:lnTo>
                <a:lnTo>
                  <a:pt x="0" y="230632"/>
                </a:lnTo>
                <a:close/>
              </a:path>
            </a:pathLst>
          </a:custGeom>
          <a:ln w="12192">
            <a:solidFill>
              <a:srgbClr val="FFFFFF"/>
            </a:solidFill>
          </a:ln>
        </p:spPr>
        <p:txBody>
          <a:bodyPr wrap="square" lIns="0" tIns="0" rIns="0" bIns="0" rtlCol="0"/>
          <a:lstStyle/>
          <a:p>
            <a:endParaRPr/>
          </a:p>
        </p:txBody>
      </p:sp>
      <p:sp>
        <p:nvSpPr>
          <p:cNvPr id="6" name="Прямоугольник 5"/>
          <p:cNvSpPr/>
          <p:nvPr/>
        </p:nvSpPr>
        <p:spPr>
          <a:xfrm>
            <a:off x="1340069" y="1844566"/>
            <a:ext cx="10168759" cy="2727434"/>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41325" indent="-441325"/>
            <a:r>
              <a:rPr lang="ru-RU" b="1" dirty="0" smtClean="0">
                <a:solidFill>
                  <a:schemeClr val="tx1">
                    <a:lumMod val="95000"/>
                    <a:lumOff val="5000"/>
                  </a:schemeClr>
                </a:solidFill>
                <a:latin typeface="+mj-lt"/>
              </a:rPr>
              <a:t>Педагог должен уметь поддерживать инициативу ребенка на всех этапах, во всех видах деятельности:</a:t>
            </a:r>
          </a:p>
          <a:p>
            <a:pPr marL="803275" indent="-534988">
              <a:buFont typeface="Wingdings" pitchFamily="2" charset="2"/>
              <a:buChar char="Ø"/>
            </a:pPr>
            <a:r>
              <a:rPr lang="ru-RU" b="1" dirty="0" smtClean="0">
                <a:solidFill>
                  <a:schemeClr val="tx1">
                    <a:lumMod val="95000"/>
                    <a:lumOff val="5000"/>
                  </a:schemeClr>
                </a:solidFill>
                <a:latin typeface="+mj-lt"/>
              </a:rPr>
              <a:t>Заметить проявление детской инициативы</a:t>
            </a:r>
          </a:p>
          <a:p>
            <a:pPr marL="803275" indent="-534988">
              <a:buFont typeface="Wingdings" pitchFamily="2" charset="2"/>
              <a:buChar char="Ø"/>
            </a:pPr>
            <a:r>
              <a:rPr lang="ru-RU" b="1" dirty="0" smtClean="0">
                <a:solidFill>
                  <a:schemeClr val="tx1">
                    <a:lumMod val="95000"/>
                    <a:lumOff val="5000"/>
                  </a:schemeClr>
                </a:solidFill>
                <a:latin typeface="+mj-lt"/>
              </a:rPr>
              <a:t>Помочь ребенку осознать и сформулировать свою идею</a:t>
            </a:r>
          </a:p>
          <a:p>
            <a:pPr marL="803275" indent="-534988">
              <a:buFont typeface="Wingdings" pitchFamily="2" charset="2"/>
              <a:buChar char="Ø"/>
            </a:pPr>
            <a:r>
              <a:rPr lang="ru-RU" b="1" dirty="0" smtClean="0">
                <a:solidFill>
                  <a:schemeClr val="tx1">
                    <a:lumMod val="95000"/>
                    <a:lumOff val="5000"/>
                  </a:schemeClr>
                </a:solidFill>
                <a:latin typeface="+mj-lt"/>
              </a:rPr>
              <a:t>Способствовать реализации замысла или проекта</a:t>
            </a:r>
          </a:p>
          <a:p>
            <a:pPr marL="801688" indent="-533400">
              <a:buFont typeface="Wingdings" pitchFamily="2" charset="2"/>
              <a:buChar char="Ø"/>
            </a:pPr>
            <a:r>
              <a:rPr lang="ru-RU" b="1" dirty="0" smtClean="0">
                <a:solidFill>
                  <a:schemeClr val="tx1">
                    <a:lumMod val="95000"/>
                    <a:lumOff val="5000"/>
                  </a:schemeClr>
                </a:solidFill>
                <a:latin typeface="+mj-lt"/>
              </a:rPr>
              <a:t>Создать условия для представления (предъявления, презентации) ребенком своих достижений социальному окружению, способствовать тому, чтобы окружающие увидели и оценили полученный результат</a:t>
            </a:r>
          </a:p>
          <a:p>
            <a:pPr marL="803275" indent="-534988">
              <a:buFont typeface="Wingdings" pitchFamily="2" charset="2"/>
              <a:buChar char="Ø"/>
            </a:pPr>
            <a:r>
              <a:rPr lang="ru-RU" b="1" dirty="0" smtClean="0">
                <a:solidFill>
                  <a:schemeClr val="tx1">
                    <a:lumMod val="95000"/>
                    <a:lumOff val="5000"/>
                  </a:schemeClr>
                </a:solidFill>
                <a:latin typeface="+mj-lt"/>
              </a:rPr>
              <a:t>Помочь ребенку осознать пользу и значимость своего труда для окружающих</a:t>
            </a:r>
            <a:endParaRPr lang="ru-RU" b="1" dirty="0">
              <a:solidFill>
                <a:schemeClr val="tx1">
                  <a:lumMod val="95000"/>
                  <a:lumOff val="5000"/>
                </a:schemeClr>
              </a:solidFill>
              <a:latin typeface="+mj-lt"/>
            </a:endParaRPr>
          </a:p>
        </p:txBody>
      </p:sp>
      <p:sp>
        <p:nvSpPr>
          <p:cNvPr id="8" name="Прямоугольник 7"/>
          <p:cNvSpPr/>
          <p:nvPr/>
        </p:nvSpPr>
        <p:spPr>
          <a:xfrm>
            <a:off x="1308539" y="5249918"/>
            <a:ext cx="10216054" cy="1056289"/>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lumMod val="95000"/>
                    <a:lumOff val="5000"/>
                  </a:schemeClr>
                </a:solidFill>
                <a:latin typeface="+mj-lt"/>
              </a:rPr>
              <a:t>Ребенок утверждается как личность, появляется опыт продуктивного социального взаимодействия с взрослым и сверстником, формируются переживания социального успеха и собственной значимости</a:t>
            </a:r>
            <a:endParaRPr lang="ru-RU" b="1" dirty="0">
              <a:solidFill>
                <a:schemeClr val="tx1">
                  <a:lumMod val="95000"/>
                  <a:lumOff val="5000"/>
                </a:schemeClr>
              </a:solidFill>
              <a:latin typeface="+mj-lt"/>
            </a:endParaRPr>
          </a:p>
        </p:txBody>
      </p:sp>
      <p:sp>
        <p:nvSpPr>
          <p:cNvPr id="10" name="Стрелка вниз 9"/>
          <p:cNvSpPr/>
          <p:nvPr/>
        </p:nvSpPr>
        <p:spPr>
          <a:xfrm>
            <a:off x="6101257" y="1119352"/>
            <a:ext cx="409902" cy="725214"/>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
        <p:nvSpPr>
          <p:cNvPr id="9" name="Прямоугольник 8"/>
          <p:cNvSpPr/>
          <p:nvPr/>
        </p:nvSpPr>
        <p:spPr>
          <a:xfrm>
            <a:off x="1324303" y="220717"/>
            <a:ext cx="9832427" cy="835573"/>
          </a:xfrm>
          <a:prstGeom prst="rect">
            <a:avLst/>
          </a:prstGeom>
          <a:no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smtClean="0">
                <a:solidFill>
                  <a:schemeClr val="tx1">
                    <a:lumMod val="95000"/>
                    <a:lumOff val="5000"/>
                  </a:schemeClr>
                </a:solidFill>
                <a:latin typeface="+mj-lt"/>
              </a:rPr>
              <a:t>Обеспечить развитие личности за счет создания нового пространства, в котором ребенок порождает новые продукты , а взрослый поддерживает его в этом</a:t>
            </a:r>
            <a:endParaRPr lang="ru-RU" b="1" dirty="0">
              <a:solidFill>
                <a:schemeClr val="tx1">
                  <a:lumMod val="95000"/>
                  <a:lumOff val="5000"/>
                </a:schemeClr>
              </a:solidFill>
              <a:latin typeface="+mj-lt"/>
            </a:endParaRPr>
          </a:p>
        </p:txBody>
      </p:sp>
      <p:sp>
        <p:nvSpPr>
          <p:cNvPr id="12" name="Стрелка вниз 11"/>
          <p:cNvSpPr/>
          <p:nvPr/>
        </p:nvSpPr>
        <p:spPr>
          <a:xfrm>
            <a:off x="6190594" y="4582511"/>
            <a:ext cx="409902" cy="651641"/>
          </a:xfrm>
          <a:prstGeom prst="down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39917" y="772706"/>
            <a:ext cx="9737833" cy="1056289"/>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b="1" dirty="0" smtClean="0">
                <a:solidFill>
                  <a:srgbClr val="C00000"/>
                </a:solidFill>
                <a:latin typeface="+mj-lt"/>
              </a:rPr>
              <a:t>Владение технологией проектной деятельности  - показатель профессиональной компетентности педагога в современном ДОУ</a:t>
            </a:r>
            <a:endParaRPr lang="ru-RU" sz="2400" b="1" dirty="0">
              <a:solidFill>
                <a:srgbClr val="C00000"/>
              </a:solidFill>
              <a:latin typeface="+mj-lt"/>
            </a:endParaRPr>
          </a:p>
        </p:txBody>
      </p:sp>
      <p:sp>
        <p:nvSpPr>
          <p:cNvPr id="3" name="Прямоугольник 2"/>
          <p:cNvSpPr/>
          <p:nvPr/>
        </p:nvSpPr>
        <p:spPr>
          <a:xfrm>
            <a:off x="1439917" y="2690649"/>
            <a:ext cx="9722069" cy="3443451"/>
          </a:xfrm>
          <a:prstGeom prst="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lnSpc>
                <a:spcPct val="150000"/>
              </a:lnSpc>
              <a:buFont typeface="Wingdings" panose="05000000000000000000" pitchFamily="2" charset="2"/>
              <a:buChar char="Ø"/>
            </a:pPr>
            <a:r>
              <a:rPr lang="ru-RU" sz="2000" b="1" dirty="0" smtClean="0">
                <a:solidFill>
                  <a:schemeClr val="tx1">
                    <a:lumMod val="95000"/>
                    <a:lumOff val="5000"/>
                  </a:schemeClr>
                </a:solidFill>
                <a:latin typeface="+mj-lt"/>
              </a:rPr>
              <a:t>Обсуждать содержание деятельности;</a:t>
            </a:r>
          </a:p>
          <a:p>
            <a:pPr marL="342900" indent="-342900" algn="ctr">
              <a:lnSpc>
                <a:spcPct val="150000"/>
              </a:lnSpc>
              <a:buFont typeface="Wingdings" panose="05000000000000000000" pitchFamily="2" charset="2"/>
              <a:buChar char="Ø"/>
            </a:pPr>
            <a:r>
              <a:rPr lang="ru-RU" sz="2000" b="1" dirty="0" smtClean="0">
                <a:solidFill>
                  <a:schemeClr val="tx1">
                    <a:lumMod val="95000"/>
                    <a:lumOff val="5000"/>
                  </a:schemeClr>
                </a:solidFill>
                <a:latin typeface="+mj-lt"/>
              </a:rPr>
              <a:t>Проявлять творческую инициативу</a:t>
            </a:r>
          </a:p>
          <a:p>
            <a:pPr marL="342900" indent="-342900" algn="ctr">
              <a:lnSpc>
                <a:spcPct val="150000"/>
              </a:lnSpc>
              <a:buFont typeface="Wingdings" panose="05000000000000000000" pitchFamily="2" charset="2"/>
              <a:buChar char="Ø"/>
            </a:pPr>
            <a:r>
              <a:rPr lang="ru-RU" sz="2000" b="1" dirty="0" smtClean="0">
                <a:solidFill>
                  <a:schemeClr val="tx1">
                    <a:lumMod val="95000"/>
                    <a:lumOff val="5000"/>
                  </a:schemeClr>
                </a:solidFill>
                <a:latin typeface="+mj-lt"/>
              </a:rPr>
              <a:t>Анализировать имеющиеся возможности;</a:t>
            </a:r>
          </a:p>
          <a:p>
            <a:pPr marL="342900" indent="-342900" algn="ctr">
              <a:lnSpc>
                <a:spcPct val="150000"/>
              </a:lnSpc>
              <a:buFont typeface="Wingdings" panose="05000000000000000000" pitchFamily="2" charset="2"/>
              <a:buChar char="Ø"/>
            </a:pPr>
            <a:r>
              <a:rPr lang="ru-RU" sz="2000" b="1" dirty="0" smtClean="0">
                <a:solidFill>
                  <a:schemeClr val="tx1">
                    <a:lumMod val="95000"/>
                    <a:lumOff val="5000"/>
                  </a:schemeClr>
                </a:solidFill>
                <a:latin typeface="+mj-lt"/>
              </a:rPr>
              <a:t>Изготавливать различные продукты (индивидуально или совместно с детьми)</a:t>
            </a:r>
          </a:p>
          <a:p>
            <a:pPr marL="342900" indent="-342900" algn="ctr">
              <a:lnSpc>
                <a:spcPct val="150000"/>
              </a:lnSpc>
              <a:buFont typeface="Wingdings" panose="05000000000000000000" pitchFamily="2" charset="2"/>
              <a:buChar char="Ø"/>
            </a:pPr>
            <a:r>
              <a:rPr lang="ru-RU" sz="2000" b="1" dirty="0" smtClean="0">
                <a:solidFill>
                  <a:schemeClr val="tx1">
                    <a:lumMod val="95000"/>
                    <a:lumOff val="5000"/>
                  </a:schemeClr>
                </a:solidFill>
                <a:latin typeface="+mj-lt"/>
              </a:rPr>
              <a:t>Предъявлять продукт;</a:t>
            </a:r>
          </a:p>
          <a:p>
            <a:pPr marL="342900" indent="-342900" algn="ctr">
              <a:lnSpc>
                <a:spcPct val="150000"/>
              </a:lnSpc>
              <a:buFont typeface="Wingdings" panose="05000000000000000000" pitchFamily="2" charset="2"/>
              <a:buChar char="Ø"/>
            </a:pPr>
            <a:r>
              <a:rPr lang="ru-RU" sz="2000" b="1" dirty="0" smtClean="0">
                <a:solidFill>
                  <a:schemeClr val="tx1">
                    <a:lumMod val="95000"/>
                    <a:lumOff val="5000"/>
                  </a:schemeClr>
                </a:solidFill>
                <a:latin typeface="+mj-lt"/>
              </a:rPr>
              <a:t>Обсуждать социальную значимость продукта;</a:t>
            </a:r>
          </a:p>
          <a:p>
            <a:pPr marL="342900" indent="-342900" algn="ctr">
              <a:lnSpc>
                <a:spcPct val="150000"/>
              </a:lnSpc>
              <a:buFont typeface="Wingdings" panose="05000000000000000000" pitchFamily="2" charset="2"/>
              <a:buChar char="Ø"/>
            </a:pPr>
            <a:r>
              <a:rPr lang="ru-RU" sz="2000" b="1" dirty="0" smtClean="0">
                <a:solidFill>
                  <a:schemeClr val="tx1">
                    <a:lumMod val="95000"/>
                    <a:lumOff val="5000"/>
                  </a:schemeClr>
                </a:solidFill>
                <a:latin typeface="+mj-lt"/>
              </a:rPr>
              <a:t>Хранить и действовать с продуктом</a:t>
            </a:r>
            <a:endParaRPr lang="ru-RU" sz="2000" b="1" dirty="0">
              <a:solidFill>
                <a:schemeClr val="tx1">
                  <a:lumMod val="95000"/>
                  <a:lumOff val="5000"/>
                </a:schemeClr>
              </a:solidFill>
              <a:latin typeface="+mj-lt"/>
            </a:endParaRPr>
          </a:p>
        </p:txBody>
      </p:sp>
      <p:sp>
        <p:nvSpPr>
          <p:cNvPr id="4" name="Прямоугольник 3"/>
          <p:cNvSpPr/>
          <p:nvPr/>
        </p:nvSpPr>
        <p:spPr>
          <a:xfrm>
            <a:off x="5158534" y="2003528"/>
            <a:ext cx="1657826" cy="461665"/>
          </a:xfrm>
          <a:prstGeom prst="rect">
            <a:avLst/>
          </a:prstGeom>
        </p:spPr>
        <p:txBody>
          <a:bodyPr wrap="none">
            <a:spAutoFit/>
          </a:bodyPr>
          <a:lstStyle/>
          <a:p>
            <a:pPr lvl="0" algn="ctr"/>
            <a:r>
              <a:rPr lang="ru-RU" sz="2400" b="1" dirty="0">
                <a:solidFill>
                  <a:schemeClr val="tx2">
                    <a:lumMod val="50000"/>
                  </a:schemeClr>
                </a:solidFill>
                <a:latin typeface="Calibri Light"/>
              </a:rPr>
              <a:t>Дети могут:</a:t>
            </a:r>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p:nvPr/>
        </p:nvSpPr>
        <p:spPr>
          <a:xfrm>
            <a:off x="1219200" y="4876799"/>
            <a:ext cx="7709916" cy="1263903"/>
          </a:xfrm>
          <a:custGeom>
            <a:avLst/>
            <a:gdLst/>
            <a:ahLst/>
            <a:cxnLst/>
            <a:rect l="l" t="t" r="r" b="b"/>
            <a:pathLst>
              <a:path w="7688580" h="1384300">
                <a:moveTo>
                  <a:pt x="0" y="230632"/>
                </a:moveTo>
                <a:lnTo>
                  <a:pt x="4685" y="184149"/>
                </a:lnTo>
                <a:lnTo>
                  <a:pt x="18123" y="140856"/>
                </a:lnTo>
                <a:lnTo>
                  <a:pt x="39386" y="101680"/>
                </a:lnTo>
                <a:lnTo>
                  <a:pt x="67548" y="67548"/>
                </a:lnTo>
                <a:lnTo>
                  <a:pt x="101680" y="39386"/>
                </a:lnTo>
                <a:lnTo>
                  <a:pt x="140856" y="18123"/>
                </a:lnTo>
                <a:lnTo>
                  <a:pt x="184149" y="4685"/>
                </a:lnTo>
                <a:lnTo>
                  <a:pt x="230631" y="0"/>
                </a:lnTo>
                <a:lnTo>
                  <a:pt x="7457948" y="0"/>
                </a:lnTo>
                <a:lnTo>
                  <a:pt x="7504430" y="4685"/>
                </a:lnTo>
                <a:lnTo>
                  <a:pt x="7547723" y="18123"/>
                </a:lnTo>
                <a:lnTo>
                  <a:pt x="7586899" y="39386"/>
                </a:lnTo>
                <a:lnTo>
                  <a:pt x="7621031" y="67548"/>
                </a:lnTo>
                <a:lnTo>
                  <a:pt x="7649193" y="101680"/>
                </a:lnTo>
                <a:lnTo>
                  <a:pt x="7670456" y="140856"/>
                </a:lnTo>
                <a:lnTo>
                  <a:pt x="7683894" y="184149"/>
                </a:lnTo>
                <a:lnTo>
                  <a:pt x="7688580" y="230632"/>
                </a:lnTo>
                <a:lnTo>
                  <a:pt x="7688580" y="1153160"/>
                </a:lnTo>
                <a:lnTo>
                  <a:pt x="7683894" y="1199638"/>
                </a:lnTo>
                <a:lnTo>
                  <a:pt x="7670456" y="1242929"/>
                </a:lnTo>
                <a:lnTo>
                  <a:pt x="7649193" y="1282105"/>
                </a:lnTo>
                <a:lnTo>
                  <a:pt x="7621031" y="1316239"/>
                </a:lnTo>
                <a:lnTo>
                  <a:pt x="7586899" y="1344402"/>
                </a:lnTo>
                <a:lnTo>
                  <a:pt x="7547723" y="1365666"/>
                </a:lnTo>
                <a:lnTo>
                  <a:pt x="7504430" y="1379106"/>
                </a:lnTo>
                <a:lnTo>
                  <a:pt x="7457948" y="1383792"/>
                </a:lnTo>
                <a:lnTo>
                  <a:pt x="230631" y="1383792"/>
                </a:lnTo>
                <a:lnTo>
                  <a:pt x="184149" y="1379106"/>
                </a:lnTo>
                <a:lnTo>
                  <a:pt x="140856" y="1365666"/>
                </a:lnTo>
                <a:lnTo>
                  <a:pt x="101680" y="1344402"/>
                </a:lnTo>
                <a:lnTo>
                  <a:pt x="67548" y="1316239"/>
                </a:lnTo>
                <a:lnTo>
                  <a:pt x="39386" y="1282105"/>
                </a:lnTo>
                <a:lnTo>
                  <a:pt x="18123" y="1242929"/>
                </a:lnTo>
                <a:lnTo>
                  <a:pt x="4685" y="1199638"/>
                </a:lnTo>
                <a:lnTo>
                  <a:pt x="0" y="1153160"/>
                </a:lnTo>
                <a:lnTo>
                  <a:pt x="0" y="230632"/>
                </a:lnTo>
                <a:close/>
              </a:path>
            </a:pathLst>
          </a:custGeom>
          <a:ln w="12192">
            <a:solidFill>
              <a:srgbClr val="FFFFFF"/>
            </a:solidFill>
          </a:ln>
        </p:spPr>
        <p:txBody>
          <a:bodyPr wrap="square" lIns="0" tIns="0" rIns="0" bIns="0" rtlCol="0"/>
          <a:lstStyle/>
          <a:p>
            <a:endParaRPr/>
          </a:p>
        </p:txBody>
      </p:sp>
      <p:sp>
        <p:nvSpPr>
          <p:cNvPr id="2" name="Заголовок 1"/>
          <p:cNvSpPr>
            <a:spLocks noGrp="1"/>
          </p:cNvSpPr>
          <p:nvPr>
            <p:ph type="title"/>
          </p:nvPr>
        </p:nvSpPr>
        <p:spPr/>
        <p:txBody>
          <a:bodyPr>
            <a:normAutofit/>
          </a:bodyPr>
          <a:lstStyle/>
          <a:p>
            <a:pPr algn="ctr"/>
            <a:r>
              <a:rPr lang="ru-RU" sz="3600" b="1" dirty="0" smtClean="0"/>
              <a:t>Виды проекта (Н.Е. </a:t>
            </a:r>
            <a:r>
              <a:rPr lang="ru-RU" sz="3600" b="1" dirty="0" err="1" smtClean="0"/>
              <a:t>Веракса</a:t>
            </a:r>
            <a:r>
              <a:rPr lang="ru-RU" sz="3600" b="1" dirty="0" smtClean="0"/>
              <a:t>)</a:t>
            </a:r>
            <a:endParaRPr lang="ru-RU" sz="3600" b="1" dirty="0"/>
          </a:p>
        </p:txBody>
      </p:sp>
      <p:sp>
        <p:nvSpPr>
          <p:cNvPr id="3" name="Объект 2"/>
          <p:cNvSpPr>
            <a:spLocks noGrp="1"/>
          </p:cNvSpPr>
          <p:nvPr>
            <p:ph idx="1"/>
          </p:nvPr>
        </p:nvSpPr>
        <p:spPr/>
        <p:txBody>
          <a:bodyPr>
            <a:normAutofit lnSpcReduction="10000"/>
          </a:bodyPr>
          <a:lstStyle/>
          <a:p>
            <a:pPr marL="0" indent="0" algn="ctr">
              <a:buNone/>
            </a:pPr>
            <a:r>
              <a:rPr lang="ru-RU" b="1" dirty="0" smtClean="0">
                <a:solidFill>
                  <a:srgbClr val="C00000"/>
                </a:solidFill>
              </a:rPr>
              <a:t>Творческий                  Исследовательский               Нормативный</a:t>
            </a:r>
          </a:p>
          <a:p>
            <a:pPr marL="514350" indent="-514350" algn="ctr">
              <a:spcBef>
                <a:spcPts val="1800"/>
              </a:spcBef>
              <a:buNone/>
            </a:pPr>
            <a:r>
              <a:rPr lang="ru-RU" b="1" dirty="0" smtClean="0"/>
              <a:t>ОБЩЕЕ</a:t>
            </a:r>
            <a:r>
              <a:rPr lang="ru-RU" dirty="0" smtClean="0"/>
              <a:t>:</a:t>
            </a:r>
          </a:p>
          <a:p>
            <a:pPr marL="514350" indent="-514350">
              <a:spcBef>
                <a:spcPts val="1800"/>
              </a:spcBef>
              <a:buFont typeface="+mj-lt"/>
              <a:buAutoNum type="arabicPeriod"/>
            </a:pPr>
            <a:r>
              <a:rPr lang="ru-RU" dirty="0" smtClean="0"/>
              <a:t>Деятельность разворачивается в проблемной ситуации, которую нельзя решить прямым действием</a:t>
            </a:r>
          </a:p>
          <a:p>
            <a:pPr marL="514350" indent="-514350">
              <a:spcBef>
                <a:spcPts val="1800"/>
              </a:spcBef>
              <a:buFont typeface="+mj-lt"/>
              <a:buAutoNum type="arabicPeriod"/>
            </a:pPr>
            <a:r>
              <a:rPr lang="ru-RU" dirty="0" smtClean="0"/>
              <a:t>У участников проектной деятельности должна быть мотивация: и педагог, и дети формулируют причину, по которой они включаются в исследование</a:t>
            </a:r>
          </a:p>
          <a:p>
            <a:pPr marL="514350" indent="-514350">
              <a:spcBef>
                <a:spcPts val="1800"/>
              </a:spcBef>
              <a:buFont typeface="+mj-lt"/>
              <a:buAutoNum type="arabicPeriod"/>
            </a:pPr>
            <a:r>
              <a:rPr lang="ru-RU" dirty="0" smtClean="0"/>
              <a:t>Проектная деятельность имеет адресный характер и социальную направленность</a:t>
            </a:r>
          </a:p>
          <a:p>
            <a:pPr marL="514350" indent="-514350">
              <a:spcBef>
                <a:spcPts val="1800"/>
              </a:spcBef>
              <a:buFont typeface="+mj-lt"/>
              <a:buAutoNum type="arabicPeriod"/>
            </a:pPr>
            <a:endParaRPr lang="ru-RU" dirty="0"/>
          </a:p>
          <a:p>
            <a:pPr marL="0" indent="0" algn="ctr">
              <a:buNone/>
            </a:pPr>
            <a:endParaRPr lang="ru-RU" dirty="0"/>
          </a:p>
        </p:txBody>
      </p:sp>
      <p:sp>
        <p:nvSpPr>
          <p:cNvPr id="7" name="Номер слайда 6"/>
          <p:cNvSpPr>
            <a:spLocks noGrp="1"/>
          </p:cNvSpPr>
          <p:nvPr>
            <p:ph type="sldNum" sz="quarter" idx="12"/>
          </p:nvPr>
        </p:nvSpPr>
        <p:spPr>
          <a:prstGeom prst="rect">
            <a:avLst/>
          </a:prstGeom>
        </p:spPr>
        <p:txBody>
          <a:bodyPr/>
          <a:lstStyle/>
          <a:p>
            <a:fld id="{B6F15528-21DE-4FAA-801E-634DDDAF4B2B}" type="slidenum">
              <a:rPr lang="ru-RU" smtClean="0"/>
              <a:pPr/>
              <a:t>6</a:t>
            </a:fld>
            <a:endParaRPr lang="ru-RU"/>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49325"/>
          </a:xfrm>
        </p:spPr>
        <p:txBody>
          <a:bodyPr>
            <a:noAutofit/>
          </a:bodyPr>
          <a:lstStyle/>
          <a:p>
            <a:pPr algn="ctr"/>
            <a:r>
              <a:rPr lang="ru-RU" sz="3600" b="1" dirty="0" smtClean="0"/>
              <a:t>Исследовательский проект</a:t>
            </a:r>
            <a:br>
              <a:rPr lang="ru-RU" sz="3600" b="1" dirty="0" smtClean="0"/>
            </a:br>
            <a:r>
              <a:rPr lang="ru-RU" sz="3600" b="1" dirty="0" smtClean="0"/>
              <a:t>1 </a:t>
            </a:r>
            <a:r>
              <a:rPr lang="ru-RU" sz="3600" b="1" dirty="0"/>
              <a:t>этап. Формулировка задачи </a:t>
            </a:r>
            <a:br>
              <a:rPr lang="ru-RU" sz="3600" b="1" dirty="0"/>
            </a:br>
            <a:endParaRPr lang="ru-RU" sz="3600" b="1" dirty="0"/>
          </a:p>
        </p:txBody>
      </p:sp>
      <p:sp>
        <p:nvSpPr>
          <p:cNvPr id="3" name="Объект 2"/>
          <p:cNvSpPr>
            <a:spLocks noGrp="1"/>
          </p:cNvSpPr>
          <p:nvPr>
            <p:ph idx="1"/>
          </p:nvPr>
        </p:nvSpPr>
        <p:spPr>
          <a:xfrm>
            <a:off x="1219200" y="1295400"/>
            <a:ext cx="10261599" cy="5376333"/>
          </a:xfrm>
        </p:spPr>
        <p:txBody>
          <a:bodyPr>
            <a:normAutofit lnSpcReduction="10000"/>
          </a:bodyPr>
          <a:lstStyle/>
          <a:p>
            <a:pPr marL="342900" indent="-342900">
              <a:lnSpc>
                <a:spcPct val="100000"/>
              </a:lnSpc>
              <a:buAutoNum type="arabicPeriod"/>
            </a:pPr>
            <a:r>
              <a:rPr lang="ru-RU" sz="2000" dirty="0" smtClean="0"/>
              <a:t>Создание ситуации, в ходе которой ребенок самостоятельно приходит к формулировке исследовательской задачи</a:t>
            </a:r>
          </a:p>
          <a:p>
            <a:pPr marL="342900" indent="-342900">
              <a:buAutoNum type="arabicPeriod"/>
            </a:pPr>
            <a:r>
              <a:rPr lang="ru-RU" sz="2000" dirty="0" smtClean="0"/>
              <a:t>Стратегии педагога:</a:t>
            </a:r>
          </a:p>
          <a:p>
            <a:pPr marL="685800" indent="-342900" algn="just">
              <a:buFont typeface="+mj-lt"/>
              <a:buAutoNum type="alphaLcParenR"/>
            </a:pPr>
            <a:r>
              <a:rPr lang="ru-RU" sz="2000" dirty="0" smtClean="0"/>
              <a:t>Педагог создает одну и ту же проблемную ситуацию для всех детей        формулировка общего исследовательского вопроса (откуда берётся электричество?)</a:t>
            </a:r>
          </a:p>
          <a:p>
            <a:pPr marL="685800" indent="-342900" algn="just">
              <a:buFont typeface="+mj-lt"/>
              <a:buAutoNum type="alphaLcParenR"/>
            </a:pPr>
            <a:r>
              <a:rPr lang="ru-RU" sz="2000" dirty="0" smtClean="0"/>
              <a:t>Внимательное наблюдение за деятельностью детей и выявление сферы интересов каждого ребенка. Создание особой ситуации, которая помогает ребенку сформулировать исследовательскую задачу. (девочку, которая любит играть в куклы и одевать их, можно подвести к вопросу о том, как выглядели куклы раньше, во что их одевали и т.п.)</a:t>
            </a:r>
          </a:p>
          <a:p>
            <a:pPr marL="685800" indent="-342900" algn="just">
              <a:buFont typeface="+mj-lt"/>
              <a:buAutoNum type="alphaLcParenR"/>
            </a:pPr>
            <a:r>
              <a:rPr lang="ru-RU" sz="2000" dirty="0" smtClean="0"/>
              <a:t>Привлечение родителей, которые совместно с ребенком формулируют исследовательскую задачу для проекта</a:t>
            </a:r>
          </a:p>
          <a:p>
            <a:pPr marL="628650" indent="-285750" algn="just"/>
            <a:r>
              <a:rPr lang="ru-RU" sz="2000" dirty="0" smtClean="0"/>
              <a:t>Таким образом, первый этап заканчивается формулировкой вопроса (Что такое лодка-дом? Почему в холодильнике холодно? Можно ли приручить мышь? Какие бывают поезда?)</a:t>
            </a:r>
          </a:p>
          <a:p>
            <a:pPr marL="628650" indent="-285750" algn="just"/>
            <a:r>
              <a:rPr lang="ru-RU" sz="2000" dirty="0" smtClean="0"/>
              <a:t>В названии проект может отсутствовать вопрос («Улица, на которой я живу». Несмотря на отсутствие четкого вопроса, в названии проекта представлена исследовательская задача)</a:t>
            </a:r>
          </a:p>
          <a:p>
            <a:pPr marL="685800" indent="-342900" algn="just">
              <a:buFont typeface="+mj-lt"/>
              <a:buAutoNum type="alphaLcParenR"/>
            </a:pPr>
            <a:endParaRPr lang="ru-RU" sz="1800" dirty="0" smtClean="0"/>
          </a:p>
          <a:p>
            <a:pPr algn="just"/>
            <a:endParaRPr lang="ru-RU" dirty="0"/>
          </a:p>
        </p:txBody>
      </p:sp>
      <p:cxnSp>
        <p:nvCxnSpPr>
          <p:cNvPr id="7" name="Прямая со стрелкой 6"/>
          <p:cNvCxnSpPr/>
          <p:nvPr/>
        </p:nvCxnSpPr>
        <p:spPr>
          <a:xfrm>
            <a:off x="9381067" y="2506133"/>
            <a:ext cx="304800" cy="1588"/>
          </a:xfrm>
          <a:prstGeom prst="straightConnector1">
            <a:avLst/>
          </a:prstGeom>
          <a:ln w="38100">
            <a:solidFill>
              <a:srgbClr val="7030A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949325"/>
          </a:xfrm>
        </p:spPr>
        <p:txBody>
          <a:bodyPr>
            <a:noAutofit/>
          </a:bodyPr>
          <a:lstStyle/>
          <a:p>
            <a:pPr algn="ctr"/>
            <a:r>
              <a:rPr lang="ru-RU" sz="3600" b="1" dirty="0" smtClean="0"/>
              <a:t>Исследовательский проект</a:t>
            </a:r>
            <a:br>
              <a:rPr lang="ru-RU" sz="3600" b="1" dirty="0" smtClean="0"/>
            </a:br>
            <a:r>
              <a:rPr lang="ru-RU" sz="3600" b="1" dirty="0" smtClean="0"/>
              <a:t>2 </a:t>
            </a:r>
            <a:r>
              <a:rPr lang="ru-RU" sz="3600" b="1" dirty="0"/>
              <a:t>этап. </a:t>
            </a:r>
            <a:r>
              <a:rPr lang="ru-RU" sz="3600" b="1" dirty="0" smtClean="0"/>
              <a:t>Реализация проекта </a:t>
            </a:r>
            <a:r>
              <a:rPr lang="ru-RU" sz="3600" b="1" dirty="0"/>
              <a:t/>
            </a:r>
            <a:br>
              <a:rPr lang="ru-RU" sz="3600" b="1" dirty="0"/>
            </a:br>
            <a:endParaRPr lang="ru-RU" sz="3600" b="1" dirty="0"/>
          </a:p>
        </p:txBody>
      </p:sp>
      <p:sp>
        <p:nvSpPr>
          <p:cNvPr id="3" name="Объект 2"/>
          <p:cNvSpPr>
            <a:spLocks noGrp="1"/>
          </p:cNvSpPr>
          <p:nvPr>
            <p:ph idx="1"/>
          </p:nvPr>
        </p:nvSpPr>
        <p:spPr>
          <a:xfrm>
            <a:off x="838200" y="1651000"/>
            <a:ext cx="10710334" cy="4881563"/>
          </a:xfrm>
        </p:spPr>
        <p:txBody>
          <a:bodyPr>
            <a:normAutofit/>
          </a:bodyPr>
          <a:lstStyle/>
          <a:p>
            <a:pPr marL="342900" indent="-342900">
              <a:buAutoNum type="arabicPeriod"/>
            </a:pPr>
            <a:r>
              <a:rPr lang="ru-RU" sz="2000" dirty="0" smtClean="0"/>
              <a:t>Ребенок отвечает на поставленный вопрос.</a:t>
            </a:r>
          </a:p>
          <a:p>
            <a:pPr marL="342900" indent="-342900">
              <a:lnSpc>
                <a:spcPct val="100000"/>
              </a:lnSpc>
              <a:buAutoNum type="arabicPeriod"/>
            </a:pPr>
            <a:r>
              <a:rPr lang="ru-RU" sz="2000" dirty="0" smtClean="0"/>
              <a:t>Для младших детей основным способом получения ответа является опрос членов семьи и других взрослых. Старшие дети могут вместе с родителями искать информацию в энциклопедиях, интернете, телевизионной передаче и т.д.</a:t>
            </a:r>
            <a:endParaRPr lang="ru-RU" sz="2000" dirty="0"/>
          </a:p>
          <a:p>
            <a:pPr marL="342900" indent="-342900" algn="just">
              <a:buAutoNum type="arabicPeriod"/>
            </a:pPr>
            <a:r>
              <a:rPr lang="ru-RU" sz="2000" dirty="0" smtClean="0"/>
              <a:t>Результаты исследовательского проекта заносятся в специальный альбом, который помогает ребенку зафиксировать результаты своей работы и результаты исследования. Опираясь на альбом, ребенок легко запомнит ход выполнения проекта и постепенно освоит алгоритм поиска ответа на любой вопрос. Без помощи родителей ребенку не обойтись, т.к. он не сможет самостоятельно оформить альбом и сделать записи. Но родители должны помнить о том, что автором проекта является ребенок, поэтому они должны выполнять вспомогательную функцию, следуя замыслу ребенка и наблюдая за тем, чтобы он полноценно реализовывал каждый этап оформления проекта.</a:t>
            </a:r>
          </a:p>
          <a:p>
            <a:pPr marL="685800" indent="-342900" algn="just">
              <a:buFont typeface="+mj-lt"/>
              <a:buAutoNum type="alphaLcParenR"/>
            </a:pPr>
            <a:endParaRPr lang="ru-RU" sz="2000" dirty="0" smtClean="0"/>
          </a:p>
          <a:p>
            <a:pPr algn="just"/>
            <a:endParaRPr lang="ru-RU" sz="2000" dirty="0"/>
          </a:p>
        </p:txBody>
      </p:sp>
    </p:spTree>
    <p:extLst>
      <p:ext uri="{BB962C8B-B14F-4D97-AF65-F5344CB8AC3E}">
        <p14:creationId xmlns:p14="http://schemas.microsoft.com/office/powerpoint/2010/main" val="1473199235"/>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55134" y="652991"/>
            <a:ext cx="10515600" cy="949325"/>
          </a:xfrm>
        </p:spPr>
        <p:txBody>
          <a:bodyPr>
            <a:noAutofit/>
          </a:bodyPr>
          <a:lstStyle/>
          <a:p>
            <a:pPr algn="ctr"/>
            <a:r>
              <a:rPr lang="ru-RU" sz="3600" b="1" dirty="0" smtClean="0"/>
              <a:t>Исследовательский проект</a:t>
            </a:r>
            <a:br>
              <a:rPr lang="ru-RU" sz="3600" b="1" dirty="0" smtClean="0"/>
            </a:br>
            <a:r>
              <a:rPr lang="ru-RU" sz="3600" b="1" dirty="0" smtClean="0"/>
              <a:t>2 </a:t>
            </a:r>
            <a:r>
              <a:rPr lang="ru-RU" sz="3600" b="1" dirty="0"/>
              <a:t>этап. </a:t>
            </a:r>
            <a:r>
              <a:rPr lang="ru-RU" sz="3600" b="1" dirty="0" smtClean="0"/>
              <a:t>Реализация проекта </a:t>
            </a:r>
            <a:br>
              <a:rPr lang="ru-RU" sz="3600" b="1" dirty="0" smtClean="0"/>
            </a:br>
            <a:r>
              <a:rPr lang="ru-RU" sz="2800" b="1" dirty="0" smtClean="0">
                <a:solidFill>
                  <a:srgbClr val="C00000"/>
                </a:solidFill>
              </a:rPr>
              <a:t>Работа с альбомом.</a:t>
            </a:r>
            <a:r>
              <a:rPr lang="ru-RU" sz="3600" dirty="0"/>
              <a:t/>
            </a:r>
            <a:br>
              <a:rPr lang="ru-RU" sz="3600" dirty="0"/>
            </a:br>
            <a:endParaRPr lang="ru-RU" sz="3600" dirty="0"/>
          </a:p>
        </p:txBody>
      </p:sp>
      <p:sp>
        <p:nvSpPr>
          <p:cNvPr id="3" name="Объект 2"/>
          <p:cNvSpPr>
            <a:spLocks noGrp="1"/>
          </p:cNvSpPr>
          <p:nvPr>
            <p:ph idx="1"/>
          </p:nvPr>
        </p:nvSpPr>
        <p:spPr>
          <a:xfrm>
            <a:off x="838200" y="1651000"/>
            <a:ext cx="10710334" cy="5054600"/>
          </a:xfrm>
        </p:spPr>
        <p:txBody>
          <a:bodyPr>
            <a:normAutofit/>
          </a:bodyPr>
          <a:lstStyle/>
          <a:p>
            <a:pPr marL="514350" indent="-514350" algn="just">
              <a:buFont typeface="+mj-lt"/>
              <a:buAutoNum type="arabicPeriod"/>
            </a:pPr>
            <a:r>
              <a:rPr lang="ru-RU" sz="2000" b="1" dirty="0" smtClean="0"/>
              <a:t>Формулировка вопроса</a:t>
            </a:r>
          </a:p>
          <a:p>
            <a:pPr marL="0" indent="439738" algn="just">
              <a:lnSpc>
                <a:spcPct val="100000"/>
              </a:lnSpc>
              <a:buNone/>
            </a:pPr>
            <a:r>
              <a:rPr lang="ru-RU" sz="2000" dirty="0" smtClean="0"/>
              <a:t>Первая страница альбома посвящается формулировке основного вопроса исследования и представляет собой красочный заголовок, создаваемый общими усилиями: родители пишут надпись, ребенок помогает украсить страницу.</a:t>
            </a:r>
          </a:p>
          <a:p>
            <a:pPr marL="0" indent="0" algn="just">
              <a:lnSpc>
                <a:spcPct val="100000"/>
              </a:lnSpc>
              <a:buNone/>
            </a:pPr>
            <a:r>
              <a:rPr lang="ru-RU" sz="2000" b="1" dirty="0" smtClean="0"/>
              <a:t>2. Проведение опроса</a:t>
            </a:r>
          </a:p>
          <a:p>
            <a:pPr marL="0" indent="439738" algn="just">
              <a:lnSpc>
                <a:spcPct val="100000"/>
              </a:lnSpc>
              <a:buNone/>
            </a:pPr>
            <a:r>
              <a:rPr lang="ru-RU" sz="2000" dirty="0"/>
              <a:t>На</a:t>
            </a:r>
            <a:r>
              <a:rPr lang="ru-RU" sz="2000" dirty="0" smtClean="0"/>
              <a:t> следующих  страницах размещаются ответы сверстников, родителей, знакомых. Ребенок должен самостоятельно провести опрос и с помощью родителей зафиксировать полученные ответы. В конце ребенок должен выдвинуть свою версию ответа и записать ее (с помощью родителей). В первых проектах необязательно вовлекать в опрос весь круг общения ребенка – важно, чтобы было представлено несколько разнообразных точек зрения (Ребенка и 2-3 опрашиваемых)</a:t>
            </a:r>
          </a:p>
          <a:p>
            <a:pPr marL="271463" indent="-271463" algn="just">
              <a:lnSpc>
                <a:spcPct val="100000"/>
              </a:lnSpc>
              <a:buNone/>
            </a:pPr>
            <a:r>
              <a:rPr lang="ru-RU" sz="2000" b="1" dirty="0" smtClean="0"/>
              <a:t>3. Выбор ответа</a:t>
            </a:r>
          </a:p>
          <a:p>
            <a:pPr marL="0" indent="439738" algn="just">
              <a:lnSpc>
                <a:spcPct val="100000"/>
              </a:lnSpc>
              <a:buNone/>
            </a:pPr>
            <a:r>
              <a:rPr lang="ru-RU" sz="2000" dirty="0"/>
              <a:t>Затем ребенок выбирает наиболее правильный, с его точки зрения, ответ. При этом он должен не только </a:t>
            </a:r>
            <a:r>
              <a:rPr lang="ru-RU" sz="2000" dirty="0" smtClean="0"/>
              <a:t>выбрать и зафиксировать ответ, но и объяснить свой выбор.</a:t>
            </a:r>
            <a:endParaRPr lang="ru-RU" sz="2000" dirty="0"/>
          </a:p>
        </p:txBody>
      </p:sp>
    </p:spTree>
    <p:extLst>
      <p:ext uri="{BB962C8B-B14F-4D97-AF65-F5344CB8AC3E}">
        <p14:creationId xmlns:p14="http://schemas.microsoft.com/office/powerpoint/2010/main" val="3171757863"/>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2274</TotalTime>
  <Words>2366</Words>
  <Application>Microsoft Office PowerPoint</Application>
  <PresentationFormat>Широкоэкранный</PresentationFormat>
  <Paragraphs>470</Paragraphs>
  <Slides>24</Slides>
  <Notes>24</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24</vt:i4>
      </vt:variant>
    </vt:vector>
  </HeadingPairs>
  <TitlesOfParts>
    <vt:vector size="31" baseType="lpstr">
      <vt:lpstr>Academia</vt:lpstr>
      <vt:lpstr>Arial</vt:lpstr>
      <vt:lpstr>Calibri</vt:lpstr>
      <vt:lpstr>Calibri Light</vt:lpstr>
      <vt:lpstr>PT Sans</vt:lpstr>
      <vt:lpstr>Wingdings</vt:lpstr>
      <vt:lpstr>Office Theme</vt:lpstr>
      <vt:lpstr>«Проектная деятельность  в ДОУ как одна  из составляющих пространства детской реализации»</vt:lpstr>
      <vt:lpstr>Презентация PowerPoint</vt:lpstr>
      <vt:lpstr>Презентация PowerPoint</vt:lpstr>
      <vt:lpstr>Презентация PowerPoint</vt:lpstr>
      <vt:lpstr>Презентация PowerPoint</vt:lpstr>
      <vt:lpstr>Виды проекта (Н.Е. Веракса)</vt:lpstr>
      <vt:lpstr>Исследовательский проект 1 этап. Формулировка задачи  </vt:lpstr>
      <vt:lpstr>Исследовательский проект 2 этап. Реализация проекта  </vt:lpstr>
      <vt:lpstr>Исследовательский проект 2 этап. Реализация проекта  Работа с альбомом. </vt:lpstr>
      <vt:lpstr>Исследовательский проект 2 этап. Реализация проекта  Работа с альбомом. </vt:lpstr>
      <vt:lpstr>Исследовательский проект 3 этап. Презентация проекта   </vt:lpstr>
      <vt:lpstr>Исследовательский проект 4 этап. Выставка проектов  </vt:lpstr>
      <vt:lpstr>Нормативный проект характеристика </vt:lpstr>
      <vt:lpstr>Нормативный проект </vt:lpstr>
      <vt:lpstr>Нормативный проект </vt:lpstr>
      <vt:lpstr>Нормативный проект </vt:lpstr>
      <vt:lpstr>Творческий проект </vt:lpstr>
      <vt:lpstr>Творческий проект </vt:lpstr>
      <vt:lpstr>Творческий проект </vt:lpstr>
      <vt:lpstr>Творческий проект </vt:lpstr>
      <vt:lpstr>Творческий проект </vt:lpstr>
      <vt:lpstr>Творческий проект </vt:lpstr>
      <vt:lpstr>Творческий проект </vt:lpstr>
      <vt:lpstr>Творческий проект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User</dc:creator>
  <cp:lastModifiedBy>User</cp:lastModifiedBy>
  <cp:revision>201</cp:revision>
  <dcterms:created xsi:type="dcterms:W3CDTF">2020-01-15T14:04:12Z</dcterms:created>
  <dcterms:modified xsi:type="dcterms:W3CDTF">2024-06-10T11:43:40Z</dcterms:modified>
</cp:coreProperties>
</file>