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79" r:id="rId6"/>
    <p:sldId id="260" r:id="rId7"/>
    <p:sldId id="265" r:id="rId8"/>
    <p:sldId id="266" r:id="rId9"/>
    <p:sldId id="280" r:id="rId10"/>
    <p:sldId id="268" r:id="rId11"/>
    <p:sldId id="269" r:id="rId12"/>
    <p:sldId id="271" r:id="rId13"/>
    <p:sldId id="277" r:id="rId14"/>
    <p:sldId id="287" r:id="rId15"/>
    <p:sldId id="281" r:id="rId16"/>
    <p:sldId id="261" r:id="rId17"/>
    <p:sldId id="262" r:id="rId18"/>
    <p:sldId id="272" r:id="rId19"/>
    <p:sldId id="273" r:id="rId20"/>
    <p:sldId id="274" r:id="rId21"/>
    <p:sldId id="282" r:id="rId22"/>
    <p:sldId id="283" r:id="rId23"/>
    <p:sldId id="284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80C"/>
    <a:srgbClr val="CC3300"/>
    <a:srgbClr val="800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C63-41FA-4CCE-84C5-D9A9615279C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362-447C-4A35-9188-57D573BA1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C63-41FA-4CCE-84C5-D9A9615279C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362-447C-4A35-9188-57D573BA1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C63-41FA-4CCE-84C5-D9A9615279C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362-447C-4A35-9188-57D573BA1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C63-41FA-4CCE-84C5-D9A9615279C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362-447C-4A35-9188-57D573BA1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C63-41FA-4CCE-84C5-D9A9615279C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362-447C-4A35-9188-57D573BA1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C63-41FA-4CCE-84C5-D9A9615279C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362-447C-4A35-9188-57D573BA1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C63-41FA-4CCE-84C5-D9A9615279C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362-447C-4A35-9188-57D573BA1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C63-41FA-4CCE-84C5-D9A9615279C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362-447C-4A35-9188-57D573BA1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C63-41FA-4CCE-84C5-D9A9615279C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362-447C-4A35-9188-57D573BA1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C63-41FA-4CCE-84C5-D9A9615279C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362-447C-4A35-9188-57D573BA1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8C63-41FA-4CCE-84C5-D9A9615279C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1362-447C-4A35-9188-57D573BA12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748C63-41FA-4CCE-84C5-D9A9615279CD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221362-447C-4A35-9188-57D573BA1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etsad-kitty.ru/uploads/posts/2013-08/1377752264_2013-08-29_08563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84"/>
            <a:ext cx="8352928" cy="5581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229200"/>
            <a:ext cx="5112568" cy="16288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Составила : Пестова Татьяна Геннадиевна, воспитатель МБДОУ детский сад №27 города Белово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ru-RU" dirty="0" smtClean="0">
                <a:solidFill>
                  <a:srgbClr val="000000"/>
                </a:solidFill>
                <a:latin typeface="Arial"/>
              </a:rPr>
              <a:t>​</a:t>
            </a:r>
            <a:endParaRPr lang="ru-RU" sz="1400" b="0" i="0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0"/>
            <a:ext cx="6722973" cy="936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803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125113" cy="792087"/>
          </a:xfrm>
        </p:spPr>
        <p:txBody>
          <a:bodyPr/>
          <a:lstStyle/>
          <a:p>
            <a:pPr algn="ctr"/>
            <a:r>
              <a:rPr lang="ru-RU" sz="2800" b="1" i="1" dirty="0"/>
              <a:t>Средняя группа.</a:t>
            </a:r>
            <a:br>
              <a:rPr lang="ru-RU" sz="2800" b="1" i="1" dirty="0"/>
            </a:br>
            <a:r>
              <a:rPr lang="ru-RU" sz="2800" b="1" i="1" dirty="0" err="1"/>
              <a:t>Воспитательно</a:t>
            </a:r>
            <a:r>
              <a:rPr lang="ru-RU" sz="2800" b="1" i="1" dirty="0"/>
              <a:t> - образовательная работа с детьми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Закрепляются основные умения самостоятельно и аккуратно рассматривать книги, эти умения должны стать привычкой.</a:t>
            </a:r>
            <a:r>
              <a:rPr lang="ru-RU" sz="20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Воспитатель обращает внимание детей на то, что книги легко мнутся и рвутся, показывает способы ухода за ними, привлекает к наблюдениям за починкой книги и участию в ней.</a:t>
            </a:r>
            <a:r>
              <a:rPr lang="ru-RU" sz="20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Во время рассматривания картинок в книге, воспитатель обращает внимание детей не только на героев и их действия, но и на выразительные  подробности иллюстраций.</a:t>
            </a:r>
            <a:r>
              <a:rPr lang="ru-RU" sz="2000" dirty="0"/>
              <a:t>​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33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648071"/>
          </a:xfrm>
        </p:spPr>
        <p:txBody>
          <a:bodyPr/>
          <a:lstStyle/>
          <a:p>
            <a:pPr algn="ctr"/>
            <a:r>
              <a:rPr lang="ru-RU" sz="2800" dirty="0"/>
              <a:t>Оснащение уголка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836712"/>
            <a:ext cx="7125112" cy="576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atin typeface="+mj-lt"/>
              </a:rPr>
              <a:t>Уголок книги организуется с участием детей</a:t>
            </a:r>
            <a:r>
              <a:rPr lang="ru-RU" dirty="0">
                <a:latin typeface="+mj-lt"/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+mj-lt"/>
              </a:rPr>
              <a:t>Книги для детей размещаются  на  полочке-витрине, остальные книги  </a:t>
            </a:r>
            <a:r>
              <a:rPr lang="ru-RU" dirty="0">
                <a:latin typeface="+mj-lt"/>
              </a:rPr>
              <a:t>хранятся в шкафу</a:t>
            </a:r>
            <a:r>
              <a:rPr lang="ru-RU" dirty="0" smtClean="0">
                <a:latin typeface="+mj-lt"/>
              </a:rPr>
              <a:t>; </a:t>
            </a:r>
            <a:endParaRPr lang="ru-RU" dirty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+mj-lt"/>
              </a:rPr>
              <a:t>Альбомы дополняются по темам: «Российская армия»,  «Труд  взрослых», «Цветы», «Времена года»;</a:t>
            </a:r>
            <a:r>
              <a:rPr lang="ru-RU" dirty="0" smtClean="0">
                <a:latin typeface="+mj-lt"/>
              </a:rPr>
              <a:t>​</a:t>
            </a:r>
            <a:endParaRPr lang="ru-RU" dirty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+mj-lt"/>
              </a:rPr>
              <a:t>М</a:t>
            </a:r>
            <a:r>
              <a:rPr lang="ru-RU" dirty="0" smtClean="0">
                <a:latin typeface="+mj-lt"/>
              </a:rPr>
              <a:t>атериал </a:t>
            </a:r>
            <a:r>
              <a:rPr lang="ru-RU" dirty="0">
                <a:latin typeface="+mj-lt"/>
              </a:rPr>
              <a:t>для ремонта (бумага, ткань, ножницы, клей и др.). </a:t>
            </a:r>
            <a:r>
              <a:rPr lang="ru-RU" dirty="0"/>
              <a:t>Ремонт книг в младшей и средней группах проводит сам воспитатель, но в присутствии детей и с их помощью;</a:t>
            </a:r>
            <a:endParaRPr lang="ru-RU" dirty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+mj-lt"/>
              </a:rPr>
              <a:t>Оставляют любимые детьми книги из младшей группы, добавляют новые сказки, поэтические произведения, книги о природе, веселые книги;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+mj-lt"/>
              </a:rPr>
              <a:t>В уголке книги можно выставлять детские рисунки на темы художественных произведений;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+mj-lt"/>
              </a:rPr>
              <a:t>Портреты писателей: </a:t>
            </a:r>
            <a:r>
              <a:rPr lang="ru-RU" dirty="0" err="1">
                <a:latin typeface="+mj-lt"/>
              </a:rPr>
              <a:t>С.Маршак</a:t>
            </a:r>
            <a:r>
              <a:rPr lang="ru-RU" dirty="0">
                <a:latin typeface="+mj-lt"/>
              </a:rPr>
              <a:t>, </a:t>
            </a:r>
            <a:r>
              <a:rPr lang="ru-RU" dirty="0" err="1">
                <a:latin typeface="+mj-lt"/>
              </a:rPr>
              <a:t>В.Маяковский</a:t>
            </a:r>
            <a:r>
              <a:rPr lang="ru-RU" dirty="0">
                <a:latin typeface="+mj-lt"/>
              </a:rPr>
              <a:t>, </a:t>
            </a:r>
            <a:r>
              <a:rPr lang="ru-RU" dirty="0" err="1">
                <a:latin typeface="+mj-lt"/>
              </a:rPr>
              <a:t>А.Пушкин</a:t>
            </a:r>
            <a:r>
              <a:rPr lang="ru-RU" dirty="0">
                <a:latin typeface="+mj-lt"/>
              </a:rPr>
              <a:t>;​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+mj-lt"/>
              </a:rPr>
              <a:t>Оформляются тематические выставки (1 раз в квартал).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6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17"/>
            <a:ext cx="8964488" cy="462633"/>
          </a:xfrm>
        </p:spPr>
        <p:txBody>
          <a:bodyPr/>
          <a:lstStyle/>
          <a:p>
            <a:pPr algn="ctr"/>
            <a:r>
              <a:rPr lang="ru-RU" dirty="0"/>
              <a:t>Книжный уголок в средней группе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65163"/>
            <a:ext cx="3135049" cy="5572149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314560" y="665163"/>
            <a:ext cx="5433904" cy="422909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Наличие книг разных жанров художественной литературы (сказка, рассказ, стихотворение)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Подборка книг в соответствии с сезоном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3-4 книги с одним и тем же произведением, но с разными иллюстрациями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Наличие наборов предметных, сюжетных картинок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Использование детских работ</a:t>
            </a:r>
          </a:p>
          <a:p>
            <a:r>
              <a:rPr lang="ru-RU" sz="2000" dirty="0" smtClean="0"/>
              <a:t> в оформлении детского уголка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«Аптечка» для книг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2990850"/>
            <a:ext cx="2143125" cy="3806825"/>
          </a:xfrm>
        </p:spPr>
      </p:pic>
    </p:spTree>
    <p:extLst>
      <p:ext uri="{BB962C8B-B14F-4D97-AF65-F5344CB8AC3E}">
        <p14:creationId xmlns:p14="http://schemas.microsoft.com/office/powerpoint/2010/main" val="12047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83" y="0"/>
            <a:ext cx="7123080" cy="924475"/>
          </a:xfrm>
        </p:spPr>
        <p:txBody>
          <a:bodyPr/>
          <a:lstStyle/>
          <a:p>
            <a:pPr algn="ctr"/>
            <a:r>
              <a:rPr lang="ru-RU" dirty="0"/>
              <a:t>Тематические выставки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24475"/>
            <a:ext cx="3096344" cy="55046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88840"/>
            <a:ext cx="5145925" cy="2894582"/>
          </a:xfrm>
        </p:spPr>
      </p:pic>
    </p:spTree>
    <p:extLst>
      <p:ext uri="{BB962C8B-B14F-4D97-AF65-F5344CB8AC3E}">
        <p14:creationId xmlns:p14="http://schemas.microsoft.com/office/powerpoint/2010/main" val="6380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83" y="0"/>
            <a:ext cx="7123080" cy="924475"/>
          </a:xfrm>
        </p:spPr>
        <p:txBody>
          <a:bodyPr/>
          <a:lstStyle/>
          <a:p>
            <a:pPr algn="ctr"/>
            <a:r>
              <a:rPr lang="ru-RU" dirty="0"/>
              <a:t>Тематические выставки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4475"/>
            <a:ext cx="3240360" cy="576064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24475"/>
            <a:ext cx="3240360" cy="5760641"/>
          </a:xfrm>
        </p:spPr>
      </p:pic>
    </p:spTree>
    <p:extLst>
      <p:ext uri="{BB962C8B-B14F-4D97-AF65-F5344CB8AC3E}">
        <p14:creationId xmlns:p14="http://schemas.microsoft.com/office/powerpoint/2010/main" val="27302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Старший возраст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90" y="1806575"/>
            <a:ext cx="6484620" cy="405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81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980728"/>
          </a:xfrm>
        </p:spPr>
        <p:txBody>
          <a:bodyPr/>
          <a:lstStyle/>
          <a:p>
            <a:pPr algn="ctr"/>
            <a:r>
              <a:rPr lang="ru-RU" b="1" i="1" dirty="0"/>
              <a:t>Старший дошкольный возраст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07361"/>
            <a:ext cx="8136904" cy="450195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/>
              <a:t>Появляется способность мысленно действовать в воображаемых обстоятельствах, как бы становиться на место героя;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/>
              <a:t>Начинают осознавать события, которых не было в их личном опыте, их интересуют не только поступки героя, но и мотивы поступков, переживания, чувства;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/>
              <a:t>прямое сопереживание героям, умение следить за развитием сюжета, сопоставление событий, описанных в произведении, с теми, что ему приходилось наблюдать в жизни, помогают ребенку сравнительно быстро и правильно понимать реалистические рассказы, сказки, а к концу дошкольного возраста — перевертыши, небылицы. </a:t>
            </a:r>
          </a:p>
          <a:p>
            <a:pPr marL="0" indent="0">
              <a:buNone/>
            </a:pPr>
            <a:r>
              <a:rPr lang="ru-RU" sz="1400" dirty="0"/>
              <a:t>	</a:t>
            </a:r>
          </a:p>
          <a:p>
            <a:pPr marL="0" indent="0">
              <a:buNone/>
            </a:pPr>
            <a:endParaRPr lang="ru-RU" sz="1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57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7"/>
            <a:ext cx="8280920" cy="516610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формируется умение воспринимать текст в единстве содержания и формы;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старшие дошкольники, воспринимая произведение, могут дать сознательную, мотивированную оценку персонажам;</a:t>
            </a:r>
          </a:p>
          <a:p>
            <a:pPr marL="0" indent="0">
              <a:buNone/>
            </a:pPr>
            <a:r>
              <a:rPr lang="ru-RU" sz="2400" b="1" i="1" dirty="0"/>
              <a:t>В подготовительной группе перед педагогом стоят задачи: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 воспитывать у детей любовь к книге, к художественной литературе,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способность чувствовать художественный образ;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развивать поэтический слух (способность улавливать звучность, музыкальность, ритмичность поэтической речи), интонационную выразительность речи: воспитывать способность чувствовать и понимать образный язык сказок, рассказов, стихотворений.</a:t>
            </a:r>
          </a:p>
        </p:txBody>
      </p:sp>
    </p:spTree>
    <p:extLst>
      <p:ext uri="{BB962C8B-B14F-4D97-AF65-F5344CB8AC3E}">
        <p14:creationId xmlns:p14="http://schemas.microsoft.com/office/powerpoint/2010/main" val="26028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b="1" i="1" dirty="0"/>
              <a:t>Содержание книжного уголка старших групп детского сада. </a:t>
            </a:r>
            <a:br>
              <a:rPr lang="ru-RU" sz="2600" b="1" i="1" dirty="0"/>
            </a:br>
            <a:r>
              <a:rPr lang="ru-RU" sz="2600" b="1" i="1" dirty="0" err="1"/>
              <a:t>Воспитательно</a:t>
            </a:r>
            <a:r>
              <a:rPr lang="ru-RU" sz="2600" b="1" i="1" dirty="0"/>
              <a:t> – образовательная работа с детьми.</a:t>
            </a:r>
            <a:endParaRPr lang="ru-RU" sz="2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08912" cy="4680520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Педагогическое руководство становится более корректным, т.к. дети уже достаточно самостоятельны в выборе книг.</a:t>
            </a:r>
            <a:r>
              <a:rPr lang="ru-RU" sz="20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Учит самостоятельному сосредоточенному общению с книгой;</a:t>
            </a:r>
            <a:r>
              <a:rPr lang="ru-RU" sz="20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Способствует совместному рассматриванию и обсуждению. Общение воспитателя и ребенка носит теплый, доверительный характер;</a:t>
            </a:r>
            <a:r>
              <a:rPr lang="ru-RU" sz="20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Формирует умение воспринимать книгу в единстве словесного и изобразительного искусства;</a:t>
            </a:r>
            <a:r>
              <a:rPr lang="ru-RU" sz="20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Закрепляет преобладающий интерес дошкольников к сказкам;</a:t>
            </a:r>
            <a:r>
              <a:rPr lang="ru-RU" sz="20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Формирует гражданские черты личности, патриотические чувства;</a:t>
            </a:r>
            <a:r>
              <a:rPr lang="ru-RU" sz="20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Знакомит с миром природы, ее тайнами.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7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648072"/>
          </a:xfrm>
        </p:spPr>
        <p:txBody>
          <a:bodyPr/>
          <a:lstStyle/>
          <a:p>
            <a:pPr algn="ctr"/>
            <a:r>
              <a:rPr lang="ru-RU" b="1" i="1" dirty="0"/>
              <a:t>Оснащение уголка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08912" cy="5256584"/>
          </a:xfrm>
        </p:spPr>
        <p:txBody>
          <a:bodyPr>
            <a:no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10-12 книг различной тематики и жанров (может быть книги одного наименования, но иллюстрированные разными художниками). В подготовительной группе </a:t>
            </a:r>
            <a:r>
              <a:rPr lang="ru-RU" sz="2000" dirty="0"/>
              <a:t>​</a:t>
            </a:r>
            <a:r>
              <a:rPr lang="ru-RU" sz="2000" i="1" dirty="0"/>
              <a:t>количество книг в уголке не регламентировано;</a:t>
            </a:r>
            <a:endParaRPr lang="ru-RU" sz="2000" dirty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2-3 сказочных произведения</a:t>
            </a:r>
            <a:r>
              <a:rPr lang="ru-RU" sz="20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стихи, рассказы (знакомящие детей с историей нашей родины, с современной жизнью);</a:t>
            </a:r>
            <a:r>
              <a:rPr lang="ru-RU" sz="20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2-3 книги о животных и растениях;</a:t>
            </a:r>
            <a:r>
              <a:rPr lang="ru-RU" sz="20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книги, с которыми детей знакомят на занятиях;</a:t>
            </a:r>
            <a:r>
              <a:rPr lang="ru-RU" sz="20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книги для расширения сюжета детских игр;</a:t>
            </a:r>
            <a:r>
              <a:rPr lang="ru-RU" sz="20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юмористические книги с яркими смешными картинками ((Михалкова, М. Зощенко, Драгунского, Э. Успенского и др.);</a:t>
            </a:r>
            <a:r>
              <a:rPr lang="ru-RU" sz="20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 smtClean="0"/>
              <a:t>«Умные» </a:t>
            </a:r>
            <a:r>
              <a:rPr lang="ru-RU" sz="2000" i="1" dirty="0"/>
              <a:t>книги;</a:t>
            </a:r>
            <a:r>
              <a:rPr lang="ru-RU" sz="20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i="1" dirty="0"/>
              <a:t>книги, которые дети приносят из дома.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44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5996" y="332655"/>
            <a:ext cx="3816424" cy="144017"/>
          </a:xfrm>
        </p:spPr>
        <p:txBody>
          <a:bodyPr/>
          <a:lstStyle/>
          <a:p>
            <a:pPr algn="ctr"/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276872"/>
            <a:ext cx="43204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600" b="1" i="1" dirty="0">
                <a:solidFill>
                  <a:schemeClr val="tx2">
                    <a:lumMod val="50000"/>
                  </a:schemeClr>
                </a:solidFill>
              </a:rPr>
              <a:t>Книги корабли мысли, странствующие по волнам времени и бережно несущие свой драгоценный груз от поколения в поколению».  </a:t>
            </a:r>
            <a:r>
              <a:rPr lang="ru-RU" sz="2600" b="1" i="1" dirty="0" err="1">
                <a:solidFill>
                  <a:schemeClr val="tx2">
                    <a:lumMod val="50000"/>
                  </a:schemeClr>
                </a:solidFill>
              </a:rPr>
              <a:t>Ф.Бек</a:t>
            </a:r>
            <a:endParaRPr lang="ru-RU" sz="2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" y="332655"/>
            <a:ext cx="3582398" cy="6368709"/>
          </a:xfrm>
        </p:spPr>
      </p:pic>
    </p:spTree>
    <p:extLst>
      <p:ext uri="{BB962C8B-B14F-4D97-AF65-F5344CB8AC3E}">
        <p14:creationId xmlns:p14="http://schemas.microsoft.com/office/powerpoint/2010/main" val="17257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40871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Срок пребывания книги в уголке определяется интересом детей к этой книге. В среднем же срок её пребывания в нём составляет 2-2,5 недели. Если к книге интерес утрачен, можно убрать её с полочки, не дожидаясь намеченного срока;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/>
              <a:t>Тематические альбомы для рассматривания</a:t>
            </a:r>
            <a:r>
              <a:rPr lang="ru-RU" sz="2000" dirty="0"/>
              <a:t>. Это могут быть и специально созданные художниками альбомы на определённые темы («Разные звери» Н. </a:t>
            </a:r>
            <a:r>
              <a:rPr lang="ru-RU" sz="2000" dirty="0" err="1"/>
              <a:t>Чарушина</a:t>
            </a:r>
            <a:r>
              <a:rPr lang="ru-RU" sz="2000" dirty="0"/>
              <a:t>, «Наша детвора» </a:t>
            </a:r>
            <a:r>
              <a:rPr lang="ru-RU" sz="2000" dirty="0" err="1"/>
              <a:t>А.Пахомова</a:t>
            </a:r>
            <a:r>
              <a:rPr lang="ru-RU" sz="2000" dirty="0"/>
              <a:t> и др.), альбомы, составленные воспитателем вместе с детьми;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иллюстрации художников к книгам;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портреты известных детских писателей, поэтов;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материалы для ремонта книг должны быть размещены в книжном уголке.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В старших и подготовительных группах в книжном уголке могут устраиваться </a:t>
            </a:r>
            <a:r>
              <a:rPr lang="ru-RU" sz="2000" b="1" dirty="0"/>
              <a:t>тематические выставки</a:t>
            </a:r>
            <a:r>
              <a:rPr lang="ru-RU" sz="2000" dirty="0"/>
              <a:t> </a:t>
            </a:r>
            <a:r>
              <a:rPr lang="ru-RU" sz="2000" dirty="0" smtClean="0"/>
              <a:t>книг.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61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Принципы отбора дают возможность определить круг детского чтения, в который входят:</a:t>
            </a:r>
            <a:r>
              <a:rPr lang="ru-RU" dirty="0"/>
              <a:t>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07361"/>
            <a:ext cx="8280920" cy="4934007"/>
          </a:xfrm>
        </p:spPr>
        <p:txBody>
          <a:bodyPr>
            <a:normAutofit fontScale="92500" lnSpcReduction="10000"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ru-RU" sz="2200" i="1" dirty="0"/>
              <a:t>произведения фольклора (песенки, </a:t>
            </a:r>
            <a:r>
              <a:rPr lang="ru-RU" sz="2200" i="1" dirty="0" err="1"/>
              <a:t>потешки</a:t>
            </a:r>
            <a:r>
              <a:rPr lang="ru-RU" sz="2200" i="1" dirty="0"/>
              <a:t>, пословицы, поговорки, небылицы, перевертыши, сказ­ки);</a:t>
            </a:r>
            <a:r>
              <a:rPr lang="ru-RU" sz="22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200" i="1" dirty="0"/>
              <a:t>произведения русской и зарубежной классики (</a:t>
            </a:r>
            <a:r>
              <a:rPr lang="ru-RU" sz="2200" i="1" dirty="0" err="1"/>
              <a:t>А.С.Пушкина</a:t>
            </a:r>
            <a:r>
              <a:rPr lang="ru-RU" sz="2200" i="1" dirty="0"/>
              <a:t>, </a:t>
            </a:r>
            <a:r>
              <a:rPr lang="ru-RU" sz="2200" i="1" dirty="0" err="1"/>
              <a:t>К.Д.Ушинского</a:t>
            </a:r>
            <a:r>
              <a:rPr lang="ru-RU" sz="2200" i="1" dirty="0"/>
              <a:t>, </a:t>
            </a:r>
            <a:r>
              <a:rPr lang="ru-RU" sz="2200" i="1" dirty="0" err="1"/>
              <a:t>Н.А.Некрасова</a:t>
            </a:r>
            <a:r>
              <a:rPr lang="ru-RU" sz="2200" i="1" dirty="0"/>
              <a:t>, </a:t>
            </a:r>
            <a:r>
              <a:rPr lang="ru-RU" sz="2200" i="1" dirty="0" err="1"/>
              <a:t>Л.Н.Толстого</a:t>
            </a:r>
            <a:r>
              <a:rPr lang="ru-RU" sz="2200" i="1" dirty="0"/>
              <a:t>, </a:t>
            </a:r>
            <a:r>
              <a:rPr lang="ru-RU" sz="2200" i="1" dirty="0" err="1"/>
              <a:t>Ф.И.Тютчева</a:t>
            </a:r>
            <a:r>
              <a:rPr lang="ru-RU" sz="2200" i="1" dirty="0"/>
              <a:t>, </a:t>
            </a:r>
            <a:r>
              <a:rPr lang="ru-RU" sz="2200" i="1" dirty="0" err="1"/>
              <a:t>Г.Х.Андерсена</a:t>
            </a:r>
            <a:r>
              <a:rPr lang="ru-RU" sz="2200" i="1" dirty="0"/>
              <a:t>, </a:t>
            </a:r>
            <a:r>
              <a:rPr lang="ru-RU" sz="2200" i="1" dirty="0" err="1"/>
              <a:t>Ш.Перро</a:t>
            </a:r>
            <a:r>
              <a:rPr lang="ru-RU" sz="2200" i="1" dirty="0"/>
              <a:t> и др.);</a:t>
            </a:r>
            <a:r>
              <a:rPr lang="ru-RU" sz="22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200" i="1" dirty="0"/>
              <a:t>произведения современ­ной отечественной литературы (</a:t>
            </a:r>
            <a:r>
              <a:rPr lang="ru-RU" sz="2200" i="1" dirty="0" err="1"/>
              <a:t>В.В.Маяковского</a:t>
            </a:r>
            <a:r>
              <a:rPr lang="ru-RU" sz="2200" i="1" dirty="0"/>
              <a:t>, </a:t>
            </a:r>
            <a:r>
              <a:rPr lang="ru-RU" sz="2200" i="1" dirty="0" err="1"/>
              <a:t>С.Я.Марша­ка</a:t>
            </a:r>
            <a:r>
              <a:rPr lang="ru-RU" sz="2200" i="1" dirty="0"/>
              <a:t>, </a:t>
            </a:r>
            <a:r>
              <a:rPr lang="ru-RU" sz="2200" i="1" dirty="0" err="1"/>
              <a:t>К.И.Чуковского</a:t>
            </a:r>
            <a:r>
              <a:rPr lang="ru-RU" sz="2200" i="1" dirty="0"/>
              <a:t>, </a:t>
            </a:r>
            <a:r>
              <a:rPr lang="ru-RU" sz="2200" i="1" dirty="0" err="1"/>
              <a:t>С.В.Михалкова</a:t>
            </a:r>
            <a:r>
              <a:rPr lang="ru-RU" sz="2200" i="1" dirty="0"/>
              <a:t>, </a:t>
            </a:r>
            <a:r>
              <a:rPr lang="ru-RU" sz="2200" i="1" dirty="0" err="1"/>
              <a:t>М.М.Пришвина</a:t>
            </a:r>
            <a:r>
              <a:rPr lang="ru-RU" sz="2200" i="1" dirty="0"/>
              <a:t>, </a:t>
            </a:r>
            <a:r>
              <a:rPr lang="ru-RU" sz="2200" i="1" dirty="0" err="1"/>
              <a:t>Е.И.Ча­рушина</a:t>
            </a:r>
            <a:r>
              <a:rPr lang="ru-RU" sz="2200" i="1" dirty="0"/>
              <a:t>, </a:t>
            </a:r>
            <a:r>
              <a:rPr lang="ru-RU" sz="2200" i="1" dirty="0" err="1"/>
              <a:t>В.В.Бианки</a:t>
            </a:r>
            <a:r>
              <a:rPr lang="ru-RU" sz="2200" i="1" dirty="0"/>
              <a:t>, </a:t>
            </a:r>
            <a:r>
              <a:rPr lang="ru-RU" sz="2200" i="1" dirty="0" err="1"/>
              <a:t>Е.Благининой</a:t>
            </a:r>
            <a:r>
              <a:rPr lang="ru-RU" sz="2200" i="1" dirty="0"/>
              <a:t>, </a:t>
            </a:r>
            <a:r>
              <a:rPr lang="ru-RU" sz="2200" i="1" dirty="0" err="1"/>
              <a:t>З.Александровой</a:t>
            </a:r>
            <a:r>
              <a:rPr lang="ru-RU" sz="2200" i="1" dirty="0"/>
              <a:t> и др.).</a:t>
            </a:r>
            <a:r>
              <a:rPr lang="ru-RU" sz="22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200" i="1" dirty="0"/>
              <a:t>произведения разных жанров (рассказы, повести, поэмы, сказки в прозе и стихах, лири­ческие и шуточные стихи, загадки), разной тематики (детская жизнь: игры, забавы, игрушки, шалости; события общественной жизни, труд людей; картины природы, экологические пробле­мы);</a:t>
            </a:r>
            <a:r>
              <a:rPr lang="ru-RU" sz="2200" dirty="0"/>
              <a:t>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200" i="1" dirty="0"/>
              <a:t>произведения народов других стран.</a:t>
            </a:r>
            <a:r>
              <a:rPr lang="ru-RU" sz="2200" dirty="0"/>
              <a:t>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7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1512168"/>
          </a:xfrm>
        </p:spPr>
        <p:txBody>
          <a:bodyPr/>
          <a:lstStyle/>
          <a:p>
            <a:pPr fontAlgn="base"/>
            <a:r>
              <a:rPr lang="ru-RU" sz="2400" i="1" dirty="0"/>
              <a:t>Художественная литература открывает ребенку главную тайну жизни – он не одинок в этом мире: то, что заботит его, заботило его предков, заботит его современников, будет заботить его детей и внуков.</a:t>
            </a:r>
            <a:r>
              <a:rPr lang="ru-RU" sz="2400" dirty="0"/>
              <a:t>​</a:t>
            </a:r>
            <a:br>
              <a:rPr lang="ru-RU" sz="2400" dirty="0"/>
            </a:br>
            <a:r>
              <a:rPr lang="ru-RU" sz="2400" dirty="0"/>
              <a:t>                                                                            </a:t>
            </a:r>
            <a:r>
              <a:rPr lang="ru-RU" sz="2400" b="1" i="1" dirty="0"/>
              <a:t>А.И. </a:t>
            </a:r>
            <a:r>
              <a:rPr lang="ru-RU" sz="2400" b="1" i="1" dirty="0" err="1"/>
              <a:t>Княжицкий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34745" cy="437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08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864096"/>
          </a:xfrm>
        </p:spPr>
        <p:txBody>
          <a:bodyPr/>
          <a:lstStyle/>
          <a:p>
            <a:pPr fontAlgn="base"/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400" i="1" dirty="0"/>
              <a:t>Детские книги пишутся для воспитания,</a:t>
            </a:r>
            <a:r>
              <a:rPr lang="ru-RU" sz="2400" dirty="0"/>
              <a:t>​ </a:t>
            </a:r>
            <a:r>
              <a:rPr lang="ru-RU" sz="2400" i="1" dirty="0"/>
              <a:t>а воспитание – великое дело,</a:t>
            </a:r>
            <a:r>
              <a:rPr lang="ru-RU" sz="2400" dirty="0"/>
              <a:t>​ </a:t>
            </a:r>
            <a:r>
              <a:rPr lang="ru-RU" sz="2400" i="1" dirty="0"/>
              <a:t>им решается участь человека.</a:t>
            </a:r>
            <a:r>
              <a:rPr lang="ru-RU" sz="2400" dirty="0"/>
              <a:t>​  </a:t>
            </a:r>
            <a:br>
              <a:rPr lang="ru-RU" sz="2400" dirty="0"/>
            </a:br>
            <a:r>
              <a:rPr lang="ru-RU" sz="2400" dirty="0"/>
              <a:t>                                                                            </a:t>
            </a:r>
            <a:r>
              <a:rPr lang="ru-RU" sz="2400" b="1" i="1" dirty="0"/>
              <a:t>Белинский В. Г.</a:t>
            </a:r>
            <a:r>
              <a:rPr lang="ru-RU" sz="2400" dirty="0"/>
              <a:t>​</a:t>
            </a:r>
            <a:br>
              <a:rPr lang="ru-RU" sz="2400" dirty="0"/>
            </a:br>
            <a:r>
              <a:rPr lang="ru-RU" dirty="0"/>
              <a:t>​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90" y="1806575"/>
            <a:ext cx="6484620" cy="4052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56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CC3300"/>
                </a:solidFill>
              </a:rPr>
              <a:t>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34" y="1806575"/>
            <a:ext cx="6079332" cy="4052888"/>
          </a:xfrm>
        </p:spPr>
      </p:pic>
    </p:spTree>
    <p:extLst>
      <p:ext uri="{BB962C8B-B14F-4D97-AF65-F5344CB8AC3E}">
        <p14:creationId xmlns:p14="http://schemas.microsoft.com/office/powerpoint/2010/main" val="16138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6864" cy="5328592"/>
          </a:xfrm>
        </p:spPr>
        <p:txBody>
          <a:bodyPr/>
          <a:lstStyle/>
          <a:p>
            <a:r>
              <a:rPr lang="ru-RU" sz="2400" b="1" dirty="0"/>
              <a:t>Книжный уголок </a:t>
            </a:r>
            <a:r>
              <a:rPr lang="ru-RU" sz="2400" dirty="0"/>
              <a:t>— необходимый элемент развивающей предметной среды в групповой комнате дошкольного учреждения. Его наличие обязательно во всех возрастных группах, а содержание зависит от возраста детей. </a:t>
            </a:r>
            <a:br>
              <a:rPr lang="ru-RU" sz="2400" dirty="0"/>
            </a:br>
            <a:r>
              <a:rPr lang="ru-RU" sz="2400" b="1" dirty="0"/>
              <a:t>Основной принцип</a:t>
            </a:r>
            <a:r>
              <a:rPr lang="ru-RU" sz="2400" dirty="0"/>
              <a:t>, которого должны придерживаться педагоги при его организации – удовлетворение разнообразных литературных интересов детей. </a:t>
            </a:r>
            <a:br>
              <a:rPr lang="ru-RU" sz="2400" dirty="0"/>
            </a:br>
            <a:r>
              <a:rPr lang="ru-RU" sz="2400" b="1" dirty="0"/>
              <a:t>Его цель </a:t>
            </a:r>
            <a:r>
              <a:rPr lang="ru-RU" sz="2400" dirty="0"/>
              <a:t>— не быть ярким, праздничным украшением груп­пового помещения, а дать возможность ребенку общаться с книгой.</a:t>
            </a:r>
            <a:br>
              <a:rPr lang="ru-RU" sz="2400" dirty="0"/>
            </a:br>
            <a:r>
              <a:rPr lang="ru-RU" sz="2400" b="1" dirty="0"/>
              <a:t>Главная задача </a:t>
            </a:r>
            <a:r>
              <a:rPr lang="ru-RU" sz="2400" dirty="0"/>
              <a:t>– воспитание интереса и любви к книге, стремление и общение с ней, умений слушать и понимать художественный текст.</a:t>
            </a:r>
          </a:p>
        </p:txBody>
      </p:sp>
    </p:spTree>
    <p:extLst>
      <p:ext uri="{BB962C8B-B14F-4D97-AF65-F5344CB8AC3E}">
        <p14:creationId xmlns:p14="http://schemas.microsoft.com/office/powerpoint/2010/main" val="34614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Основные требования к оформлению книжного уголка.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Рациональное размещение в группе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Хорошая освещенность в дневное и вечернее время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Эстетичность оформления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Целесообразность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Соответствие возрастным особенностям и потребностям детей.</a:t>
            </a:r>
          </a:p>
        </p:txBody>
      </p:sp>
    </p:spTree>
    <p:extLst>
      <p:ext uri="{BB962C8B-B14F-4D97-AF65-F5344CB8AC3E}">
        <p14:creationId xmlns:p14="http://schemas.microsoft.com/office/powerpoint/2010/main" val="7832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Младший дошкольный возраст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775517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5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764704"/>
            <a:ext cx="7125112" cy="50940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Младший дошкольный возраст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зависимость понимания текста от личного опыта ребенка;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установление легко осознаваемых связей, когда события следуют друг за другом;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 центре внимания главный персонаж, дети чаще всего не понимают его переживаний и мотивов поступков;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эмоциональное отношение к героям ярко окрашено;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наблюдается тяга к ритмически организованному складу речи.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136904" cy="864096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Младшая группа</a:t>
            </a:r>
            <a:b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</a:rPr>
              <a:t>Воспитательно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-образовательная работа с детьми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136904" cy="5328592"/>
          </a:xfrm>
        </p:spPr>
        <p:txBody>
          <a:bodyPr>
            <a:no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Воспитатель знакомит детей с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уголком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книги,​ его устройством и назначением;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Приучает рассматривать книги (картинки) только в 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книжном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уголке​</a:t>
            </a:r>
          </a:p>
          <a:p>
            <a:pPr marL="0" indent="0" fontAlgn="base"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Сообщает правила, которые нужно соблюдать:​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брать книги только чистыми руками;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перелистывать осторожно;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 рвать, не мять; 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 использовать для игр.​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После того как посмотрел, всегда класть книгу на место и др.​</a:t>
            </a:r>
          </a:p>
          <a:p>
            <a:pPr marL="0" indent="0" fontAlgn="base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​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42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836712"/>
          </a:xfrm>
        </p:spPr>
        <p:txBody>
          <a:bodyPr/>
          <a:lstStyle/>
          <a:p>
            <a:pPr algn="ctr"/>
            <a:r>
              <a:rPr lang="ru-RU" sz="2800" dirty="0"/>
              <a:t>Оснащение уголка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609329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i="1" dirty="0"/>
              <a:t>В книжной витрине младшей группы выставляется, как правило, немного (4-5) книг;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i="1" dirty="0"/>
              <a:t>издания, уже знакомые детям, с яркими крупными иллюстрациями;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3200" i="1" dirty="0"/>
              <a:t>книги должны быть с небольшим количеством текста, с крупными красочными иллюстрациями;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3200" i="1" dirty="0"/>
              <a:t>особое предпочтение отдаётся книжкам - картинкам: сказки «Колобок», «Репка»; «Игрушки» А. </a:t>
            </a:r>
            <a:r>
              <a:rPr lang="ru-RU" sz="3200" i="1" dirty="0" err="1"/>
              <a:t>Барто</a:t>
            </a:r>
            <a:r>
              <a:rPr lang="ru-RU" sz="3200" i="1" dirty="0"/>
              <a:t>, «Конь-огонь» В. Маяковского, «Усатый-полосатый» С. Маршака и др.;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3200" i="1" dirty="0"/>
              <a:t>книжки разного формата: книжки-половинки (в половину альбомного листа), книжки – четвертушки, книжки – малышки;​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3200" i="1" dirty="0"/>
              <a:t>книжки-панорамы ( с раскладывающимися декорациями, двигающимися фигурками);​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3200" i="1" dirty="0"/>
              <a:t>музыкальные книжки (с голосами животных, песенками сказочных героев и т.п.);​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3200" i="1" dirty="0"/>
              <a:t>Книжки-раскладушки​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3200" i="1" dirty="0"/>
              <a:t>Небольшие альбомы для рассматривания (темы: «Игрушки», «Игры и занятия», «Домашние животные» и т.д.). ​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3200" i="1" dirty="0"/>
              <a:t>Срок замены книг 2 – 2,5 недели.</a:t>
            </a:r>
            <a:br>
              <a:rPr lang="ru-RU" sz="3200" i="1" dirty="0"/>
            </a:br>
            <a:endParaRPr lang="ru-RU" sz="32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1" y="116632"/>
            <a:ext cx="7125113" cy="92447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800080"/>
                </a:solidFill>
              </a:rPr>
              <a:t>Средний возраст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08720"/>
            <a:ext cx="4644514" cy="5751430"/>
          </a:xfrm>
        </p:spPr>
      </p:pic>
    </p:spTree>
    <p:extLst>
      <p:ext uri="{BB962C8B-B14F-4D97-AF65-F5344CB8AC3E}">
        <p14:creationId xmlns:p14="http://schemas.microsoft.com/office/powerpoint/2010/main" val="1222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1070</TotalTime>
  <Words>782</Words>
  <Application>Microsoft Office PowerPoint</Application>
  <PresentationFormat>Экран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Book Antiqua</vt:lpstr>
      <vt:lpstr>Courier New</vt:lpstr>
      <vt:lpstr>Times New Roman</vt:lpstr>
      <vt:lpstr>Trebuchet MS</vt:lpstr>
      <vt:lpstr>Wingdings</vt:lpstr>
      <vt:lpstr>Wingdings 2</vt:lpstr>
      <vt:lpstr>Spring</vt:lpstr>
      <vt:lpstr>Составила : Пестова Татьяна Геннадиевна, воспитатель МБДОУ детский сад №27 города Белово</vt:lpstr>
      <vt:lpstr> </vt:lpstr>
      <vt:lpstr>Книжный уголок — необходимый элемент развивающей предметной среды в групповой комнате дошкольного учреждения. Его наличие обязательно во всех возрастных группах, а содержание зависит от возраста детей.  Основной принцип, которого должны придерживаться педагоги при его организации – удовлетворение разнообразных литературных интересов детей.  Его цель — не быть ярким, праздничным украшением груп­пового помещения, а дать возможность ребенку общаться с книгой. Главная задача – воспитание интереса и любви к книге, стремление и общение с ней, умений слушать и понимать художественный текст.</vt:lpstr>
      <vt:lpstr>Основные требования к оформлению книжного уголка.</vt:lpstr>
      <vt:lpstr>Младший дошкольный возраст</vt:lpstr>
      <vt:lpstr>Презентация PowerPoint</vt:lpstr>
      <vt:lpstr>Младшая группа Воспитательно-образовательная работа с детьми</vt:lpstr>
      <vt:lpstr>Оснащение уголка</vt:lpstr>
      <vt:lpstr>Средний возраст</vt:lpstr>
      <vt:lpstr>Средняя группа. Воспитательно - образовательная работа с детьми</vt:lpstr>
      <vt:lpstr>Оснащение уголка</vt:lpstr>
      <vt:lpstr>Книжный уголок в средней группе</vt:lpstr>
      <vt:lpstr>Тематические выставки</vt:lpstr>
      <vt:lpstr>Тематические выставки</vt:lpstr>
      <vt:lpstr>Старший возраст</vt:lpstr>
      <vt:lpstr>Старший дошкольный возраст</vt:lpstr>
      <vt:lpstr>Презентация PowerPoint</vt:lpstr>
      <vt:lpstr>Содержание книжного уголка старших групп детского сада.  Воспитательно – образовательная работа с детьми.</vt:lpstr>
      <vt:lpstr>Оснащение уголка</vt:lpstr>
      <vt:lpstr>Презентация PowerPoint</vt:lpstr>
      <vt:lpstr>Принципы отбора дают возможность определить круг детского чтения, в который входят:​ </vt:lpstr>
      <vt:lpstr>Художественная литература открывает ребенку главную тайну жизни – он не одинок в этом мире: то, что заботит его, заботило его предков, заботит его современников, будет заботить его детей и внуков.​                                                                             А.И. Княжицкий </vt:lpstr>
      <vt:lpstr>    Детские книги пишутся для воспитания,​ а воспитание – великое дело,​ им решается участь человека.​                                                                               Белинский В. Г.​ ​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Книжный уголок в детском саду</dc:title>
  <dc:creator>user</dc:creator>
  <cp:lastModifiedBy>Мой</cp:lastModifiedBy>
  <cp:revision>53</cp:revision>
  <dcterms:created xsi:type="dcterms:W3CDTF">2016-03-18T07:58:10Z</dcterms:created>
  <dcterms:modified xsi:type="dcterms:W3CDTF">2024-05-20T12:15:52Z</dcterms:modified>
</cp:coreProperties>
</file>