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3" r:id="rId4"/>
    <p:sldId id="258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9E92"/>
    <a:srgbClr val="CCCC00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94660"/>
  </p:normalViewPr>
  <p:slideViewPr>
    <p:cSldViewPr snapToGrid="0">
      <p:cViewPr varScale="1">
        <p:scale>
          <a:sx n="83" d="100"/>
          <a:sy n="83" d="100"/>
        </p:scale>
        <p:origin x="70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30147-AAB9-4295-8762-688FC9F4BA88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78036-13B0-473F-8EBD-777D32AE58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81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30147-AAB9-4295-8762-688FC9F4BA88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78036-13B0-473F-8EBD-777D32AE58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619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30147-AAB9-4295-8762-688FC9F4BA88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78036-13B0-473F-8EBD-777D32AE58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830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30147-AAB9-4295-8762-688FC9F4BA88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78036-13B0-473F-8EBD-777D32AE58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521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30147-AAB9-4295-8762-688FC9F4BA88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78036-13B0-473F-8EBD-777D32AE58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11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30147-AAB9-4295-8762-688FC9F4BA88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78036-13B0-473F-8EBD-777D32AE58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058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30147-AAB9-4295-8762-688FC9F4BA88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78036-13B0-473F-8EBD-777D32AE58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87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30147-AAB9-4295-8762-688FC9F4BA88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78036-13B0-473F-8EBD-777D32AE58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974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30147-AAB9-4295-8762-688FC9F4BA88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78036-13B0-473F-8EBD-777D32AE58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648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30147-AAB9-4295-8762-688FC9F4BA88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78036-13B0-473F-8EBD-777D32AE58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041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30147-AAB9-4295-8762-688FC9F4BA88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78036-13B0-473F-8EBD-777D32AE58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822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30147-AAB9-4295-8762-688FC9F4BA88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78036-13B0-473F-8EBD-777D32AE58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97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42925"/>
          </a:xfrm>
        </p:spPr>
        <p:txBody>
          <a:bodyPr anchor="ctr">
            <a:normAutofit/>
          </a:bodyPr>
          <a:lstStyle/>
          <a:p>
            <a:r>
              <a:rPr lang="ru-RU" sz="16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Муниципальное образовательное учреждение – детский сад №31</a:t>
            </a:r>
            <a:endParaRPr lang="ru-RU" sz="16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2" y="945357"/>
            <a:ext cx="12191999" cy="1655762"/>
          </a:xfrm>
        </p:spPr>
        <p:txBody>
          <a:bodyPr anchor="ctr"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«ЧЬЯ ТЕНЬ?»</a:t>
            </a:r>
          </a:p>
          <a:p>
            <a:r>
              <a:rPr lang="ru-RU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ДИКИЕ ЖИВОТНЫЕ РОССИИ</a:t>
            </a:r>
            <a:endParaRPr lang="ru-RU" sz="36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-1" y="6315075"/>
            <a:ext cx="12191999" cy="542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Воспитатель: Е. В. Сайкина</a:t>
            </a:r>
            <a:endParaRPr lang="ru-RU" sz="16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pic>
        <p:nvPicPr>
          <p:cNvPr id="1026" name="Picture 2" descr="http://www.rodnye-igrushki.ru/Sites/shop/Uploads/ramki_vkladishi_lesnie_zveri_05.DD84AEDE8D2D43E49266600D860C61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674" y="3308159"/>
            <a:ext cx="3654501" cy="2546731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goodimg.ru/img/lesnyie-risunki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3308159"/>
            <a:ext cx="3603625" cy="2546731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415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25" t="59180" r="39986" b="20508"/>
          <a:stretch/>
        </p:blipFill>
        <p:spPr bwMode="auto">
          <a:xfrm>
            <a:off x="4907963" y="2319000"/>
            <a:ext cx="2526922" cy="1800000"/>
          </a:xfrm>
          <a:prstGeom prst="rect">
            <a:avLst/>
          </a:prstGeom>
          <a:ln w="190500" cap="sq">
            <a:solidFill>
              <a:srgbClr val="F49E92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35" t="59180" r="991" b="20312"/>
          <a:stretch/>
        </p:blipFill>
        <p:spPr bwMode="auto">
          <a:xfrm>
            <a:off x="5194380" y="205502"/>
            <a:ext cx="1961141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4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9" t="39649" r="79120" b="39843"/>
          <a:stretch/>
        </p:blipFill>
        <p:spPr bwMode="auto">
          <a:xfrm>
            <a:off x="354035" y="5204603"/>
            <a:ext cx="1988570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5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" t="20312" r="78982" b="59375"/>
          <a:stretch/>
        </p:blipFill>
        <p:spPr bwMode="auto">
          <a:xfrm>
            <a:off x="330628" y="3496119"/>
            <a:ext cx="2035384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" t="976" r="78982" b="78711"/>
          <a:stretch/>
        </p:blipFill>
        <p:spPr bwMode="auto">
          <a:xfrm>
            <a:off x="330628" y="1792425"/>
            <a:ext cx="2035384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7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" t="78320" r="79120" b="976"/>
          <a:stretch/>
        </p:blipFill>
        <p:spPr bwMode="auto">
          <a:xfrm>
            <a:off x="9853838" y="5213238"/>
            <a:ext cx="1969809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8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" t="59180" r="78982" b="20312"/>
          <a:stretch/>
        </p:blipFill>
        <p:spPr bwMode="auto">
          <a:xfrm>
            <a:off x="8608246" y="124272"/>
            <a:ext cx="2015998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9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96" t="78711" r="853" b="1172"/>
          <a:stretch/>
        </p:blipFill>
        <p:spPr bwMode="auto">
          <a:xfrm>
            <a:off x="9867742" y="3496119"/>
            <a:ext cx="2027183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96" t="39648" r="715" b="39844"/>
          <a:stretch/>
        </p:blipFill>
        <p:spPr bwMode="auto">
          <a:xfrm>
            <a:off x="3632630" y="4828213"/>
            <a:ext cx="2002289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1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57" t="20312" r="853" b="59375"/>
          <a:stretch/>
        </p:blipFill>
        <p:spPr bwMode="auto">
          <a:xfrm>
            <a:off x="1580296" y="124272"/>
            <a:ext cx="2021540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2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599" t="976" r="20350" b="78320"/>
          <a:stretch/>
        </p:blipFill>
        <p:spPr bwMode="auto">
          <a:xfrm>
            <a:off x="9853839" y="1779000"/>
            <a:ext cx="1969809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3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20" t="976" r="714" b="78320"/>
          <a:stretch/>
        </p:blipFill>
        <p:spPr bwMode="auto">
          <a:xfrm>
            <a:off x="6666652" y="4823054"/>
            <a:ext cx="2010564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4" name="Овал 13"/>
          <p:cNvSpPr/>
          <p:nvPr/>
        </p:nvSpPr>
        <p:spPr>
          <a:xfrm>
            <a:off x="3253393" y="1137222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059937" y="2812927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044924" y="4564519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049050" y="6268213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245898" y="5933238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8282165" y="5973757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1494621" y="6268213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1517730" y="4571429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11493477" y="2812927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10393070" y="1170742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6842158" y="1221148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114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89" t="59180" r="59484" b="20508"/>
          <a:stretch/>
        </p:blipFill>
        <p:spPr bwMode="auto">
          <a:xfrm>
            <a:off x="4803500" y="2075507"/>
            <a:ext cx="2544225" cy="1800000"/>
          </a:xfrm>
          <a:prstGeom prst="rect">
            <a:avLst/>
          </a:prstGeom>
          <a:ln w="190500" cap="sq">
            <a:solidFill>
              <a:srgbClr val="F49E92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35" t="59180" r="991" b="20312"/>
          <a:stretch/>
        </p:blipFill>
        <p:spPr bwMode="auto">
          <a:xfrm>
            <a:off x="3601836" y="4523957"/>
            <a:ext cx="1961141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4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9" t="39649" r="79120" b="39843"/>
          <a:stretch/>
        </p:blipFill>
        <p:spPr bwMode="auto">
          <a:xfrm>
            <a:off x="354035" y="5204603"/>
            <a:ext cx="1988570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5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" t="20312" r="78982" b="59375"/>
          <a:stretch/>
        </p:blipFill>
        <p:spPr bwMode="auto">
          <a:xfrm>
            <a:off x="330628" y="3496119"/>
            <a:ext cx="2035384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" t="976" r="78982" b="78711"/>
          <a:stretch/>
        </p:blipFill>
        <p:spPr bwMode="auto">
          <a:xfrm>
            <a:off x="330628" y="1792425"/>
            <a:ext cx="2035384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7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" t="78320" r="79120" b="976"/>
          <a:stretch/>
        </p:blipFill>
        <p:spPr bwMode="auto">
          <a:xfrm>
            <a:off x="9853838" y="5213238"/>
            <a:ext cx="1969809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8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" t="59180" r="78982" b="20312"/>
          <a:stretch/>
        </p:blipFill>
        <p:spPr bwMode="auto">
          <a:xfrm>
            <a:off x="8608246" y="124272"/>
            <a:ext cx="2015998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9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96" t="78711" r="853" b="1172"/>
          <a:stretch/>
        </p:blipFill>
        <p:spPr bwMode="auto">
          <a:xfrm>
            <a:off x="6656873" y="4577929"/>
            <a:ext cx="2027183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96" t="39648" r="715" b="39844"/>
          <a:stretch/>
        </p:blipFill>
        <p:spPr bwMode="auto">
          <a:xfrm>
            <a:off x="5103896" y="124272"/>
            <a:ext cx="2002289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1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57" t="20312" r="853" b="59375"/>
          <a:stretch/>
        </p:blipFill>
        <p:spPr bwMode="auto">
          <a:xfrm>
            <a:off x="1580296" y="124272"/>
            <a:ext cx="2021540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2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599" t="976" r="20350" b="78320"/>
          <a:stretch/>
        </p:blipFill>
        <p:spPr bwMode="auto">
          <a:xfrm>
            <a:off x="9853839" y="1779000"/>
            <a:ext cx="1969809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3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20" t="976" r="714" b="78320"/>
          <a:stretch/>
        </p:blipFill>
        <p:spPr bwMode="auto">
          <a:xfrm>
            <a:off x="9853839" y="3496119"/>
            <a:ext cx="2010564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4" name="Овал 13"/>
          <p:cNvSpPr/>
          <p:nvPr/>
        </p:nvSpPr>
        <p:spPr>
          <a:xfrm>
            <a:off x="3253393" y="1137222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053254" y="2784065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019677" y="4520824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098473" y="6155660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782216" y="1098773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10350479" y="1105000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1482993" y="2803705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1571839" y="4520824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11579515" y="6149988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8364114" y="5592967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5242958" y="5592967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77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461" t="59375" r="20350" b="20117"/>
          <a:stretch/>
        </p:blipFill>
        <p:spPr bwMode="auto">
          <a:xfrm>
            <a:off x="4900434" y="2141317"/>
            <a:ext cx="2502858" cy="1800000"/>
          </a:xfrm>
          <a:prstGeom prst="rect">
            <a:avLst/>
          </a:prstGeom>
          <a:ln w="190500" cap="sq">
            <a:solidFill>
              <a:srgbClr val="F49E92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35" t="59180" r="991" b="20312"/>
          <a:stretch/>
        </p:blipFill>
        <p:spPr bwMode="auto">
          <a:xfrm>
            <a:off x="1640694" y="124272"/>
            <a:ext cx="1961141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4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9" t="39649" r="79120" b="39843"/>
          <a:stretch/>
        </p:blipFill>
        <p:spPr bwMode="auto">
          <a:xfrm>
            <a:off x="354035" y="5204603"/>
            <a:ext cx="1988570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5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" t="20312" r="78982" b="59375"/>
          <a:stretch/>
        </p:blipFill>
        <p:spPr bwMode="auto">
          <a:xfrm>
            <a:off x="330628" y="3496119"/>
            <a:ext cx="2035384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" t="976" r="78982" b="78711"/>
          <a:stretch/>
        </p:blipFill>
        <p:spPr bwMode="auto">
          <a:xfrm>
            <a:off x="330628" y="1792425"/>
            <a:ext cx="2035384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7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" t="78320" r="79120" b="976"/>
          <a:stretch/>
        </p:blipFill>
        <p:spPr bwMode="auto">
          <a:xfrm>
            <a:off x="9853838" y="5213238"/>
            <a:ext cx="1969809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8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" t="59180" r="78982" b="20312"/>
          <a:stretch/>
        </p:blipFill>
        <p:spPr bwMode="auto">
          <a:xfrm>
            <a:off x="8608246" y="124272"/>
            <a:ext cx="2015998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9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96" t="78711" r="853" b="1172"/>
          <a:stretch/>
        </p:blipFill>
        <p:spPr bwMode="auto">
          <a:xfrm>
            <a:off x="6662254" y="4936119"/>
            <a:ext cx="2027183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96" t="39648" r="715" b="39844"/>
          <a:stretch/>
        </p:blipFill>
        <p:spPr bwMode="auto">
          <a:xfrm>
            <a:off x="5103896" y="124272"/>
            <a:ext cx="2002289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1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57" t="20312" r="853" b="59375"/>
          <a:stretch/>
        </p:blipFill>
        <p:spPr bwMode="auto">
          <a:xfrm>
            <a:off x="3741656" y="4915666"/>
            <a:ext cx="2021540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2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599" t="976" r="20350" b="78320"/>
          <a:stretch/>
        </p:blipFill>
        <p:spPr bwMode="auto">
          <a:xfrm>
            <a:off x="9853839" y="1779000"/>
            <a:ext cx="1969809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3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20" t="976" r="714" b="78320"/>
          <a:stretch/>
        </p:blipFill>
        <p:spPr bwMode="auto">
          <a:xfrm>
            <a:off x="9853839" y="3496119"/>
            <a:ext cx="2010564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4" name="Овал 13"/>
          <p:cNvSpPr/>
          <p:nvPr/>
        </p:nvSpPr>
        <p:spPr>
          <a:xfrm>
            <a:off x="3253393" y="1137222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963578" y="2791382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978445" y="4513800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985057" y="6198608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416661" y="5946983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8364114" y="5946983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1511970" y="6214606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1498426" y="4571429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11498426" y="2789692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10250290" y="1137191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6756664" y="1101368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889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27" t="78516" r="59345" b="1172"/>
          <a:stretch/>
        </p:blipFill>
        <p:spPr bwMode="auto">
          <a:xfrm>
            <a:off x="4832923" y="2020841"/>
            <a:ext cx="2544234" cy="1800000"/>
          </a:xfrm>
          <a:prstGeom prst="rect">
            <a:avLst/>
          </a:prstGeom>
          <a:ln w="190500" cap="sq">
            <a:solidFill>
              <a:srgbClr val="F49E92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35" t="59180" r="991" b="20312"/>
          <a:stretch/>
        </p:blipFill>
        <p:spPr bwMode="auto">
          <a:xfrm>
            <a:off x="9862506" y="3496119"/>
            <a:ext cx="1961141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4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9" t="39649" r="79120" b="39843"/>
          <a:stretch/>
        </p:blipFill>
        <p:spPr bwMode="auto">
          <a:xfrm>
            <a:off x="354035" y="5204603"/>
            <a:ext cx="1988570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5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" t="20312" r="78982" b="59375"/>
          <a:stretch/>
        </p:blipFill>
        <p:spPr bwMode="auto">
          <a:xfrm>
            <a:off x="330628" y="3496119"/>
            <a:ext cx="2035384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" t="976" r="78982" b="78711"/>
          <a:stretch/>
        </p:blipFill>
        <p:spPr bwMode="auto">
          <a:xfrm>
            <a:off x="330628" y="1792425"/>
            <a:ext cx="2035384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7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" t="78320" r="79120" b="976"/>
          <a:stretch/>
        </p:blipFill>
        <p:spPr bwMode="auto">
          <a:xfrm>
            <a:off x="9853838" y="5213238"/>
            <a:ext cx="1969809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8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" t="59180" r="78982" b="20312"/>
          <a:stretch/>
        </p:blipFill>
        <p:spPr bwMode="auto">
          <a:xfrm>
            <a:off x="8608246" y="124272"/>
            <a:ext cx="2015998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9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96" t="78711" r="853" b="1172"/>
          <a:stretch/>
        </p:blipFill>
        <p:spPr bwMode="auto">
          <a:xfrm>
            <a:off x="6825454" y="4493238"/>
            <a:ext cx="2027183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96" t="39648" r="715" b="39844"/>
          <a:stretch/>
        </p:blipFill>
        <p:spPr bwMode="auto">
          <a:xfrm>
            <a:off x="5103896" y="124272"/>
            <a:ext cx="2002289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1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57" t="20312" r="853" b="59375"/>
          <a:stretch/>
        </p:blipFill>
        <p:spPr bwMode="auto">
          <a:xfrm>
            <a:off x="1580296" y="124272"/>
            <a:ext cx="2021540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2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599" t="976" r="20350" b="78320"/>
          <a:stretch/>
        </p:blipFill>
        <p:spPr bwMode="auto">
          <a:xfrm>
            <a:off x="9853839" y="1779000"/>
            <a:ext cx="1969809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3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20" t="976" r="714" b="78320"/>
          <a:stretch/>
        </p:blipFill>
        <p:spPr bwMode="auto">
          <a:xfrm>
            <a:off x="3357789" y="4493238"/>
            <a:ext cx="2010564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4" name="Овал 13"/>
          <p:cNvSpPr/>
          <p:nvPr/>
        </p:nvSpPr>
        <p:spPr>
          <a:xfrm>
            <a:off x="3253393" y="1137222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965840" y="2715750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934416" y="4432869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879598" y="6149988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023223" y="5537825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8591045" y="5429988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1503892" y="6149988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1579515" y="4432869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11511568" y="2729175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10310710" y="1049499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6825454" y="1056852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60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25" t="78516" r="39848" b="1172"/>
          <a:stretch/>
        </p:blipFill>
        <p:spPr bwMode="auto">
          <a:xfrm>
            <a:off x="4832925" y="2596119"/>
            <a:ext cx="2544231" cy="1800000"/>
          </a:xfrm>
          <a:prstGeom prst="rect">
            <a:avLst/>
          </a:prstGeom>
          <a:ln w="190500" cap="sq">
            <a:solidFill>
              <a:srgbClr val="F49E92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35" t="59180" r="991" b="20312"/>
          <a:stretch/>
        </p:blipFill>
        <p:spPr bwMode="auto">
          <a:xfrm>
            <a:off x="3585161" y="4936119"/>
            <a:ext cx="1961141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4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9" t="39649" r="79120" b="39843"/>
          <a:stretch/>
        </p:blipFill>
        <p:spPr bwMode="auto">
          <a:xfrm>
            <a:off x="5110756" y="496429"/>
            <a:ext cx="1988570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5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" t="20312" r="78982" b="59375"/>
          <a:stretch/>
        </p:blipFill>
        <p:spPr bwMode="auto">
          <a:xfrm>
            <a:off x="372936" y="3487107"/>
            <a:ext cx="2035384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" t="976" r="78982" b="78711"/>
          <a:stretch/>
        </p:blipFill>
        <p:spPr bwMode="auto">
          <a:xfrm>
            <a:off x="330628" y="1792425"/>
            <a:ext cx="2035384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7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" t="78320" r="79120" b="976"/>
          <a:stretch/>
        </p:blipFill>
        <p:spPr bwMode="auto">
          <a:xfrm>
            <a:off x="9853838" y="5213238"/>
            <a:ext cx="1969809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8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" t="59180" r="78982" b="20312"/>
          <a:stretch/>
        </p:blipFill>
        <p:spPr bwMode="auto">
          <a:xfrm>
            <a:off x="8608246" y="124272"/>
            <a:ext cx="2015998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9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96" t="78711" r="853" b="1172"/>
          <a:stretch/>
        </p:blipFill>
        <p:spPr bwMode="auto">
          <a:xfrm>
            <a:off x="6662254" y="4936119"/>
            <a:ext cx="2027183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96" t="39648" r="715" b="39844"/>
          <a:stretch/>
        </p:blipFill>
        <p:spPr bwMode="auto">
          <a:xfrm>
            <a:off x="330628" y="5169719"/>
            <a:ext cx="2002289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1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57" t="20312" r="853" b="59375"/>
          <a:stretch/>
        </p:blipFill>
        <p:spPr bwMode="auto">
          <a:xfrm>
            <a:off x="1580296" y="124272"/>
            <a:ext cx="2021540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2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599" t="976" r="20350" b="78320"/>
          <a:stretch/>
        </p:blipFill>
        <p:spPr bwMode="auto">
          <a:xfrm>
            <a:off x="9853839" y="1779000"/>
            <a:ext cx="1969809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3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20" t="976" r="714" b="78320"/>
          <a:stretch/>
        </p:blipFill>
        <p:spPr bwMode="auto">
          <a:xfrm>
            <a:off x="9853839" y="3496119"/>
            <a:ext cx="2010564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4" name="Овал 13"/>
          <p:cNvSpPr/>
          <p:nvPr/>
        </p:nvSpPr>
        <p:spPr>
          <a:xfrm>
            <a:off x="3253393" y="1137222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016750" y="2792274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016750" y="4456341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937134" y="6124494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172530" y="5962910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8364114" y="5926329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1498424" y="6241658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1498425" y="4432869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11498426" y="2729175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10341367" y="1137191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6842884" y="1578243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562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461" t="78711" r="20212" b="977"/>
          <a:stretch/>
        </p:blipFill>
        <p:spPr bwMode="auto">
          <a:xfrm>
            <a:off x="4890364" y="2131853"/>
            <a:ext cx="2544228" cy="1800000"/>
          </a:xfrm>
          <a:prstGeom prst="rect">
            <a:avLst/>
          </a:prstGeom>
          <a:ln w="190500" cap="sq">
            <a:solidFill>
              <a:srgbClr val="F49E92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35" t="59180" r="991" b="20312"/>
          <a:stretch/>
        </p:blipFill>
        <p:spPr bwMode="auto">
          <a:xfrm>
            <a:off x="367749" y="1779000"/>
            <a:ext cx="1961141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4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9" t="39649" r="79120" b="39843"/>
          <a:stretch/>
        </p:blipFill>
        <p:spPr bwMode="auto">
          <a:xfrm>
            <a:off x="354035" y="5204603"/>
            <a:ext cx="1988570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5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" t="20312" r="78982" b="59375"/>
          <a:stretch/>
        </p:blipFill>
        <p:spPr bwMode="auto">
          <a:xfrm>
            <a:off x="330628" y="3496119"/>
            <a:ext cx="2035384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" t="976" r="78982" b="78711"/>
          <a:stretch/>
        </p:blipFill>
        <p:spPr bwMode="auto">
          <a:xfrm>
            <a:off x="3578147" y="4499434"/>
            <a:ext cx="2035384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7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" t="78320" r="79120" b="976"/>
          <a:stretch/>
        </p:blipFill>
        <p:spPr bwMode="auto">
          <a:xfrm>
            <a:off x="9853838" y="5213238"/>
            <a:ext cx="1969809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8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" t="59180" r="78982" b="20312"/>
          <a:stretch/>
        </p:blipFill>
        <p:spPr bwMode="auto">
          <a:xfrm>
            <a:off x="8608246" y="124272"/>
            <a:ext cx="2015998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9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96" t="78711" r="853" b="1172"/>
          <a:stretch/>
        </p:blipFill>
        <p:spPr bwMode="auto">
          <a:xfrm>
            <a:off x="6720093" y="4555672"/>
            <a:ext cx="2027183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96" t="39648" r="715" b="39844"/>
          <a:stretch/>
        </p:blipFill>
        <p:spPr bwMode="auto">
          <a:xfrm>
            <a:off x="5103896" y="124272"/>
            <a:ext cx="2002289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1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57" t="20312" r="853" b="59375"/>
          <a:stretch/>
        </p:blipFill>
        <p:spPr bwMode="auto">
          <a:xfrm>
            <a:off x="1580296" y="124272"/>
            <a:ext cx="2021540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2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599" t="976" r="20350" b="78320"/>
          <a:stretch/>
        </p:blipFill>
        <p:spPr bwMode="auto">
          <a:xfrm>
            <a:off x="9853839" y="1779000"/>
            <a:ext cx="1969809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3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20" t="976" r="714" b="78320"/>
          <a:stretch/>
        </p:blipFill>
        <p:spPr bwMode="auto">
          <a:xfrm>
            <a:off x="9853839" y="3496119"/>
            <a:ext cx="2010564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4" name="Овал 13"/>
          <p:cNvSpPr/>
          <p:nvPr/>
        </p:nvSpPr>
        <p:spPr>
          <a:xfrm>
            <a:off x="3253393" y="1137222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962692" y="2759436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983321" y="4469864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964420" y="6141353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361144" y="5469998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8416411" y="5492422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1555541" y="6141353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1620271" y="4432869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11579515" y="2715750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10380112" y="1137191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6862053" y="1094618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71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" y="857837"/>
            <a:ext cx="12191999" cy="1655762"/>
          </a:xfrm>
        </p:spPr>
        <p:txBody>
          <a:bodyPr anchor="ctr">
            <a:normAutofit/>
          </a:bodyPr>
          <a:lstStyle/>
          <a:p>
            <a:r>
              <a:rPr lang="ru-RU" sz="5400" dirty="0" smtClean="0">
                <a:ln w="2857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«ЧЬЯ ТЕНЬ?»</a:t>
            </a:r>
          </a:p>
          <a:p>
            <a:r>
              <a:rPr lang="ru-RU" sz="3600" dirty="0" smtClean="0">
                <a:ln w="2857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ДИКИЕ ЖИВОТНЫЕ РОССИИ</a:t>
            </a:r>
            <a:endParaRPr lang="ru-RU" sz="3600" dirty="0">
              <a:ln w="28575">
                <a:solidFill>
                  <a:schemeClr val="accent6">
                    <a:lumMod val="75000"/>
                  </a:schemeClr>
                </a:solidFill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" y="133206"/>
            <a:ext cx="12191999" cy="8262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МУНИЦИПАЛЬНОЕ ОБРАЗОВАТЕЛЬНОЕ УЧРЕЖДЕНИЕ – ДЕТСКИЙ САД №31 </a:t>
            </a:r>
          </a:p>
          <a:p>
            <a:r>
              <a:rPr lang="ru-RU" sz="16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город Рыбинск, Ярославская область</a:t>
            </a:r>
          </a:p>
          <a:p>
            <a:r>
              <a:rPr lang="ru-RU" sz="16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2024г</a:t>
            </a:r>
            <a:endParaRPr lang="ru-RU" sz="16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Picture 4" descr="http://goodimg.ru/img/lesnyie-risunki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9002" y="2973872"/>
            <a:ext cx="3603625" cy="2546731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rodnye-igrushki.ru/Sites/shop/Uploads/ramki_vkladishi_lesnie_zveri_05.DD84AEDE8D2D43E49266600D860C613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434" y="3042036"/>
            <a:ext cx="3654501" cy="2546731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" y="6315075"/>
            <a:ext cx="12191999" cy="542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ИГРУ ПОДГОТОВИЛА ВОСПИТАТЕЛЬ – САЙКИНА Е.В.</a:t>
            </a:r>
            <a:endParaRPr lang="ru-RU" sz="16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341" y="3233690"/>
            <a:ext cx="2027093" cy="2027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827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127" y="2588782"/>
            <a:ext cx="121088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u="sng" dirty="0">
                <a:solidFill>
                  <a:srgbClr val="0070C0"/>
                </a:solidFill>
                <a:latin typeface="Arial Black" panose="020B0A04020102020204" pitchFamily="34" charset="0"/>
              </a:rPr>
              <a:t>ЦЕЛЬ ИГРЫ</a:t>
            </a:r>
            <a:r>
              <a:rPr 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: УТОЧНЕНИЕ И СИСТЕМАТИЗАЦИЯ ЗНАНИЙ ДЕТЕЙ О ДИКИХ ЖИВОТНЫХ РОССИИ; УМЕНИЕ ОПРЕДЕЛЯТЬ ПО ТЕНИ, О КАКОМ ЖИВОТНОМ ИДЕТ РЕЧЬ; РАЗВИТИЕ ЛОГИЧЕСКОГО МЫШЛЕНИЯ, СВЯЗНОЙ РЕЧИ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4482099"/>
            <a:ext cx="1210887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u="sng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ХОД ИГРЫ</a:t>
            </a:r>
            <a:r>
              <a:rPr lang="ru-RU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: ДЕТИ ПО ТЕНИ ОПРЕДЕЛЯЮТ О КАКОМ ЖИВОТНОМ ИДЕТ РЕЧЬ, ОБЪЯСНЯЯ СВОЕ РЕШЕНИЕ, НАЖИМАЮТ НА КНОПКУ       , ЕСЛИ ОТВЕТ ПРАВИЛЬНЫЙ – ИЗОБРАЖЕНИЕ УВЕЛИЧИВАЕТСЯ, ЕСЛИ ОТВЕТ НЕВЕРНЫЙ – ИЗОБРАЖЕНИЕ ИСЧЕЗАЕТ.</a:t>
            </a:r>
          </a:p>
          <a:p>
            <a:pPr algn="ctr"/>
            <a:endParaRPr lang="ru-RU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УДАЧИ В ИГРЕ!</a:t>
            </a:r>
          </a:p>
          <a:p>
            <a:pPr algn="ctr"/>
            <a:endParaRPr lang="ru-RU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622473" y="4775200"/>
            <a:ext cx="323272" cy="30464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" y="448027"/>
            <a:ext cx="12191999" cy="165576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5400" dirty="0" smtClean="0">
                <a:ln w="2857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«ЧЬЯ ТЕНЬ?»</a:t>
            </a:r>
          </a:p>
          <a:p>
            <a:pPr marL="0" indent="0" algn="ctr">
              <a:buNone/>
            </a:pPr>
            <a:r>
              <a:rPr lang="ru-RU" sz="3600" dirty="0" smtClean="0">
                <a:ln w="2857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ДИКИЕ ЖИВОТНЫЕ РОССИИ</a:t>
            </a:r>
            <a:endParaRPr lang="ru-RU" sz="3600" dirty="0">
              <a:ln w="28575">
                <a:solidFill>
                  <a:schemeClr val="accent6">
                    <a:lumMod val="75000"/>
                  </a:schemeClr>
                </a:solidFill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168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laying-field.ru/img/2015/052023/251267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000" y="142875"/>
            <a:ext cx="9352350" cy="662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665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01" t="20899" r="39986" b="59180"/>
          <a:stretch/>
        </p:blipFill>
        <p:spPr bwMode="auto">
          <a:xfrm>
            <a:off x="4869179" y="2319000"/>
            <a:ext cx="2541170" cy="1800000"/>
          </a:xfrm>
          <a:prstGeom prst="rect">
            <a:avLst/>
          </a:prstGeom>
          <a:ln w="190500" cap="sq">
            <a:solidFill>
              <a:srgbClr val="F49E92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96" t="78711" r="853" b="1172"/>
          <a:stretch/>
        </p:blipFill>
        <p:spPr bwMode="auto">
          <a:xfrm>
            <a:off x="6696978" y="4936119"/>
            <a:ext cx="2027183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35" t="59180" r="991" b="20312"/>
          <a:stretch/>
        </p:blipFill>
        <p:spPr bwMode="auto">
          <a:xfrm>
            <a:off x="3555476" y="4936119"/>
            <a:ext cx="1961141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1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9" t="39649" r="79120" b="39843"/>
          <a:stretch/>
        </p:blipFill>
        <p:spPr bwMode="auto">
          <a:xfrm>
            <a:off x="319573" y="5199813"/>
            <a:ext cx="1988570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2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" t="20312" r="78982" b="59375"/>
          <a:stretch/>
        </p:blipFill>
        <p:spPr bwMode="auto">
          <a:xfrm>
            <a:off x="330628" y="3496119"/>
            <a:ext cx="2035384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3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" t="976" r="78982" b="78711"/>
          <a:stretch/>
        </p:blipFill>
        <p:spPr bwMode="auto">
          <a:xfrm>
            <a:off x="296166" y="1792425"/>
            <a:ext cx="2035384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9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" t="78320" r="79120" b="976"/>
          <a:stretch/>
        </p:blipFill>
        <p:spPr bwMode="auto">
          <a:xfrm>
            <a:off x="9832796" y="5233499"/>
            <a:ext cx="1969809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0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" t="59180" r="78982" b="20312"/>
          <a:stretch/>
        </p:blipFill>
        <p:spPr bwMode="auto">
          <a:xfrm>
            <a:off x="8642969" y="199552"/>
            <a:ext cx="2015998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1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96" t="78711" r="853" b="1172"/>
          <a:stretch/>
        </p:blipFill>
        <p:spPr bwMode="auto">
          <a:xfrm>
            <a:off x="6662254" y="4936119"/>
            <a:ext cx="2027183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2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96" t="39648" r="715" b="39844"/>
          <a:stretch/>
        </p:blipFill>
        <p:spPr bwMode="auto">
          <a:xfrm>
            <a:off x="5041366" y="172175"/>
            <a:ext cx="2002289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3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57" t="20312" r="853" b="59375"/>
          <a:stretch/>
        </p:blipFill>
        <p:spPr bwMode="auto">
          <a:xfrm>
            <a:off x="1552019" y="170989"/>
            <a:ext cx="2021540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4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599" t="976" r="20350" b="78320"/>
          <a:stretch/>
        </p:blipFill>
        <p:spPr bwMode="auto">
          <a:xfrm>
            <a:off x="9832796" y="1824329"/>
            <a:ext cx="1969809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5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20" t="976" r="714" b="78320"/>
          <a:stretch/>
        </p:blipFill>
        <p:spPr bwMode="auto">
          <a:xfrm>
            <a:off x="9832797" y="3513163"/>
            <a:ext cx="2068085" cy="148119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6" name="Овал 25"/>
          <p:cNvSpPr/>
          <p:nvPr/>
        </p:nvSpPr>
        <p:spPr>
          <a:xfrm>
            <a:off x="3345084" y="1275751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11558475" y="6224432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11579515" y="4602624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11579515" y="2823114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10449560" y="1168386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862053" y="1200033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2066741" y="2816104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2098473" y="4527495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2064012" y="6243598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5266388" y="5998243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8398838" y="5998243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896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461" t="20508" r="20212" b="59570"/>
          <a:stretch/>
        </p:blipFill>
        <p:spPr bwMode="auto">
          <a:xfrm>
            <a:off x="4687749" y="2280213"/>
            <a:ext cx="2594115" cy="1800000"/>
          </a:xfrm>
          <a:prstGeom prst="rect">
            <a:avLst/>
          </a:prstGeom>
          <a:ln w="190500" cap="sq">
            <a:solidFill>
              <a:srgbClr val="F49E92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35" t="59180" r="991" b="20312"/>
          <a:stretch/>
        </p:blipFill>
        <p:spPr bwMode="auto">
          <a:xfrm>
            <a:off x="8608245" y="124272"/>
            <a:ext cx="1961141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5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9" t="39649" r="79120" b="39843"/>
          <a:stretch/>
        </p:blipFill>
        <p:spPr bwMode="auto">
          <a:xfrm>
            <a:off x="354035" y="5204603"/>
            <a:ext cx="1988570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6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" t="20312" r="78982" b="59375"/>
          <a:stretch/>
        </p:blipFill>
        <p:spPr bwMode="auto">
          <a:xfrm>
            <a:off x="330628" y="3496119"/>
            <a:ext cx="2035384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7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" t="976" r="78982" b="78711"/>
          <a:stretch/>
        </p:blipFill>
        <p:spPr bwMode="auto">
          <a:xfrm>
            <a:off x="330628" y="1792425"/>
            <a:ext cx="2035384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8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" t="78320" r="79120" b="976"/>
          <a:stretch/>
        </p:blipFill>
        <p:spPr bwMode="auto">
          <a:xfrm>
            <a:off x="9853838" y="5213238"/>
            <a:ext cx="1969809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9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" t="59180" r="78982" b="20312"/>
          <a:stretch/>
        </p:blipFill>
        <p:spPr bwMode="auto">
          <a:xfrm>
            <a:off x="3530413" y="4936119"/>
            <a:ext cx="2015998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0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96" t="78711" r="853" b="1172"/>
          <a:stretch/>
        </p:blipFill>
        <p:spPr bwMode="auto">
          <a:xfrm>
            <a:off x="6662254" y="4936119"/>
            <a:ext cx="2027183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1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96" t="39648" r="715" b="39844"/>
          <a:stretch/>
        </p:blipFill>
        <p:spPr bwMode="auto">
          <a:xfrm>
            <a:off x="5103896" y="124272"/>
            <a:ext cx="2002289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2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57" t="20312" r="853" b="59375"/>
          <a:stretch/>
        </p:blipFill>
        <p:spPr bwMode="auto">
          <a:xfrm>
            <a:off x="1580296" y="124272"/>
            <a:ext cx="2021540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3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599" t="976" r="20350" b="78320"/>
          <a:stretch/>
        </p:blipFill>
        <p:spPr bwMode="auto">
          <a:xfrm>
            <a:off x="9853839" y="1779000"/>
            <a:ext cx="1969809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4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20" t="976" r="714" b="78320"/>
          <a:stretch/>
        </p:blipFill>
        <p:spPr bwMode="auto">
          <a:xfrm>
            <a:off x="9853839" y="3496119"/>
            <a:ext cx="2010564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5" name="Овал 24"/>
          <p:cNvSpPr/>
          <p:nvPr/>
        </p:nvSpPr>
        <p:spPr>
          <a:xfrm>
            <a:off x="3345084" y="1275751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1998504" y="2858627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1998505" y="4547446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1998505" y="6225304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5181309" y="5973679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8364113" y="5973679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11579513" y="6225304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11579514" y="4571429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11579515" y="2837602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10374914" y="1137191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6793601" y="1179835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261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04" t="39844" r="59622" b="39844"/>
          <a:stretch/>
        </p:blipFill>
        <p:spPr bwMode="auto">
          <a:xfrm>
            <a:off x="4867540" y="2318559"/>
            <a:ext cx="2475000" cy="1800000"/>
          </a:xfrm>
          <a:prstGeom prst="rect">
            <a:avLst/>
          </a:prstGeom>
          <a:ln w="190500" cap="sq">
            <a:solidFill>
              <a:srgbClr val="F49E92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35" t="59180" r="991" b="20312"/>
          <a:stretch/>
        </p:blipFill>
        <p:spPr bwMode="auto">
          <a:xfrm>
            <a:off x="3571437" y="4936119"/>
            <a:ext cx="1961141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5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9" t="39649" r="79120" b="39843"/>
          <a:stretch/>
        </p:blipFill>
        <p:spPr bwMode="auto">
          <a:xfrm>
            <a:off x="354035" y="5204603"/>
            <a:ext cx="1988570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6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" t="20312" r="78982" b="59375"/>
          <a:stretch/>
        </p:blipFill>
        <p:spPr bwMode="auto">
          <a:xfrm>
            <a:off x="330628" y="3496119"/>
            <a:ext cx="2035384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7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" t="976" r="78982" b="78711"/>
          <a:stretch/>
        </p:blipFill>
        <p:spPr bwMode="auto">
          <a:xfrm>
            <a:off x="330628" y="1792425"/>
            <a:ext cx="2035384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8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" t="78320" r="79120" b="976"/>
          <a:stretch/>
        </p:blipFill>
        <p:spPr bwMode="auto">
          <a:xfrm>
            <a:off x="9853838" y="5213238"/>
            <a:ext cx="1969809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9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" t="59180" r="78982" b="20312"/>
          <a:stretch/>
        </p:blipFill>
        <p:spPr bwMode="auto">
          <a:xfrm>
            <a:off x="8608246" y="124272"/>
            <a:ext cx="2015998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0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96" t="78711" r="853" b="1172"/>
          <a:stretch/>
        </p:blipFill>
        <p:spPr bwMode="auto">
          <a:xfrm>
            <a:off x="9796464" y="1774951"/>
            <a:ext cx="2027183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1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96" t="39648" r="715" b="39844"/>
          <a:stretch/>
        </p:blipFill>
        <p:spPr bwMode="auto">
          <a:xfrm>
            <a:off x="5103896" y="124272"/>
            <a:ext cx="2002289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2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57" t="20312" r="853" b="59375"/>
          <a:stretch/>
        </p:blipFill>
        <p:spPr bwMode="auto">
          <a:xfrm>
            <a:off x="1580296" y="124272"/>
            <a:ext cx="2021540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3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599" t="976" r="20350" b="78320"/>
          <a:stretch/>
        </p:blipFill>
        <p:spPr bwMode="auto">
          <a:xfrm>
            <a:off x="6630350" y="4936119"/>
            <a:ext cx="1969809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4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20" t="976" r="714" b="78320"/>
          <a:stretch/>
        </p:blipFill>
        <p:spPr bwMode="auto">
          <a:xfrm>
            <a:off x="9853839" y="3496119"/>
            <a:ext cx="2010564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5" name="Овал 24"/>
          <p:cNvSpPr/>
          <p:nvPr/>
        </p:nvSpPr>
        <p:spPr>
          <a:xfrm>
            <a:off x="3345084" y="1275751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2016299" y="6252107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1985402" y="4567111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2069231" y="2732551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5134642" y="6020122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8192098" y="6012170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11495788" y="6271747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11474370" y="4571429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11474370" y="2732551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10334180" y="1168386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6704892" y="1186540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9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25" t="39844" r="39848" b="39648"/>
          <a:stretch/>
        </p:blipFill>
        <p:spPr bwMode="auto">
          <a:xfrm>
            <a:off x="4894140" y="2206625"/>
            <a:ext cx="2520000" cy="1800000"/>
          </a:xfrm>
          <a:prstGeom prst="rect">
            <a:avLst/>
          </a:prstGeom>
          <a:ln w="190500" cap="sq">
            <a:solidFill>
              <a:srgbClr val="F49E92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35" t="59180" r="991" b="20312"/>
          <a:stretch/>
        </p:blipFill>
        <p:spPr bwMode="auto">
          <a:xfrm>
            <a:off x="3571437" y="4936119"/>
            <a:ext cx="1961141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5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9" t="39649" r="79120" b="39843"/>
          <a:stretch/>
        </p:blipFill>
        <p:spPr bwMode="auto">
          <a:xfrm>
            <a:off x="354035" y="5204603"/>
            <a:ext cx="1988570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6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" t="20312" r="78982" b="59375"/>
          <a:stretch/>
        </p:blipFill>
        <p:spPr bwMode="auto">
          <a:xfrm>
            <a:off x="6704918" y="4936119"/>
            <a:ext cx="2035384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7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" t="976" r="78982" b="78711"/>
          <a:stretch/>
        </p:blipFill>
        <p:spPr bwMode="auto">
          <a:xfrm>
            <a:off x="330628" y="1792425"/>
            <a:ext cx="2035384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8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" t="78320" r="79120" b="976"/>
          <a:stretch/>
        </p:blipFill>
        <p:spPr bwMode="auto">
          <a:xfrm>
            <a:off x="9853838" y="5213238"/>
            <a:ext cx="1969809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9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" t="59180" r="78982" b="20312"/>
          <a:stretch/>
        </p:blipFill>
        <p:spPr bwMode="auto">
          <a:xfrm>
            <a:off x="8608246" y="124272"/>
            <a:ext cx="2015998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0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96" t="78711" r="853" b="1172"/>
          <a:stretch/>
        </p:blipFill>
        <p:spPr bwMode="auto">
          <a:xfrm>
            <a:off x="330628" y="3496119"/>
            <a:ext cx="2027183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1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96" t="39648" r="715" b="39844"/>
          <a:stretch/>
        </p:blipFill>
        <p:spPr bwMode="auto">
          <a:xfrm>
            <a:off x="5103896" y="124272"/>
            <a:ext cx="2002289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2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57" t="20312" r="853" b="59375"/>
          <a:stretch/>
        </p:blipFill>
        <p:spPr bwMode="auto">
          <a:xfrm>
            <a:off x="1580296" y="124272"/>
            <a:ext cx="2021540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3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599" t="976" r="20350" b="78320"/>
          <a:stretch/>
        </p:blipFill>
        <p:spPr bwMode="auto">
          <a:xfrm>
            <a:off x="9853839" y="1779000"/>
            <a:ext cx="1969809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4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20" t="976" r="714" b="78320"/>
          <a:stretch/>
        </p:blipFill>
        <p:spPr bwMode="auto">
          <a:xfrm>
            <a:off x="9853839" y="3496119"/>
            <a:ext cx="2010564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5" name="Овал 24"/>
          <p:cNvSpPr/>
          <p:nvPr/>
        </p:nvSpPr>
        <p:spPr>
          <a:xfrm>
            <a:off x="2069231" y="2732551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2028787" y="4508989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2028788" y="6220338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5234886" y="5979614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8496170" y="5979614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11545142" y="6231239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11579515" y="4571429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11492952" y="2785563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10380112" y="1137222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6862053" y="1137222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3312132" y="1137222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41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322" t="39844" r="20351" b="39648"/>
          <a:stretch/>
        </p:blipFill>
        <p:spPr bwMode="auto">
          <a:xfrm>
            <a:off x="4877101" y="2339884"/>
            <a:ext cx="2519999" cy="180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49E92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pic>
        <p:nvPicPr>
          <p:cNvPr id="3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35" t="59180" r="991" b="20312"/>
          <a:stretch/>
        </p:blipFill>
        <p:spPr bwMode="auto">
          <a:xfrm>
            <a:off x="3571437" y="4936119"/>
            <a:ext cx="1961141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4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9" t="39649" r="79120" b="39843"/>
          <a:stretch/>
        </p:blipFill>
        <p:spPr bwMode="auto">
          <a:xfrm>
            <a:off x="354035" y="5204603"/>
            <a:ext cx="1988570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5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" t="20312" r="78982" b="59375"/>
          <a:stretch/>
        </p:blipFill>
        <p:spPr bwMode="auto">
          <a:xfrm>
            <a:off x="330628" y="3496119"/>
            <a:ext cx="2035384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" t="976" r="78982" b="78711"/>
          <a:stretch/>
        </p:blipFill>
        <p:spPr bwMode="auto">
          <a:xfrm>
            <a:off x="330628" y="1792425"/>
            <a:ext cx="2035384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7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" t="78320" r="79120" b="976"/>
          <a:stretch/>
        </p:blipFill>
        <p:spPr bwMode="auto">
          <a:xfrm>
            <a:off x="6635178" y="4965221"/>
            <a:ext cx="1969809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8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" t="59180" r="78982" b="20312"/>
          <a:stretch/>
        </p:blipFill>
        <p:spPr bwMode="auto">
          <a:xfrm>
            <a:off x="8608246" y="124272"/>
            <a:ext cx="2015998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9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96" t="78711" r="853" b="1172"/>
          <a:stretch/>
        </p:blipFill>
        <p:spPr bwMode="auto">
          <a:xfrm>
            <a:off x="9825151" y="5213238"/>
            <a:ext cx="2027183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96" t="39648" r="715" b="39844"/>
          <a:stretch/>
        </p:blipFill>
        <p:spPr bwMode="auto">
          <a:xfrm>
            <a:off x="5103896" y="124272"/>
            <a:ext cx="2002289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1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57" t="20312" r="853" b="59375"/>
          <a:stretch/>
        </p:blipFill>
        <p:spPr bwMode="auto">
          <a:xfrm>
            <a:off x="1580296" y="124272"/>
            <a:ext cx="2021540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2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599" t="976" r="20350" b="78320"/>
          <a:stretch/>
        </p:blipFill>
        <p:spPr bwMode="auto">
          <a:xfrm>
            <a:off x="9853839" y="1779000"/>
            <a:ext cx="1969809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3" name="Picture 2" descr="http://www.playing-field.ru/img/2015/052023/2512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20" t="976" r="714" b="78320"/>
          <a:stretch/>
        </p:blipFill>
        <p:spPr bwMode="auto">
          <a:xfrm>
            <a:off x="9853839" y="3496119"/>
            <a:ext cx="2010564" cy="14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4" name="Овал 13"/>
          <p:cNvSpPr/>
          <p:nvPr/>
        </p:nvSpPr>
        <p:spPr>
          <a:xfrm>
            <a:off x="2069231" y="2732551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039319" y="4481782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039320" y="6164169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170882" y="6027477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8311487" y="6027477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11578659" y="6164169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1578660" y="4461971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1579515" y="2785726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10370858" y="1117007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6862053" y="1137222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3253393" y="1137222"/>
            <a:ext cx="488263" cy="503250"/>
          </a:xfrm>
          <a:prstGeom prst="ellipse">
            <a:avLst/>
          </a:prstGeom>
          <a:solidFill>
            <a:srgbClr val="CC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292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126</Words>
  <Application>Microsoft Office PowerPoint</Application>
  <PresentationFormat>Широкоэкранный</PresentationFormat>
  <Paragraphs>16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Тема Office</vt:lpstr>
      <vt:lpstr>Муниципальное образовательное учреждение – детский сад №31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Светлана Сайкина</cp:lastModifiedBy>
  <cp:revision>42</cp:revision>
  <dcterms:created xsi:type="dcterms:W3CDTF">2016-04-05T15:21:32Z</dcterms:created>
  <dcterms:modified xsi:type="dcterms:W3CDTF">2024-05-13T07:22:56Z</dcterms:modified>
</cp:coreProperties>
</file>