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69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64" r:id="rId4"/>
    <p:sldId id="265" r:id="rId5"/>
    <p:sldId id="257" r:id="rId6"/>
    <p:sldId id="268" r:id="rId7"/>
    <p:sldId id="267" r:id="rId8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292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269538-BFC5-48BB-BEA1-D7AF1F385FD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 rtlCol="0"/>
        <a:lstStyle/>
        <a:p>
          <a:pPr rtl="0"/>
          <a:endParaRPr lang="en-US"/>
        </a:p>
      </dgm:t>
    </dgm:pt>
    <dgm:pt modelId="{2A9B6C90-9B70-4ED8-9084-8651413BB905}">
      <dgm:prSet phldrT="[Text]" custT="1"/>
      <dgm:spPr/>
      <dgm:t>
        <a:bodyPr rtlCol="0"/>
        <a:lstStyle/>
        <a:p>
          <a:pPr rtl="0"/>
          <a:endParaRPr lang="ru-RU" sz="1800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4109FB3-0563-4B2C-BFF0-181E047427F8}" type="sibTrans" cxnId="{1D59D94A-4BF7-417E-B49B-225C005839A9}">
      <dgm:prSet/>
      <dgm:spPr/>
      <dgm:t>
        <a:bodyPr rtlCol="0"/>
        <a:lstStyle/>
        <a:p>
          <a:pPr rtl="0"/>
          <a:endParaRPr lang="ru-RU" noProof="0" dirty="0"/>
        </a:p>
      </dgm:t>
    </dgm:pt>
    <dgm:pt modelId="{47C005B7-F5AA-4111-A87D-782B117A0259}" type="parTrans" cxnId="{1D59D94A-4BF7-417E-B49B-225C005839A9}">
      <dgm:prSet/>
      <dgm:spPr/>
      <dgm:t>
        <a:bodyPr rtlCol="0"/>
        <a:lstStyle/>
        <a:p>
          <a:pPr rtl="0"/>
          <a:endParaRPr lang="ru-RU" noProof="0" dirty="0"/>
        </a:p>
      </dgm:t>
    </dgm:pt>
    <dgm:pt modelId="{0D51337A-31FA-4717-B2BF-9243F96D2B9B}">
      <dgm:prSet phldrT="[Text]"/>
      <dgm:spPr/>
      <dgm:t>
        <a:bodyPr rtlCol="0"/>
        <a:lstStyle/>
        <a:p>
          <a:pPr rtl="0"/>
          <a:r>
            <a:rPr lang="ru-RU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 чем проблема?</a:t>
          </a:r>
        </a:p>
      </dgm:t>
    </dgm:pt>
    <dgm:pt modelId="{6799645E-F42F-43D8-B2EA-A1377D84D0B3}" type="sibTrans" cxnId="{9E6BB655-7FE4-4F8D-B1D2-F885E60B8754}">
      <dgm:prSet/>
      <dgm:spPr/>
      <dgm:t>
        <a:bodyPr rtlCol="0"/>
        <a:lstStyle/>
        <a:p>
          <a:pPr rtl="0"/>
          <a:endParaRPr lang="ru-RU" noProof="0" dirty="0"/>
        </a:p>
      </dgm:t>
    </dgm:pt>
    <dgm:pt modelId="{A9294D65-F371-46C8-A624-E557E9DF1A30}" type="parTrans" cxnId="{9E6BB655-7FE4-4F8D-B1D2-F885E60B8754}">
      <dgm:prSet/>
      <dgm:spPr/>
      <dgm:t>
        <a:bodyPr rtlCol="0"/>
        <a:lstStyle/>
        <a:p>
          <a:pPr rtl="0"/>
          <a:endParaRPr lang="ru-RU" noProof="0" dirty="0"/>
        </a:p>
      </dgm:t>
    </dgm:pt>
    <dgm:pt modelId="{E40970FA-9468-4353-8343-FE5E2BEBB8B0}">
      <dgm:prSet phldrT="[Text]" custT="1"/>
      <dgm:spPr/>
      <dgm:t>
        <a:bodyPr rtlCol="0"/>
        <a:lstStyle/>
        <a:p>
          <a:pPr rtl="0"/>
          <a:r>
            <a:rPr lang="ru-RU" sz="1800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Отклонения в поведении малыша. Жалобы от педагогов детского </a:t>
          </a:r>
          <a:r>
            <a:rPr lang="ru-RU" sz="1800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сада/ школы дошкольника/ сопровождающего в автобусе педагога/ тренера на поведение, сквернословие, на асоциальный поступок.</a:t>
          </a:r>
          <a:endParaRPr lang="ru-RU" sz="1800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4FF68DF-CF36-4D12-9ECE-A3519B0AC88A}" type="sibTrans" cxnId="{A316347C-9D1A-43C6-BE2B-DC184440E1C9}">
      <dgm:prSet/>
      <dgm:spPr/>
      <dgm:t>
        <a:bodyPr rtlCol="0"/>
        <a:lstStyle/>
        <a:p>
          <a:pPr rtl="0"/>
          <a:endParaRPr lang="ru-RU" noProof="0" dirty="0"/>
        </a:p>
      </dgm:t>
    </dgm:pt>
    <dgm:pt modelId="{85FA6A33-9FA9-4134-A6A3-A5D4748A1779}" type="parTrans" cxnId="{A316347C-9D1A-43C6-BE2B-DC184440E1C9}">
      <dgm:prSet/>
      <dgm:spPr/>
      <dgm:t>
        <a:bodyPr rtlCol="0"/>
        <a:lstStyle/>
        <a:p>
          <a:pPr rtl="0"/>
          <a:endParaRPr lang="ru-RU" noProof="0" dirty="0"/>
        </a:p>
      </dgm:t>
    </dgm:pt>
    <dgm:pt modelId="{51A6936C-668E-4912-B1B4-BA2D45D3F624}">
      <dgm:prSet phldrT="[Text]"/>
      <dgm:spPr/>
      <dgm:t>
        <a:bodyPr rtlCol="0"/>
        <a:lstStyle/>
        <a:p>
          <a:pPr rtl="0"/>
          <a:r>
            <a:rPr lang="ru-RU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Зачем решать эту проблему?</a:t>
          </a:r>
        </a:p>
      </dgm:t>
    </dgm:pt>
    <dgm:pt modelId="{E68031D9-E3F9-439E-86FC-2A0A3A3988D0}" type="sibTrans" cxnId="{000FE2BB-9FE6-4965-ADF5-E3E85B644286}">
      <dgm:prSet/>
      <dgm:spPr/>
      <dgm:t>
        <a:bodyPr rtlCol="0"/>
        <a:lstStyle/>
        <a:p>
          <a:pPr rtl="0"/>
          <a:endParaRPr lang="ru-RU" noProof="0" dirty="0"/>
        </a:p>
      </dgm:t>
    </dgm:pt>
    <dgm:pt modelId="{8F7D40F1-9723-47F5-BFD2-340696378D49}" type="parTrans" cxnId="{000FE2BB-9FE6-4965-ADF5-E3E85B644286}">
      <dgm:prSet/>
      <dgm:spPr/>
      <dgm:t>
        <a:bodyPr rtlCol="0"/>
        <a:lstStyle/>
        <a:p>
          <a:pPr rtl="0"/>
          <a:endParaRPr lang="ru-RU" noProof="0" dirty="0"/>
        </a:p>
      </dgm:t>
    </dgm:pt>
    <dgm:pt modelId="{A7F7584C-6CC5-40A2-9566-2842A5DEA97A}">
      <dgm:prSet phldrT="[Text]"/>
      <dgm:spPr/>
      <dgm:t>
        <a:bodyPr rtlCol="0"/>
        <a:lstStyle/>
        <a:p>
          <a:pPr rtl="0"/>
          <a:r>
            <a:rPr lang="ru-RU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Возраст</a:t>
          </a:r>
          <a:endParaRPr lang="ru-RU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41ED6A4-512C-48AB-901D-671B73446005}" type="sibTrans" cxnId="{F68422C1-CD34-4DED-AA4B-85EFFF4FE933}">
      <dgm:prSet/>
      <dgm:spPr/>
      <dgm:t>
        <a:bodyPr rtlCol="0"/>
        <a:lstStyle/>
        <a:p>
          <a:pPr rtl="0"/>
          <a:endParaRPr lang="ru-RU" noProof="0" dirty="0"/>
        </a:p>
      </dgm:t>
    </dgm:pt>
    <dgm:pt modelId="{581272CD-5908-4C17-8E9B-8BF6DCE43C3E}" type="parTrans" cxnId="{F68422C1-CD34-4DED-AA4B-85EFFF4FE933}">
      <dgm:prSet/>
      <dgm:spPr/>
      <dgm:t>
        <a:bodyPr rtlCol="0"/>
        <a:lstStyle/>
        <a:p>
          <a:pPr rtl="0"/>
          <a:endParaRPr lang="ru-RU" noProof="0" dirty="0"/>
        </a:p>
      </dgm:t>
    </dgm:pt>
    <dgm:pt modelId="{9D8DAFB6-C744-4BD6-B757-393BF647EBB6}">
      <dgm:prSet phldrT="[Text]" custT="1"/>
      <dgm:spPr/>
      <dgm:t>
        <a:bodyPr rtlCol="0"/>
        <a:lstStyle/>
        <a:p>
          <a:pPr rtl="0"/>
          <a:r>
            <a:rPr lang="ru-RU" sz="1800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6 лет</a:t>
          </a:r>
          <a:endParaRPr lang="ru-RU" sz="1800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9B44773-68B1-427B-B9CA-0AEA186B621E}" type="sibTrans" cxnId="{56052809-46E4-4445-B520-94004C28BB9D}">
      <dgm:prSet/>
      <dgm:spPr/>
      <dgm:t>
        <a:bodyPr rtlCol="0"/>
        <a:lstStyle/>
        <a:p>
          <a:pPr rtl="0"/>
          <a:endParaRPr lang="ru-RU" noProof="0" dirty="0"/>
        </a:p>
      </dgm:t>
    </dgm:pt>
    <dgm:pt modelId="{17C1C47E-8D1A-404A-B227-B017391CB5F6}" type="parTrans" cxnId="{56052809-46E4-4445-B520-94004C28BB9D}">
      <dgm:prSet/>
      <dgm:spPr/>
      <dgm:t>
        <a:bodyPr rtlCol="0"/>
        <a:lstStyle/>
        <a:p>
          <a:pPr rtl="0"/>
          <a:endParaRPr lang="ru-RU" noProof="0" dirty="0"/>
        </a:p>
      </dgm:t>
    </dgm:pt>
    <dgm:pt modelId="{1FC7DE03-BCB6-4FA7-B334-124DD401ACC0}">
      <dgm:prSet phldrT="[Text]" custT="1"/>
      <dgm:spPr/>
      <dgm:t>
        <a:bodyPr rtlCol="0"/>
        <a:lstStyle/>
        <a:p>
          <a:pPr rtl="0"/>
          <a:r>
            <a:rPr lang="ru-RU" sz="1800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Научиться отделять эпизоды проявления темперамента от признаков РПП;</a:t>
          </a:r>
          <a:endParaRPr lang="ru-RU" sz="1800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320DEF4-45A0-4798-9BC7-B87EB3DE0B70}" type="parTrans" cxnId="{1E240A85-DF8A-4060-8BE6-85D59F8934A6}">
      <dgm:prSet/>
      <dgm:spPr/>
      <dgm:t>
        <a:bodyPr/>
        <a:lstStyle/>
        <a:p>
          <a:endParaRPr lang="ru-RU"/>
        </a:p>
      </dgm:t>
    </dgm:pt>
    <dgm:pt modelId="{A1EC837D-32D2-4FD6-B7F5-A5CA4891C7D2}" type="sibTrans" cxnId="{1E240A85-DF8A-4060-8BE6-85D59F8934A6}">
      <dgm:prSet/>
      <dgm:spPr/>
      <dgm:t>
        <a:bodyPr/>
        <a:lstStyle/>
        <a:p>
          <a:endParaRPr lang="ru-RU"/>
        </a:p>
      </dgm:t>
    </dgm:pt>
    <dgm:pt modelId="{989C0170-73CE-4740-8472-AC058BF76B83}">
      <dgm:prSet phldrT="[Text]" custT="1"/>
      <dgm:spPr/>
      <dgm:t>
        <a:bodyPr rtlCol="0"/>
        <a:lstStyle/>
        <a:p>
          <a:pPr rtl="0"/>
          <a:r>
            <a:rPr lang="ru-RU" sz="1800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Снижение риска </a:t>
          </a:r>
          <a:r>
            <a:rPr lang="ru-RU" sz="1800" noProof="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девиантного</a:t>
          </a:r>
          <a:r>
            <a:rPr lang="ru-RU" sz="1800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поведения в будущем;</a:t>
          </a:r>
          <a:endParaRPr lang="ru-RU" sz="1800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392D9FA-F37C-4454-8A3A-490A8B513DED}" type="parTrans" cxnId="{A1423EB7-2312-4BA9-97B4-1B059B8C5379}">
      <dgm:prSet/>
      <dgm:spPr/>
      <dgm:t>
        <a:bodyPr/>
        <a:lstStyle/>
        <a:p>
          <a:endParaRPr lang="ru-RU"/>
        </a:p>
      </dgm:t>
    </dgm:pt>
    <dgm:pt modelId="{301EBE1B-A7B6-43C0-9D00-AD71982EC200}" type="sibTrans" cxnId="{A1423EB7-2312-4BA9-97B4-1B059B8C5379}">
      <dgm:prSet/>
      <dgm:spPr/>
      <dgm:t>
        <a:bodyPr/>
        <a:lstStyle/>
        <a:p>
          <a:endParaRPr lang="ru-RU"/>
        </a:p>
      </dgm:t>
    </dgm:pt>
    <dgm:pt modelId="{AB7DBAB5-48B7-442C-9DCB-92D3729AA047}">
      <dgm:prSet custT="1"/>
      <dgm:spPr/>
      <dgm:t>
        <a:bodyPr/>
        <a:lstStyle/>
        <a:p>
          <a:endParaRPr lang="ru-RU" sz="1800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6DEF69C-2686-4201-A829-A493BB066137}" type="parTrans" cxnId="{058C16A6-5F73-49C2-9D64-E76BF023DCEE}">
      <dgm:prSet/>
      <dgm:spPr/>
      <dgm:t>
        <a:bodyPr/>
        <a:lstStyle/>
        <a:p>
          <a:endParaRPr lang="ru-RU"/>
        </a:p>
      </dgm:t>
    </dgm:pt>
    <dgm:pt modelId="{1592C35E-6C6B-484C-8139-A319B2B856BB}" type="sibTrans" cxnId="{058C16A6-5F73-49C2-9D64-E76BF023DCEE}">
      <dgm:prSet/>
      <dgm:spPr/>
      <dgm:t>
        <a:bodyPr/>
        <a:lstStyle/>
        <a:p>
          <a:endParaRPr lang="ru-RU"/>
        </a:p>
      </dgm:t>
    </dgm:pt>
    <dgm:pt modelId="{99FD7F24-5BB9-46E8-BB7C-4B477B73B815}" type="pres">
      <dgm:prSet presAssocID="{81269538-BFC5-48BB-BEA1-D7AF1F385FD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AB8945-0B00-4547-92CF-AE59FDD0EF39}" type="pres">
      <dgm:prSet presAssocID="{0D51337A-31FA-4717-B2BF-9243F96D2B9B}" presName="linNode" presStyleCnt="0"/>
      <dgm:spPr/>
    </dgm:pt>
    <dgm:pt modelId="{3230722F-B757-4673-BD2F-9D4BAB5CEE8D}" type="pres">
      <dgm:prSet presAssocID="{0D51337A-31FA-4717-B2BF-9243F96D2B9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B9694A-6C63-4B23-90F6-4F208C00D399}" type="pres">
      <dgm:prSet presAssocID="{0D51337A-31FA-4717-B2BF-9243F96D2B9B}" presName="descendantText" presStyleLbl="alignAccFollowNode1" presStyleIdx="0" presStyleCnt="3" custScaleY="1477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4AEBB9-D07D-412D-A9F3-5F50CE85FF20}" type="pres">
      <dgm:prSet presAssocID="{6799645E-F42F-43D8-B2EA-A1377D84D0B3}" presName="sp" presStyleCnt="0"/>
      <dgm:spPr/>
    </dgm:pt>
    <dgm:pt modelId="{C60E4332-AB2E-4201-AF29-E3D9D2CE99DD}" type="pres">
      <dgm:prSet presAssocID="{A7F7584C-6CC5-40A2-9566-2842A5DEA97A}" presName="linNode" presStyleCnt="0"/>
      <dgm:spPr/>
    </dgm:pt>
    <dgm:pt modelId="{8A3FE5E4-2689-4041-B2C5-C63BC276A3EF}" type="pres">
      <dgm:prSet presAssocID="{A7F7584C-6CC5-40A2-9566-2842A5DEA97A}" presName="parentText" presStyleLbl="node1" presStyleIdx="1" presStyleCnt="3" custLinFactNeighborX="-188" custLinFactNeighborY="-46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9ECF1A-78BE-41CB-B252-8011825B67CD}" type="pres">
      <dgm:prSet presAssocID="{A7F7584C-6CC5-40A2-9566-2842A5DEA97A}" presName="descendantText" presStyleLbl="alignAccFollowNode1" presStyleIdx="1" presStyleCnt="3" custScaleY="127357" custLinFactNeighborX="-1069" custLinFactNeighborY="26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97419B-1653-4404-8A25-A4EB2811914A}" type="pres">
      <dgm:prSet presAssocID="{C41ED6A4-512C-48AB-901D-671B73446005}" presName="sp" presStyleCnt="0"/>
      <dgm:spPr/>
    </dgm:pt>
    <dgm:pt modelId="{74B4E996-D144-43FA-9C7B-5183D295C315}" type="pres">
      <dgm:prSet presAssocID="{51A6936C-668E-4912-B1B4-BA2D45D3F624}" presName="linNode" presStyleCnt="0"/>
      <dgm:spPr/>
    </dgm:pt>
    <dgm:pt modelId="{1C763A21-352A-41D1-A2E2-E305DABA275D}" type="pres">
      <dgm:prSet presAssocID="{51A6936C-668E-4912-B1B4-BA2D45D3F624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6EBD3D-E7C5-421C-B8B5-728648057DDC}" type="pres">
      <dgm:prSet presAssocID="{51A6936C-668E-4912-B1B4-BA2D45D3F624}" presName="descendantText" presStyleLbl="alignAccFollowNode1" presStyleIdx="2" presStyleCnt="3" custScaleY="1137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F17F4D-4120-4DE8-8738-503F2519CD40}" type="presOf" srcId="{9D8DAFB6-C744-4BD6-B757-393BF647EBB6}" destId="{329ECF1A-78BE-41CB-B252-8011825B67CD}" srcOrd="0" destOrd="0" presId="urn:microsoft.com/office/officeart/2005/8/layout/vList5"/>
    <dgm:cxn modelId="{9E6BB655-7FE4-4F8D-B1D2-F885E60B8754}" srcId="{81269538-BFC5-48BB-BEA1-D7AF1F385FD5}" destId="{0D51337A-31FA-4717-B2BF-9243F96D2B9B}" srcOrd="0" destOrd="0" parTransId="{A9294D65-F371-46C8-A624-E557E9DF1A30}" sibTransId="{6799645E-F42F-43D8-B2EA-A1377D84D0B3}"/>
    <dgm:cxn modelId="{BE7CAAFB-EF21-46B8-8699-C3F3B5FBA437}" type="presOf" srcId="{1FC7DE03-BCB6-4FA7-B334-124DD401ACC0}" destId="{A66EBD3D-E7C5-421C-B8B5-728648057DDC}" srcOrd="0" destOrd="1" presId="urn:microsoft.com/office/officeart/2005/8/layout/vList5"/>
    <dgm:cxn modelId="{D51B6075-27E4-4292-9F89-0CC50DF21ED9}" type="presOf" srcId="{51A6936C-668E-4912-B1B4-BA2D45D3F624}" destId="{1C763A21-352A-41D1-A2E2-E305DABA275D}" srcOrd="0" destOrd="0" presId="urn:microsoft.com/office/officeart/2005/8/layout/vList5"/>
    <dgm:cxn modelId="{AC65FEC4-9E20-44D2-B199-DCC52840B6D5}" type="presOf" srcId="{989C0170-73CE-4740-8472-AC058BF76B83}" destId="{A66EBD3D-E7C5-421C-B8B5-728648057DDC}" srcOrd="0" destOrd="2" presId="urn:microsoft.com/office/officeart/2005/8/layout/vList5"/>
    <dgm:cxn modelId="{A316347C-9D1A-43C6-BE2B-DC184440E1C9}" srcId="{0D51337A-31FA-4717-B2BF-9243F96D2B9B}" destId="{E40970FA-9468-4353-8343-FE5E2BEBB8B0}" srcOrd="0" destOrd="0" parTransId="{85FA6A33-9FA9-4134-A6A3-A5D4748A1779}" sibTransId="{04FF68DF-CF36-4D12-9ECE-A3519B0AC88A}"/>
    <dgm:cxn modelId="{000FE2BB-9FE6-4965-ADF5-E3E85B644286}" srcId="{81269538-BFC5-48BB-BEA1-D7AF1F385FD5}" destId="{51A6936C-668E-4912-B1B4-BA2D45D3F624}" srcOrd="2" destOrd="0" parTransId="{8F7D40F1-9723-47F5-BFD2-340696378D49}" sibTransId="{E68031D9-E3F9-439E-86FC-2A0A3A3988D0}"/>
    <dgm:cxn modelId="{A38C1039-CB78-4EBF-844F-7A838983E228}" type="presOf" srcId="{A7F7584C-6CC5-40A2-9566-2842A5DEA97A}" destId="{8A3FE5E4-2689-4041-B2C5-C63BC276A3EF}" srcOrd="0" destOrd="0" presId="urn:microsoft.com/office/officeart/2005/8/layout/vList5"/>
    <dgm:cxn modelId="{1E240A85-DF8A-4060-8BE6-85D59F8934A6}" srcId="{51A6936C-668E-4912-B1B4-BA2D45D3F624}" destId="{1FC7DE03-BCB6-4FA7-B334-124DD401ACC0}" srcOrd="1" destOrd="0" parTransId="{F320DEF4-45A0-4798-9BC7-B87EB3DE0B70}" sibTransId="{A1EC837D-32D2-4FD6-B7F5-A5CA4891C7D2}"/>
    <dgm:cxn modelId="{F68422C1-CD34-4DED-AA4B-85EFFF4FE933}" srcId="{81269538-BFC5-48BB-BEA1-D7AF1F385FD5}" destId="{A7F7584C-6CC5-40A2-9566-2842A5DEA97A}" srcOrd="1" destOrd="0" parTransId="{581272CD-5908-4C17-8E9B-8BF6DCE43C3E}" sibTransId="{C41ED6A4-512C-48AB-901D-671B73446005}"/>
    <dgm:cxn modelId="{993E0796-DCBD-4EB2-9BAB-4437E125DA45}" type="presOf" srcId="{E40970FA-9468-4353-8343-FE5E2BEBB8B0}" destId="{6FB9694A-6C63-4B23-90F6-4F208C00D399}" srcOrd="0" destOrd="0" presId="urn:microsoft.com/office/officeart/2005/8/layout/vList5"/>
    <dgm:cxn modelId="{53988784-A0E1-4D82-B36B-740DE83EB0C9}" type="presOf" srcId="{81269538-BFC5-48BB-BEA1-D7AF1F385FD5}" destId="{99FD7F24-5BB9-46E8-BB7C-4B477B73B815}" srcOrd="0" destOrd="0" presId="urn:microsoft.com/office/officeart/2005/8/layout/vList5"/>
    <dgm:cxn modelId="{1D59D94A-4BF7-417E-B49B-225C005839A9}" srcId="{51A6936C-668E-4912-B1B4-BA2D45D3F624}" destId="{2A9B6C90-9B70-4ED8-9084-8651413BB905}" srcOrd="0" destOrd="0" parTransId="{47C005B7-F5AA-4111-A87D-782B117A0259}" sibTransId="{54109FB3-0563-4B2C-BFF0-181E047427F8}"/>
    <dgm:cxn modelId="{02B1C3C3-F2D2-4C80-8962-E0C9B39A6EF4}" type="presOf" srcId="{0D51337A-31FA-4717-B2BF-9243F96D2B9B}" destId="{3230722F-B757-4673-BD2F-9D4BAB5CEE8D}" srcOrd="0" destOrd="0" presId="urn:microsoft.com/office/officeart/2005/8/layout/vList5"/>
    <dgm:cxn modelId="{A1423EB7-2312-4BA9-97B4-1B059B8C5379}" srcId="{51A6936C-668E-4912-B1B4-BA2D45D3F624}" destId="{989C0170-73CE-4740-8472-AC058BF76B83}" srcOrd="2" destOrd="0" parTransId="{3392D9FA-F37C-4454-8A3A-490A8B513DED}" sibTransId="{301EBE1B-A7B6-43C0-9D00-AD71982EC200}"/>
    <dgm:cxn modelId="{56052809-46E4-4445-B520-94004C28BB9D}" srcId="{A7F7584C-6CC5-40A2-9566-2842A5DEA97A}" destId="{9D8DAFB6-C744-4BD6-B757-393BF647EBB6}" srcOrd="0" destOrd="0" parTransId="{17C1C47E-8D1A-404A-B227-B017391CB5F6}" sibTransId="{C9B44773-68B1-427B-B9CA-0AEA186B621E}"/>
    <dgm:cxn modelId="{C65EFE7A-5430-4917-89D2-D70BAF0289E3}" type="presOf" srcId="{2A9B6C90-9B70-4ED8-9084-8651413BB905}" destId="{A66EBD3D-E7C5-421C-B8B5-728648057DDC}" srcOrd="0" destOrd="0" presId="urn:microsoft.com/office/officeart/2005/8/layout/vList5"/>
    <dgm:cxn modelId="{058C16A6-5F73-49C2-9D64-E76BF023DCEE}" srcId="{51A6936C-668E-4912-B1B4-BA2D45D3F624}" destId="{AB7DBAB5-48B7-442C-9DCB-92D3729AA047}" srcOrd="3" destOrd="0" parTransId="{16DEF69C-2686-4201-A829-A493BB066137}" sibTransId="{1592C35E-6C6B-484C-8139-A319B2B856BB}"/>
    <dgm:cxn modelId="{A6C90261-17FB-4468-8C2C-1552B0EC6DC0}" type="presOf" srcId="{AB7DBAB5-48B7-442C-9DCB-92D3729AA047}" destId="{A66EBD3D-E7C5-421C-B8B5-728648057DDC}" srcOrd="0" destOrd="3" presId="urn:microsoft.com/office/officeart/2005/8/layout/vList5"/>
    <dgm:cxn modelId="{45435F90-22A5-4C03-B101-FD4577E8A794}" type="presParOf" srcId="{99FD7F24-5BB9-46E8-BB7C-4B477B73B815}" destId="{BBAB8945-0B00-4547-92CF-AE59FDD0EF39}" srcOrd="0" destOrd="0" presId="urn:microsoft.com/office/officeart/2005/8/layout/vList5"/>
    <dgm:cxn modelId="{B399DCC2-FF40-4D75-A2A7-A495D4AF2387}" type="presParOf" srcId="{BBAB8945-0B00-4547-92CF-AE59FDD0EF39}" destId="{3230722F-B757-4673-BD2F-9D4BAB5CEE8D}" srcOrd="0" destOrd="0" presId="urn:microsoft.com/office/officeart/2005/8/layout/vList5"/>
    <dgm:cxn modelId="{4A0749A4-83B7-4DF9-BA0E-5506B76F10A1}" type="presParOf" srcId="{BBAB8945-0B00-4547-92CF-AE59FDD0EF39}" destId="{6FB9694A-6C63-4B23-90F6-4F208C00D399}" srcOrd="1" destOrd="0" presId="urn:microsoft.com/office/officeart/2005/8/layout/vList5"/>
    <dgm:cxn modelId="{26C2F444-58E5-4B3C-A169-EBC64ABE0EE9}" type="presParOf" srcId="{99FD7F24-5BB9-46E8-BB7C-4B477B73B815}" destId="{3E4AEBB9-D07D-412D-A9F3-5F50CE85FF20}" srcOrd="1" destOrd="0" presId="urn:microsoft.com/office/officeart/2005/8/layout/vList5"/>
    <dgm:cxn modelId="{FB2D3183-70C6-44DD-875A-CC09A2C89FEB}" type="presParOf" srcId="{99FD7F24-5BB9-46E8-BB7C-4B477B73B815}" destId="{C60E4332-AB2E-4201-AF29-E3D9D2CE99DD}" srcOrd="2" destOrd="0" presId="urn:microsoft.com/office/officeart/2005/8/layout/vList5"/>
    <dgm:cxn modelId="{B9D84324-BE5B-4514-8201-6B25BE814C19}" type="presParOf" srcId="{C60E4332-AB2E-4201-AF29-E3D9D2CE99DD}" destId="{8A3FE5E4-2689-4041-B2C5-C63BC276A3EF}" srcOrd="0" destOrd="0" presId="urn:microsoft.com/office/officeart/2005/8/layout/vList5"/>
    <dgm:cxn modelId="{62F196CC-DD4E-41F1-95F6-0E80E18CA40A}" type="presParOf" srcId="{C60E4332-AB2E-4201-AF29-E3D9D2CE99DD}" destId="{329ECF1A-78BE-41CB-B252-8011825B67CD}" srcOrd="1" destOrd="0" presId="urn:microsoft.com/office/officeart/2005/8/layout/vList5"/>
    <dgm:cxn modelId="{902C8576-A8E1-4C1E-B647-4F0EFC878EDE}" type="presParOf" srcId="{99FD7F24-5BB9-46E8-BB7C-4B477B73B815}" destId="{CF97419B-1653-4404-8A25-A4EB2811914A}" srcOrd="3" destOrd="0" presId="urn:microsoft.com/office/officeart/2005/8/layout/vList5"/>
    <dgm:cxn modelId="{C0AE58B2-3BCF-4A17-9962-82AF5DB00A66}" type="presParOf" srcId="{99FD7F24-5BB9-46E8-BB7C-4B477B73B815}" destId="{74B4E996-D144-43FA-9C7B-5183D295C315}" srcOrd="4" destOrd="0" presId="urn:microsoft.com/office/officeart/2005/8/layout/vList5"/>
    <dgm:cxn modelId="{CC23B1CA-2592-479D-988C-BB870D7E9EC9}" type="presParOf" srcId="{74B4E996-D144-43FA-9C7B-5183D295C315}" destId="{1C763A21-352A-41D1-A2E2-E305DABA275D}" srcOrd="0" destOrd="0" presId="urn:microsoft.com/office/officeart/2005/8/layout/vList5"/>
    <dgm:cxn modelId="{477107E6-023C-4B3F-96EF-D2D5DA516C5C}" type="presParOf" srcId="{74B4E996-D144-43FA-9C7B-5183D295C315}" destId="{A66EBD3D-E7C5-421C-B8B5-728648057DD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B9694A-6C63-4B23-90F6-4F208C00D399}">
      <dsp:nvSpPr>
        <dsp:cNvPr id="0" name=""/>
        <dsp:cNvSpPr/>
      </dsp:nvSpPr>
      <dsp:spPr>
        <a:xfrm rot="5400000">
          <a:off x="6611506" y="-2712090"/>
          <a:ext cx="1502825" cy="692980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rtlCol="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Отклонения в поведении малыша. Жалобы от педагогов детского </a:t>
          </a:r>
          <a:r>
            <a:rPr lang="ru-RU" sz="1800" kern="1200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сада/ школы дошкольника/ сопровождающего в автобусе педагога/ тренера на поведение, сквернословие, на асоциальный поступок.</a:t>
          </a:r>
          <a:endParaRPr lang="ru-RU" sz="1800" kern="1200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3898016" y="74762"/>
        <a:ext cx="6856443" cy="1356101"/>
      </dsp:txXfrm>
    </dsp:sp>
    <dsp:sp modelId="{3230722F-B757-4673-BD2F-9D4BAB5CEE8D}">
      <dsp:nvSpPr>
        <dsp:cNvPr id="0" name=""/>
        <dsp:cNvSpPr/>
      </dsp:nvSpPr>
      <dsp:spPr>
        <a:xfrm>
          <a:off x="0" y="117189"/>
          <a:ext cx="3898015" cy="12712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rtlCol="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 чем проблема?</a:t>
          </a:r>
        </a:p>
      </dsp:txBody>
      <dsp:txXfrm>
        <a:off x="62057" y="179246"/>
        <a:ext cx="3773901" cy="1147130"/>
      </dsp:txXfrm>
    </dsp:sp>
    <dsp:sp modelId="{329ECF1A-78BE-41CB-B252-8011825B67CD}">
      <dsp:nvSpPr>
        <dsp:cNvPr id="0" name=""/>
        <dsp:cNvSpPr/>
      </dsp:nvSpPr>
      <dsp:spPr>
        <a:xfrm rot="5400000">
          <a:off x="6673641" y="-1222110"/>
          <a:ext cx="1295215" cy="692980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rtlCol="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6 лет</a:t>
          </a:r>
          <a:endParaRPr lang="ru-RU" sz="1800" kern="1200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3856347" y="1658411"/>
        <a:ext cx="6866578" cy="1168761"/>
      </dsp:txXfrm>
    </dsp:sp>
    <dsp:sp modelId="{8A3FE5E4-2689-4041-B2C5-C63BC276A3EF}">
      <dsp:nvSpPr>
        <dsp:cNvPr id="0" name=""/>
        <dsp:cNvSpPr/>
      </dsp:nvSpPr>
      <dsp:spPr>
        <a:xfrm>
          <a:off x="0" y="1520303"/>
          <a:ext cx="3898015" cy="12712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rtlCol="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Возраст</a:t>
          </a:r>
          <a:endParaRPr lang="ru-RU" sz="3600" kern="1200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62057" y="1582360"/>
        <a:ext cx="3773901" cy="1147130"/>
      </dsp:txXfrm>
    </dsp:sp>
    <dsp:sp modelId="{A66EBD3D-E7C5-421C-B8B5-728648057DDC}">
      <dsp:nvSpPr>
        <dsp:cNvPr id="0" name=""/>
        <dsp:cNvSpPr/>
      </dsp:nvSpPr>
      <dsp:spPr>
        <a:xfrm rot="5400000">
          <a:off x="6791765" y="93897"/>
          <a:ext cx="1156700" cy="69365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rtlCol="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Научиться отделять эпизоды проявления темперамента от признаков РПП;</a:t>
          </a:r>
          <a:endParaRPr lang="ru-RU" sz="1800" kern="1200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Снижение риска </a:t>
          </a:r>
          <a:r>
            <a:rPr lang="ru-RU" sz="1800" kern="1200" noProof="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девиантного</a:t>
          </a:r>
          <a:r>
            <a:rPr lang="ru-RU" sz="1800" kern="1200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поведения в будущем;</a:t>
          </a:r>
          <a:endParaRPr lang="ru-RU" sz="1800" kern="1200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3901826" y="3040302"/>
        <a:ext cx="6880114" cy="1043770"/>
      </dsp:txXfrm>
    </dsp:sp>
    <dsp:sp modelId="{1C763A21-352A-41D1-A2E2-E305DABA275D}">
      <dsp:nvSpPr>
        <dsp:cNvPr id="0" name=""/>
        <dsp:cNvSpPr/>
      </dsp:nvSpPr>
      <dsp:spPr>
        <a:xfrm>
          <a:off x="0" y="2926564"/>
          <a:ext cx="3901826" cy="12712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rtlCol="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Зачем решать эту проблему?</a:t>
          </a:r>
        </a:p>
      </dsp:txBody>
      <dsp:txXfrm>
        <a:off x="62057" y="2988621"/>
        <a:ext cx="3777712" cy="11471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973ADEA3-BDE8-4D1D-AF73-CFA8B5AACDC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0328C66-E093-4302-BED5-3FD17E7E4DA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DD723-0EE9-4F5A-9809-011A94163006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07835DA-5BBD-4109-9A97-F1999DC1DEE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E81EC23-D1C6-4321-9739-FFB6082E3FE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131134-5B43-480E-9686-F52F0CC4C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2043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CB85A-9F4C-467C-BBC1-4148B3820FEE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9E11B-5CCD-42F0-AB9E-0E05259F2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7084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49E11B-5CCD-42F0-AB9E-0E05259F23D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030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49E11B-5CCD-42F0-AB9E-0E05259F23D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788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49E11B-5CCD-42F0-AB9E-0E05259F23D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995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Рисунок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Группа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Прямоугольник 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Полилиния 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Полилиния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Прямоугольник 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Полилиния 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Полилиния 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Полилиния 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Полилиния 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Полилиния 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Полилиния 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Полилиния 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Полилиния 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Полилиния 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Полилиния 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Полилиния 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Полилиния 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Полилиния 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Полилиния 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Полилиния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Полилиния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Полилиния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Полилиния 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Полилиния 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Полилиния 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Полилиния 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Полилиния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Полилиния 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Полилиния 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Прямоугольник 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Полилиния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Полилиния 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Полилиния 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Полилиния 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Полилиния 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Полилиния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Полилиния 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Полилиния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Полилиния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Полилиния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Полилиния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Прямоугольник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Полилиния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Полилиния 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Полилиния 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Полилиния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Полилиния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Полилиния 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Полилиния 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Полилиния 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Полилиния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Полилиния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Полилиния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Полилиния 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Полилиния 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rtlCol="0" anchor="b">
            <a:normAutofit/>
          </a:bodyPr>
          <a:lstStyle>
            <a:lvl1pPr algn="l">
              <a:defRPr sz="48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 rtlCol="0"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 rtlCol="0"/>
          <a:lstStyle/>
          <a:p>
            <a:pPr rtl="0"/>
            <a:fld id="{F93CC216-A18A-438E-8EF6-39B4E0F83FD3}" type="datetime1">
              <a:rPr lang="ru-RU" noProof="0" smtClean="0"/>
              <a:t>04.04.2024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214254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ый 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rtlCol="0" anchor="b">
            <a:normAutofit/>
          </a:bodyPr>
          <a:lstStyle>
            <a:lvl1pPr>
              <a:defRPr sz="3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Рисунок 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 rtl="0">
              <a:buNone/>
            </a:pPr>
            <a:r>
              <a:rPr lang="ru-RU" noProof="0"/>
              <a:t>Щелкните значок, чтобы добавить изображение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83EE243-A3CC-484C-99B4-56A66441661B}" type="datetime1">
              <a:rPr lang="ru-RU" noProof="0" smtClean="0"/>
              <a:t>04.04.2024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153284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7BA4EB-60FA-41F8-85FB-056D2A6FFB9A}" type="datetime1">
              <a:rPr lang="ru-RU" noProof="0" smtClean="0"/>
              <a:t>04.04.2024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542454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2" name="Текст 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2AE1041-C137-4F5D-9250-D0191CFF8B80}" type="datetime1">
              <a:rPr lang="ru-RU" noProof="0" smtClean="0"/>
              <a:t>04.04.2024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60" name="Надпись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ru-RU" sz="8000" noProof="0">
                <a:solidFill>
                  <a:schemeClr val="tx1"/>
                </a:solidFill>
                <a:effectLst/>
              </a:rPr>
              <a:t>«</a:t>
            </a:r>
          </a:p>
        </p:txBody>
      </p:sp>
      <p:sp>
        <p:nvSpPr>
          <p:cNvPr id="61" name="Надпись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ru-RU" sz="8000" noProof="0">
                <a:solidFill>
                  <a:schemeClr val="tx1"/>
                </a:solidFill>
                <a:effectLst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0052723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rtlCol="0" anchor="b">
            <a:normAutofit/>
          </a:bodyPr>
          <a:lstStyle>
            <a:lvl1pPr>
              <a:defRPr sz="36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403AD2-C287-45A3-8E92-BAB32C31951E}" type="datetime1">
              <a:rPr lang="ru-RU" noProof="0" smtClean="0"/>
              <a:t>04.04.2024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40553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столб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 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7" name="Текст 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8" name="Текст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9" name="Текст 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10" name="Текст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11" name="Текст 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12" name="Текст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27804A-14BC-4473-AB42-FC19B8BD3EA6}" type="datetime1">
              <a:rPr lang="ru-RU" noProof="0" smtClean="0"/>
              <a:t>04.04.2024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269605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 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9" name="Текст 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20" name="Рисунок 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ru-RU" noProof="0"/>
              <a:t>Щелкните значок, чтобы добавить изображение</a:t>
            </a:r>
          </a:p>
        </p:txBody>
      </p:sp>
      <p:sp>
        <p:nvSpPr>
          <p:cNvPr id="21" name="Текст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22" name="Текст 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23" name="Рисунок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ru-RU" noProof="0"/>
              <a:t>Щелкните значок, чтобы добавить изображение</a:t>
            </a:r>
          </a:p>
        </p:txBody>
      </p:sp>
      <p:sp>
        <p:nvSpPr>
          <p:cNvPr id="24" name="Текст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25" name="Текст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26" name="Рисунок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ru-RU" noProof="0"/>
              <a:t>Щелкните значок, чтобы добавить изображение</a:t>
            </a:r>
          </a:p>
        </p:txBody>
      </p:sp>
      <p:sp>
        <p:nvSpPr>
          <p:cNvPr id="27" name="Текст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2F7F72-644B-4DD8-B0D7-0D6BFCDEA7D4}" type="datetime1">
              <a:rPr lang="ru-RU" noProof="0" smtClean="0"/>
              <a:t>04.04.2024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82016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Вертикальный текст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268D65D-DFBA-4D95-AC3A-FE389EC12A6A}" type="datetime1">
              <a:rPr lang="ru-RU" noProof="0" smtClean="0"/>
              <a:t>04.04.2024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636053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 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Вертикальный текст 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3F20EF-3479-4786-8FAD-EC9DB99F18C6}" type="datetime1">
              <a:rPr lang="ru-RU" noProof="0" smtClean="0"/>
              <a:t>04.04.2024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187062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28AF8F4-EEAC-48FC-BD7A-6D09179D6FDF}" type="datetime1">
              <a:rPr lang="ru-RU" noProof="0" smtClean="0"/>
              <a:t>04.04.2024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008808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rtlCol="0" anchor="b">
            <a:normAutofit/>
          </a:bodyPr>
          <a:lstStyle>
            <a:lvl1pPr>
              <a:defRPr sz="36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 rtlCol="0"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1559DE8-968F-4A00-8FD7-283C487F6584}" type="datetime1">
              <a:rPr lang="ru-RU" noProof="0" smtClean="0"/>
              <a:t>04.04.2024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74279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 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6B677C-A60A-4360-BE42-8997690B3F2F}" type="datetime1">
              <a:rPr lang="ru-RU" noProof="0" smtClean="0"/>
              <a:t>04.04.2024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01615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141411" y="2249486"/>
            <a:ext cx="4878392" cy="823912"/>
          </a:xfrm>
        </p:spPr>
        <p:txBody>
          <a:bodyPr rtlCol="0"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 4"/>
          <p:cNvSpPr>
            <a:spLocks noGrp="1"/>
          </p:cNvSpPr>
          <p:nvPr>
            <p:ph type="body" sz="quarter" idx="3"/>
          </p:nvPr>
        </p:nvSpPr>
        <p:spPr>
          <a:xfrm>
            <a:off x="6172200" y="2249485"/>
            <a:ext cx="4875210" cy="823912"/>
          </a:xfrm>
        </p:spPr>
        <p:txBody>
          <a:bodyPr rtlCol="0"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794EFB-DEF6-4B80-A8B7-4E4D4E37AAB4}" type="datetime1">
              <a:rPr lang="ru-RU" noProof="0" smtClean="0"/>
              <a:t>04.04.2024</a:t>
            </a:fld>
            <a:endParaRPr lang="ru-RU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08205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9F6FD7-52B3-41D3-8591-A9953FD26929}" type="datetime1">
              <a:rPr lang="ru-RU" noProof="0" smtClean="0"/>
              <a:t>04.04.2024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956622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1F4ED1-97C9-4FA0-9AAA-87D40621B20E}" type="datetime1">
              <a:rPr lang="ru-RU" noProof="0" smtClean="0"/>
              <a:t>04.04.2024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84141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rtlCol="0" anchor="ctr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4BAF63-103A-4E0E-A5E9-9774B4D78592}" type="datetime1">
              <a:rPr lang="ru-RU" noProof="0" smtClean="0"/>
              <a:t>04.04.2024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06940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Рисунок 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Щелкните значок, чтобы добавить изображение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EEDF88-D9FC-468B-8F4F-FCB6D7F43658}" type="datetime1">
              <a:rPr lang="ru-RU" noProof="0" smtClean="0"/>
              <a:t>04.04.2024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79425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Группа 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Группа 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Прямоугольник 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Полилиния 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Полилиния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Полилиния 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Полилиния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Полилиния 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Полилиния 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Полилиния 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Полилиния 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Полилиния 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Полилиния 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Линия 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Полилиния 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Полилиния 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Полилиния 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Полилиния 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Прямоугольник 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Полилиния 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Полилиния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Полилиния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Полилиния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Полилиния 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Полилиния 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Полилиния 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Полилиния 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Полилиния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Полилиния 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Группа 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Полилиния 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Полилиния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Полилиния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Полилиния 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Полилиния 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Полилиния 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Полилиния 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Полилиния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Полилиния 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Прямоугольник 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638E856-17B3-4016-83AA-035F0EADC1E6}" type="datetime1">
              <a:rPr lang="ru-RU" noProof="0" smtClean="0"/>
              <a:t>04.04.2024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7609873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68D3E5-C7A3-47DF-A374-46BF83A69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0" y="1319350"/>
            <a:ext cx="9906001" cy="2808514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ru-RU" sz="5400" dirty="0" smtClean="0">
                <a:latin typeface="Rockwell" panose="02060603020205020403" pitchFamily="18" charset="0"/>
              </a:rPr>
              <a:t/>
            </a:r>
            <a:br>
              <a:rPr lang="ru-RU" sz="5400" dirty="0" smtClean="0">
                <a:latin typeface="Rockwell" panose="02060603020205020403" pitchFamily="18" charset="0"/>
              </a:rPr>
            </a:br>
            <a:r>
              <a:rPr lang="ru-RU" sz="5400" dirty="0">
                <a:latin typeface="Rockwell" panose="02060603020205020403" pitchFamily="18" charset="0"/>
              </a:rPr>
              <a:t/>
            </a:r>
            <a:br>
              <a:rPr lang="ru-RU" sz="5400" dirty="0">
                <a:latin typeface="Rockwell" panose="02060603020205020403" pitchFamily="18" charset="0"/>
              </a:rPr>
            </a:br>
            <a:r>
              <a:rPr lang="ru-RU" sz="5400" dirty="0" smtClean="0">
                <a:latin typeface="Rockwell" panose="02060603020205020403" pitchFamily="18" charset="0"/>
              </a:rPr>
              <a:t/>
            </a:r>
            <a:br>
              <a:rPr lang="ru-RU" sz="5400" dirty="0" smtClean="0">
                <a:latin typeface="Rockwell" panose="02060603020205020403" pitchFamily="18" charset="0"/>
              </a:rPr>
            </a:br>
            <a:r>
              <a:rPr lang="ru-RU" sz="5400" dirty="0" smtClean="0">
                <a:latin typeface="Rockwell" panose="02060603020205020403" pitchFamily="18" charset="0"/>
              </a:rPr>
              <a:t>«Раннее проблемное</a:t>
            </a:r>
            <a:br>
              <a:rPr lang="ru-RU" sz="5400" dirty="0" smtClean="0">
                <a:latin typeface="Rockwell" panose="02060603020205020403" pitchFamily="18" charset="0"/>
              </a:rPr>
            </a:br>
            <a:r>
              <a:rPr lang="ru-RU" sz="5400" dirty="0" smtClean="0">
                <a:latin typeface="Rockwell" panose="02060603020205020403" pitchFamily="18" charset="0"/>
              </a:rPr>
              <a:t>(отклоняющееся) поведение»</a:t>
            </a:r>
            <a:endParaRPr lang="ru-RU" sz="5400" dirty="0">
              <a:latin typeface="Rockwell" panose="02060603020205020403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5969726" y="5003073"/>
            <a:ext cx="5076143" cy="795225"/>
          </a:xfrm>
        </p:spPr>
        <p:txBody>
          <a:bodyPr/>
          <a:lstStyle/>
          <a:p>
            <a:r>
              <a:rPr lang="ru-RU" dirty="0" smtClean="0"/>
              <a:t>Кузьмина Елена Вячеславовна, воспитатель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9359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9406" y="618518"/>
            <a:ext cx="7638004" cy="1478570"/>
          </a:xfrm>
        </p:spPr>
        <p:txBody>
          <a:bodyPr rtlCol="0">
            <a:normAutofit/>
          </a:bodyPr>
          <a:lstStyle/>
          <a:p>
            <a:pPr rtl="0"/>
            <a:r>
              <a:rPr lang="ru-RU" sz="4400" dirty="0">
                <a:latin typeface="Rockwell" panose="02060603020205020403" pitchFamily="18" charset="0"/>
              </a:rPr>
              <a:t>Общие сведения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50423"/>
            <a:ext cx="9905999" cy="4040778"/>
          </a:xfrm>
        </p:spPr>
        <p:txBody>
          <a:bodyPr rtlCol="0">
            <a:normAutofit fontScale="77500" lnSpcReduction="20000"/>
          </a:bodyPr>
          <a:lstStyle/>
          <a:p>
            <a:pPr marL="0" indent="0" rtl="0">
              <a:buNone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Мальчик 6 лет. Активный, любознательный ребенок.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Всегда радуется встрече, обнимает. После длительного расставания бежит навстречу, целует.</a:t>
            </a: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rtl="0">
              <a:buNone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удовольствием слушает небольшие сказки, непродолжительное время может рисовать или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лепить рядом с воспитателем,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 также занять себя сам. Во время занятий быстро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устает ( после 10-15 минут), теряет интерес, отвлекается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пытается уйти.</a:t>
            </a: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rtl="0">
              <a:buNone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течение дня бывают резкие смены настроения, вспышки гнева. На замечание воспитателя может завизжать, начать плакать с переходом в крик. В речи нередко использует мат.</a:t>
            </a:r>
          </a:p>
          <a:p>
            <a:pPr marL="0" indent="0" rtl="0">
              <a:buNone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 время совместной деятельности с детьми отвлекает, подначивает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их; во время игры может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ударить ребенка. Был эпизод социально неприемлемого действия в отношении ребенка.</a:t>
            </a:r>
          </a:p>
          <a:p>
            <a:pPr marL="0" indent="0" rtl="0">
              <a:buNone/>
            </a:pP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179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4743" y="618518"/>
            <a:ext cx="9022668" cy="14785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Усматриваются ли в данном случае</a:t>
            </a:r>
            <a:br>
              <a:rPr lang="ru-RU" dirty="0" smtClean="0"/>
            </a:br>
            <a:r>
              <a:rPr lang="ru-RU" dirty="0" smtClean="0"/>
              <a:t>признаки раннего проблемного</a:t>
            </a:r>
            <a:br>
              <a:rPr lang="ru-RU" dirty="0" smtClean="0"/>
            </a:br>
            <a:r>
              <a:rPr lang="ru-RU" dirty="0" smtClean="0"/>
              <a:t>( отклоняющегося) поведения?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074" y="2249488"/>
            <a:ext cx="6453052" cy="3541712"/>
          </a:xfrm>
        </p:spPr>
      </p:pic>
    </p:spTree>
    <p:extLst>
      <p:ext uri="{BB962C8B-B14F-4D97-AF65-F5344CB8AC3E}">
        <p14:creationId xmlns:p14="http://schemas.microsoft.com/office/powerpoint/2010/main" val="2318226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5109" y="618518"/>
            <a:ext cx="9362302" cy="1478570"/>
          </a:xfrm>
        </p:spPr>
        <p:txBody>
          <a:bodyPr/>
          <a:lstStyle/>
          <a:p>
            <a:r>
              <a:rPr lang="ru-RU" dirty="0" smtClean="0"/>
              <a:t>Признаки раннего проблемного</a:t>
            </a:r>
            <a:br>
              <a:rPr lang="ru-RU" dirty="0" smtClean="0"/>
            </a:br>
            <a:r>
              <a:rPr lang="ru-RU" dirty="0" smtClean="0"/>
              <a:t>( отклоняющегося) поведения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Раннее проблемное </a:t>
            </a:r>
            <a:r>
              <a:rPr lang="ru-RU" dirty="0" smtClean="0"/>
              <a:t>поведение (5-12 лет) </a:t>
            </a:r>
            <a:r>
              <a:rPr lang="ru-RU" dirty="0"/>
              <a:t>– это постоянно, стойко повторяющееся поведение, не соответствующее общепринятым социальным нормам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Ребенок </a:t>
            </a:r>
            <a:r>
              <a:rPr lang="ru-RU" dirty="0"/>
              <a:t>сквернословит, нарушает поведение, </a:t>
            </a:r>
            <a:r>
              <a:rPr lang="ru-RU" dirty="0" smtClean="0"/>
              <a:t>прогуливает уроки, </a:t>
            </a:r>
            <a:r>
              <a:rPr lang="ru-RU" dirty="0"/>
              <a:t>плохо учится, обманывает, убегает из дома, не ночует дома, бродяжничает или попрошайничает, </a:t>
            </a:r>
            <a:r>
              <a:rPr lang="ru-RU" dirty="0" smtClean="0"/>
              <a:t>курит, употребляет </a:t>
            </a:r>
            <a:r>
              <a:rPr lang="ru-RU" dirty="0"/>
              <a:t>алкоголь или наркотики.</a:t>
            </a:r>
          </a:p>
          <a:p>
            <a:pPr marL="0" indent="0">
              <a:buNone/>
            </a:pPr>
            <a:r>
              <a:rPr lang="ru-RU" dirty="0" smtClean="0"/>
              <a:t>При этом чрезмерно </a:t>
            </a:r>
            <a:r>
              <a:rPr lang="ru-RU" dirty="0"/>
              <a:t>упрям, отказывается подчиняться, вспыльчив, обидчив, склонен к спорам, гневлив, пренебрегает другими, действует, досаждая другим.</a:t>
            </a:r>
          </a:p>
        </p:txBody>
      </p:sp>
    </p:spTree>
    <p:extLst>
      <p:ext uri="{BB962C8B-B14F-4D97-AF65-F5344CB8AC3E}">
        <p14:creationId xmlns:p14="http://schemas.microsoft.com/office/powerpoint/2010/main" val="2500113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ru-RU" sz="4400" dirty="0" smtClean="0">
                <a:latin typeface="Rockwell" panose="02060603020205020403" pitchFamily="18" charset="0"/>
              </a:rPr>
              <a:t>Признаки раннего проблемного поведения в данной ситуации</a:t>
            </a:r>
            <a:endParaRPr lang="ru-RU" sz="4400" dirty="0">
              <a:latin typeface="Rockwell" panose="02060603020205020403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D4F1745-A55E-4835-88EB-BC637121B6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4014288"/>
              </p:ext>
            </p:extLst>
          </p:nvPr>
        </p:nvGraphicFramePr>
        <p:xfrm>
          <a:off x="574768" y="2097088"/>
          <a:ext cx="10838406" cy="4199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53689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486" y="609600"/>
            <a:ext cx="9283925" cy="2355669"/>
          </a:xfrm>
        </p:spPr>
        <p:txBody>
          <a:bodyPr/>
          <a:lstStyle/>
          <a:p>
            <a:r>
              <a:rPr lang="ru-RU" dirty="0" smtClean="0"/>
              <a:t>Причины раннего проблемного (отклоняющегося) поведения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453218" y="2704011"/>
            <a:ext cx="9904459" cy="308718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-Скрытая </a:t>
            </a:r>
            <a:r>
              <a:rPr lang="ru-RU" dirty="0"/>
              <a:t>безнадзорность </a:t>
            </a:r>
            <a:r>
              <a:rPr lang="ru-RU" dirty="0" smtClean="0"/>
              <a:t>(формальное выполнение своих обязанностей взрослым);</a:t>
            </a:r>
            <a:endParaRPr lang="ru-RU" dirty="0"/>
          </a:p>
          <a:p>
            <a:r>
              <a:rPr lang="ru-RU" dirty="0" smtClean="0"/>
              <a:t>- Потворствующая </a:t>
            </a:r>
            <a:r>
              <a:rPr lang="ru-RU" dirty="0"/>
              <a:t>безнадзорность (взрослые никак не критикуют аномальное поведение малыша);</a:t>
            </a:r>
          </a:p>
          <a:p>
            <a:r>
              <a:rPr lang="ru-RU" dirty="0" smtClean="0"/>
              <a:t>- Чрезмерная </a:t>
            </a:r>
            <a:r>
              <a:rPr lang="ru-RU" dirty="0"/>
              <a:t>строгость и требовательность к </a:t>
            </a:r>
            <a:r>
              <a:rPr lang="ru-RU" dirty="0" smtClean="0"/>
              <a:t>ребенку;</a:t>
            </a:r>
            <a:endParaRPr lang="ru-RU" dirty="0"/>
          </a:p>
          <a:p>
            <a:r>
              <a:rPr lang="ru-RU" dirty="0" smtClean="0"/>
              <a:t>-Эмоциональное отвержение;</a:t>
            </a:r>
          </a:p>
          <a:p>
            <a:r>
              <a:rPr lang="ru-RU" dirty="0" smtClean="0"/>
              <a:t>-Злоупотребление запретами;</a:t>
            </a:r>
          </a:p>
          <a:p>
            <a:r>
              <a:rPr lang="ru-RU" dirty="0" smtClean="0"/>
              <a:t>- Взрослый не учитывает в работе возрастные, психологические и индивидуальные особенности ребенка.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3476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6731" y="609600"/>
            <a:ext cx="9440680" cy="1689463"/>
          </a:xfrm>
        </p:spPr>
        <p:txBody>
          <a:bodyPr/>
          <a:lstStyle/>
          <a:p>
            <a:r>
              <a:rPr lang="ru-RU" dirty="0" smtClean="0"/>
              <a:t>Пути решения данной ситуации?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16"/>
          </p:nvPr>
        </p:nvSpPr>
        <p:spPr>
          <a:xfrm>
            <a:off x="1449977" y="2050869"/>
            <a:ext cx="3892732" cy="4101736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-Иметь ребенку четкий распорядок дня;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-Вырабатывать навыки адекватного поведения;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-Учить ребенка оценивать свое эмоциональное состояние ( что ты сейчас чувствуешь?)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-Обучать навыкам общения;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17"/>
          </p:nvPr>
        </p:nvSpPr>
        <p:spPr>
          <a:xfrm>
            <a:off x="6583680" y="2050869"/>
            <a:ext cx="3592286" cy="3492136"/>
          </a:xfrm>
        </p:spPr>
        <p:txBody>
          <a:bodyPr>
            <a:noAutofit/>
          </a:bodyPr>
          <a:lstStyle/>
          <a:p>
            <a:r>
              <a:rPr lang="ru-RU" sz="1800" dirty="0" smtClean="0"/>
              <a:t>-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благоприятную среду в группе, где ребенок может чувствовать поддержку и заботу;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-Регулярно общаться с ребенком;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-Поощрять хорошее поведение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-Разыгрывание « трудных ситуаций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Развивать умение общаться в различных ситуациях посредством разнообразных форм;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6331400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епь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478298_TF77815013" id="{1962104C-795F-4371-8349-496C14F8AF43}" vid="{D67E7ACE-B642-453D-889A-899E3699D5A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Цикл «проблема-решение» </Template>
  <TotalTime>0</TotalTime>
  <Words>420</Words>
  <Application>Microsoft Office PowerPoint</Application>
  <PresentationFormat>Широкоэкранный</PresentationFormat>
  <Paragraphs>40</Paragraphs>
  <Slides>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Rockwell</vt:lpstr>
      <vt:lpstr>Tahoma</vt:lpstr>
      <vt:lpstr>Times New Roman</vt:lpstr>
      <vt:lpstr>Trebuchet MS</vt:lpstr>
      <vt:lpstr>Tw Cen MT</vt:lpstr>
      <vt:lpstr>Цепь</vt:lpstr>
      <vt:lpstr>   «Раннее проблемное (отклоняющееся) поведение»</vt:lpstr>
      <vt:lpstr>Общие сведения</vt:lpstr>
      <vt:lpstr>Усматриваются ли в данном случае признаки раннего проблемного ( отклоняющегося) поведения?</vt:lpstr>
      <vt:lpstr>Признаки раннего проблемного ( отклоняющегося) поведения</vt:lpstr>
      <vt:lpstr>Признаки раннего проблемного поведения в данной ситуации</vt:lpstr>
      <vt:lpstr>Причины раннего проблемного (отклоняющегося) поведения </vt:lpstr>
      <vt:lpstr>Пути решения данной ситуации?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2024-04-02T11:36:48Z</dcterms:created>
  <dcterms:modified xsi:type="dcterms:W3CDTF">2024-04-04T06:59:06Z</dcterms:modified>
</cp:coreProperties>
</file>