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3" autoAdjust="0"/>
  </p:normalViewPr>
  <p:slideViewPr>
    <p:cSldViewPr snapToGrid="0">
      <p:cViewPr varScale="1">
        <p:scale>
          <a:sx n="41" d="100"/>
          <a:sy n="41" d="100"/>
        </p:scale>
        <p:origin x="9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9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5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74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3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43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31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5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1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2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8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4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9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8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1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+T1mFzAd7aa5iNjNi" TargetMode="External"/><Relationship Id="rId2" Type="http://schemas.openxmlformats.org/officeDocument/2006/relationships/hyperlink" Target="https://rybakovprokids.org/davaiigra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40" y="209007"/>
            <a:ext cx="9052560" cy="404948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№3 Теремок» г. Пестово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3590" y="1606732"/>
            <a:ext cx="8647610" cy="478100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«Игра – преобладающий вид самостоятельной деятельности детей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эффективное средство разностороннего развития личности»</a:t>
            </a: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</a:t>
            </a:r>
          </a:p>
          <a:p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Певцева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О.Н.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Пестово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508" y="609599"/>
            <a:ext cx="10729629" cy="155098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</a:t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садам-участникам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инновационной площадки «Поддержка детской игры в условиях семьи» Национального исследовательского института Всероссийской общественной организации содействия развитию профессиональной сферы дошкольного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«Воспитатели России»: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368003" cy="45798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Детский </a:t>
            </a:r>
            <a:r>
              <a:rPr lang="ru-RU" dirty="0"/>
              <a:t>сад № 1, г. </a:t>
            </a:r>
            <a:r>
              <a:rPr lang="ru-RU" dirty="0" smtClean="0"/>
              <a:t>Кострома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Детский сад № 6 «Золотой петушок» г. Лесной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Дошкольное </a:t>
            </a:r>
            <a:r>
              <a:rPr lang="ru-RU" dirty="0"/>
              <a:t>отделение ГБОУ Школа №1861 «Загорье», г. Москва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/>
              <a:t>«Детский сад № 6 «Золотой петушок», г. Лесной, </a:t>
            </a:r>
            <a:r>
              <a:rPr lang="ru-RU" dirty="0" smtClean="0"/>
              <a:t>Свердловская </a:t>
            </a:r>
            <a:r>
              <a:rPr lang="ru-RU" dirty="0"/>
              <a:t>область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/>
              <a:t>детский сад № 14 «Колобок» г. Усть-Илимска</a:t>
            </a:r>
            <a:r>
              <a:rPr lang="ru-RU" dirty="0" smtClean="0"/>
              <a:t>, </a:t>
            </a:r>
            <a:r>
              <a:rPr lang="ru-RU" dirty="0"/>
              <a:t>Иркутская </a:t>
            </a:r>
            <a:r>
              <a:rPr lang="ru-RU" dirty="0" smtClean="0"/>
              <a:t>область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МБДОУ детский сад № 8, г. </a:t>
            </a:r>
            <a:r>
              <a:rPr lang="ru-RU" dirty="0" smtClean="0"/>
              <a:t>Иркутск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МБДОУ ДС «Чебурашка», г. Волгодонск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 err="1"/>
              <a:t>Саргатский</a:t>
            </a:r>
            <a:r>
              <a:rPr lang="ru-RU" dirty="0"/>
              <a:t> детский сад № 2 Саргатского МР, Омская область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/>
              <a:t>№ 6 «Светлячок», г. </a:t>
            </a:r>
            <a:r>
              <a:rPr lang="ru-RU" dirty="0" err="1" smtClean="0"/>
              <a:t>Гаджиево</a:t>
            </a:r>
            <a:r>
              <a:rPr lang="ru-RU" dirty="0" smtClean="0"/>
              <a:t> Мурманская </a:t>
            </a:r>
            <a:r>
              <a:rPr lang="ru-RU" dirty="0"/>
              <a:t>область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/>
              <a:t>№ 9 г. Боготол Красноярский </a:t>
            </a:r>
            <a:r>
              <a:rPr lang="ru-RU" dirty="0" smtClean="0"/>
              <a:t>край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МБДОУ № 9 г. Боготол, Красноярский край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МДОУ </a:t>
            </a:r>
            <a:r>
              <a:rPr lang="ru-RU" dirty="0"/>
              <a:t>детский сад «Зёрнышко» г. Балашова, Саратовская область </a:t>
            </a:r>
          </a:p>
        </p:txBody>
      </p:sp>
    </p:spTree>
    <p:extLst>
      <p:ext uri="{BB962C8B-B14F-4D97-AF65-F5344CB8AC3E}">
        <p14:creationId xmlns:p14="http://schemas.microsoft.com/office/powerpoint/2010/main" val="34096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993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 - вашему ….Критерий игровой деятельности?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1423851"/>
            <a:ext cx="11390811" cy="52904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ЭТО …………..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3600" b="1" dirty="0" smtClean="0">
                <a:solidFill>
                  <a:srgbClr val="00B0F0"/>
                </a:solidFill>
              </a:rPr>
              <a:t>Игра </a:t>
            </a:r>
            <a:r>
              <a:rPr lang="ru-RU" sz="3600" b="1" dirty="0">
                <a:solidFill>
                  <a:srgbClr val="00B0F0"/>
                </a:solidFill>
              </a:rPr>
              <a:t>– это свободная самостоятельная деятельность ребенка, где присутствует расхождение видимого и смыслового поля («понарошку»). </a:t>
            </a:r>
          </a:p>
        </p:txBody>
      </p:sp>
    </p:spTree>
    <p:extLst>
      <p:ext uri="{BB962C8B-B14F-4D97-AF65-F5344CB8AC3E}">
        <p14:creationId xmlns:p14="http://schemas.microsoft.com/office/powerpoint/2010/main" val="15388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1" y="404948"/>
            <a:ext cx="10673862" cy="6152605"/>
          </a:xfrm>
        </p:spPr>
        <p:txBody>
          <a:bodyPr>
            <a:normAutofit/>
          </a:bodyPr>
          <a:lstStyle/>
          <a:p>
            <a:r>
              <a:rPr lang="ru-RU" sz="2400" dirty="0"/>
              <a:t>Очень важно понимать, что игра – это не тренинг нормативного </a:t>
            </a:r>
            <a:r>
              <a:rPr lang="ru-RU" sz="2400" dirty="0" smtClean="0"/>
              <a:t>поведения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Функция </a:t>
            </a:r>
            <a:r>
              <a:rPr lang="ru-RU" sz="2400" dirty="0"/>
              <a:t>игры </a:t>
            </a:r>
            <a:r>
              <a:rPr lang="ru-RU" sz="2400" dirty="0" smtClean="0"/>
              <a:t>– смоделировать </a:t>
            </a:r>
            <a:r>
              <a:rPr lang="ru-RU" sz="2400" dirty="0"/>
              <a:t>ситуацию, в которой ребенок сможет прожить/пережить то, что невозможно (или пока невозможно) в реальной жизни, т.е. побыть тем, кто впечатлил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Игра </a:t>
            </a:r>
            <a:r>
              <a:rPr lang="ru-RU" sz="2400" dirty="0"/>
              <a:t>– это импровизация, наполненная пробными действиями, договорами и </a:t>
            </a:r>
            <a:r>
              <a:rPr lang="ru-RU" sz="2400" dirty="0" err="1"/>
              <a:t>передоговорами</a:t>
            </a:r>
            <a:r>
              <a:rPr lang="ru-RU" sz="2400" dirty="0"/>
              <a:t>, планированием, рефлексией, переигрываниями, постановкой все новых и все более уточняющихся задач</a:t>
            </a:r>
          </a:p>
        </p:txBody>
      </p:sp>
    </p:spTree>
    <p:extLst>
      <p:ext uri="{BB962C8B-B14F-4D97-AF65-F5344CB8AC3E}">
        <p14:creationId xmlns:p14="http://schemas.microsoft.com/office/powerpoint/2010/main" val="29978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3510"/>
            <a:ext cx="8596668" cy="67926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Как поддержать детскую игру?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Как ставить перед детьми новые игровые задачи?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992777"/>
            <a:ext cx="10256277" cy="53557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СЛЫШАТЬ ГОЛОС РЕБЕНКА</a:t>
            </a:r>
          </a:p>
          <a:p>
            <a:pPr marL="0" indent="0">
              <a:buNone/>
            </a:pPr>
            <a:r>
              <a:rPr lang="ru-RU" sz="2900" dirty="0" smtClean="0"/>
              <a:t>РАЗРЕШАТЬ САМИМ МАСТЕРИТЬ ДЕКОРАЦИИ ДЛЯ ИГР</a:t>
            </a:r>
          </a:p>
          <a:p>
            <a:pPr marL="0" indent="0">
              <a:buNone/>
            </a:pPr>
            <a:r>
              <a:rPr lang="ru-RU" sz="2900" dirty="0" smtClean="0"/>
              <a:t>СОЗДАВАТЬ ПРОВОКАЦИИ В СРЕДЕ</a:t>
            </a:r>
          </a:p>
          <a:p>
            <a:pPr marL="0" indent="0">
              <a:buNone/>
            </a:pPr>
            <a:r>
              <a:rPr lang="ru-RU" sz="2900" dirty="0" smtClean="0"/>
              <a:t>НЕ НУЖНО ДАВАТЬ СЦЕНАРИИ ДЛЯ ИГРЫ</a:t>
            </a:r>
          </a:p>
          <a:p>
            <a:pPr marL="0" indent="0">
              <a:buNone/>
            </a:pPr>
            <a:r>
              <a:rPr lang="ru-RU" sz="2900" dirty="0" smtClean="0"/>
              <a:t>ЕСЛИ НУЖНО, ИГРАТЬ ВМЕСТЕ С ДЕТЬМИ</a:t>
            </a:r>
          </a:p>
          <a:p>
            <a:pPr marL="0" indent="0">
              <a:buNone/>
            </a:pPr>
            <a:r>
              <a:rPr lang="ru-RU" sz="2900" dirty="0" smtClean="0"/>
              <a:t>ВИДЕТЬ ЭФФЕКТ ИГРЫ И ВИДЕТЬ ЭФФЕКТ НЕ-ИГРЫ </a:t>
            </a:r>
          </a:p>
          <a:p>
            <a:pPr marL="0" indent="0">
              <a:buNone/>
            </a:pPr>
            <a:r>
              <a:rPr lang="ru-RU" sz="2900" dirty="0" smtClean="0"/>
              <a:t>КАК МОЖНО ЧАЩЕ ЛЮБОВАТЬСЯ ИГРОЙ , НАБЛЮДАТЬ….</a:t>
            </a:r>
          </a:p>
          <a:p>
            <a:pPr marL="0" indent="0">
              <a:buNone/>
            </a:pPr>
            <a:r>
              <a:rPr lang="ru-RU" sz="2900" dirty="0" smtClean="0"/>
              <a:t>ОПРЕДЕЛИТЬ «ЗОЛОТОЙ ЧАС» ИГРЫ КАЖДЫЙ ДЕНЬ или сделать «ИГРОВУЮ ПЯТНИЦУ» или</a:t>
            </a:r>
          </a:p>
          <a:p>
            <a:pPr marL="0" indent="0">
              <a:buNone/>
            </a:pPr>
            <a:r>
              <a:rPr lang="ru-RU" sz="2900" dirty="0" smtClean="0"/>
              <a:t>Ввести в практику «День без игрушек»</a:t>
            </a:r>
          </a:p>
          <a:p>
            <a:pPr marL="0" indent="0">
              <a:buNone/>
            </a:pPr>
            <a:r>
              <a:rPr lang="ru-RU" sz="2900" dirty="0" smtClean="0"/>
              <a:t>НЕЛЬЗЯ РАЗРУШАТЬ ДЕТСКИЕ ИГРОВЫЕ ПОСТРОЙКИ, ОСТАВЛЕННЫЕ ДЛЯ «</a:t>
            </a:r>
            <a:r>
              <a:rPr lang="ru-RU" sz="2900" dirty="0"/>
              <a:t>ДОИГРЫВАНИЯ</a:t>
            </a:r>
            <a:r>
              <a:rPr lang="ru-RU" sz="2900" dirty="0" smtClean="0"/>
              <a:t>»</a:t>
            </a:r>
          </a:p>
          <a:p>
            <a:pPr marL="0" indent="0">
              <a:buNone/>
            </a:pPr>
            <a:r>
              <a:rPr lang="ru-RU" sz="2900" dirty="0" smtClean="0"/>
              <a:t>НЕЛЬЗЯ ПРЕРЫВАТЬ ИГРУ «НА САМОМ ИНТЕРЕСНОМ </a:t>
            </a:r>
            <a:r>
              <a:rPr lang="ru-RU" sz="2900" dirty="0"/>
              <a:t>МЕСТЕ</a:t>
            </a:r>
            <a:r>
              <a:rPr lang="ru-RU" sz="2900" dirty="0" smtClean="0"/>
              <a:t>!!!»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9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РАЗРЕШАТЬ? или ЗАПРЕЩАТЬ?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68282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dirty="0" smtClean="0"/>
              <a:t>  ТОР</a:t>
            </a:r>
            <a:endParaRPr lang="ru-RU" dirty="0"/>
          </a:p>
          <a:p>
            <a:pPr marL="0" indent="0" algn="ctr">
              <a:buNone/>
            </a:pPr>
            <a:r>
              <a:rPr lang="ru-RU" sz="3200" dirty="0" smtClean="0"/>
              <a:t>Популярный вопрос воспитателей про игру про странные темы : </a:t>
            </a:r>
            <a:endParaRPr lang="ru-RU" sz="3200" dirty="0"/>
          </a:p>
          <a:p>
            <a:pPr marL="0" indent="0" algn="ctr">
              <a:buNone/>
            </a:pPr>
            <a:r>
              <a:rPr lang="ru-RU" sz="3200" dirty="0" smtClean="0"/>
              <a:t>   </a:t>
            </a:r>
            <a:r>
              <a:rPr lang="ru-RU" sz="3200" i="1" dirty="0" smtClean="0"/>
              <a:t>Если дети в игре умирают, курят, рожают, </a:t>
            </a:r>
            <a:r>
              <a:rPr lang="ru-RU" sz="3200" i="1" smtClean="0"/>
              <a:t>пьют пиво– </a:t>
            </a:r>
            <a:r>
              <a:rPr lang="ru-RU" sz="3200" i="1" dirty="0" smtClean="0"/>
              <a:t>что делать ?</a:t>
            </a:r>
            <a:endParaRPr lang="ru-RU" sz="3200" i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875212" y="1489166"/>
            <a:ext cx="444138" cy="418011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83" y="71766"/>
            <a:ext cx="1592360" cy="2834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48" y="3108960"/>
            <a:ext cx="2081789" cy="370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87384"/>
            <a:ext cx="10032274" cy="100584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Насколько </a:t>
            </a:r>
            <a:r>
              <a:rPr lang="ru-RU" sz="1800" b="1" dirty="0">
                <a:solidFill>
                  <a:srgbClr val="FF0000"/>
                </a:solidFill>
              </a:rPr>
              <a:t>игры ваших детей представляют собой «настоящую» или «</a:t>
            </a:r>
            <a:r>
              <a:rPr lang="ru-RU" sz="1800" b="1" dirty="0" err="1">
                <a:solidFill>
                  <a:srgbClr val="FF0000"/>
                </a:solidFill>
              </a:rPr>
              <a:t>квази</a:t>
            </a:r>
            <a:r>
              <a:rPr lang="ru-RU" sz="1800" b="1" dirty="0" smtClean="0">
                <a:solidFill>
                  <a:srgbClr val="FF0000"/>
                </a:solidFill>
              </a:rPr>
              <a:t>» - игру?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680875"/>
              </p:ext>
            </p:extLst>
          </p:nvPr>
        </p:nvGraphicFramePr>
        <p:xfrm>
          <a:off x="156755" y="1031963"/>
          <a:ext cx="11861074" cy="582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994">
                  <a:extLst>
                    <a:ext uri="{9D8B030D-6E8A-4147-A177-3AD203B41FA5}">
                      <a16:colId xmlns:a16="http://schemas.microsoft.com/office/drawing/2014/main" val="3359557905"/>
                    </a:ext>
                  </a:extLst>
                </a:gridCol>
                <a:gridCol w="3339672">
                  <a:extLst>
                    <a:ext uri="{9D8B030D-6E8A-4147-A177-3AD203B41FA5}">
                      <a16:colId xmlns:a16="http://schemas.microsoft.com/office/drawing/2014/main" val="4080294457"/>
                    </a:ext>
                  </a:extLst>
                </a:gridCol>
                <a:gridCol w="3504408">
                  <a:extLst>
                    <a:ext uri="{9D8B030D-6E8A-4147-A177-3AD203B41FA5}">
                      <a16:colId xmlns:a16="http://schemas.microsoft.com/office/drawing/2014/main" val="900497832"/>
                    </a:ext>
                  </a:extLst>
                </a:gridCol>
              </a:tblGrid>
              <a:tr h="5306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игра («</a:t>
                      </a:r>
                      <a:r>
                        <a:rPr lang="ru-RU" dirty="0" err="1" smtClean="0"/>
                        <a:t>квази</a:t>
                      </a:r>
                      <a:r>
                        <a:rPr lang="ru-RU" dirty="0" smtClean="0"/>
                        <a:t>-игра»)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Игра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971269"/>
                  </a:ext>
                </a:extLst>
              </a:tr>
              <a:tr h="5573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 принадлежит идея сюжета игры?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Взрослому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Самим детям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33649"/>
                  </a:ext>
                </a:extLst>
              </a:tr>
              <a:tr h="9102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 принадлежит план/сценарий игры, т.е. последовательность и способ разворачивания событий?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Взрослому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Самим детям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561978"/>
                  </a:ext>
                </a:extLst>
              </a:tr>
              <a:tr h="77129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 ли дети в своих проявлениях?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скованные, «правильные», выученные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непосредственны, могут быть непоследовательными , но живые и естественные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5554"/>
                  </a:ext>
                </a:extLst>
              </a:tr>
              <a:tr h="8406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в игре СОБЫТИЕ (что-то неожиданное, с чем дети не знают сначала как быть,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что-то, провоцирующее их на пробное действие)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идет по заранее известному сценарию, даже неожиданности запланированы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стремятся инициировать СОБЫТИЕ или с восторгом принимают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Идею от взрослого (А давай тут,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вдруг…)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5646"/>
                  </a:ext>
                </a:extLst>
              </a:tr>
              <a:tr h="5954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ли в игре кто-то (что-то), кто (что) ломает привычный ожидаемый ход событий?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Отсутствует. Или воспринимается как помеха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Приветствует и приветствуется участниками, т.к. создает интригу в игре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750575"/>
                  </a:ext>
                </a:extLst>
              </a:tr>
              <a:tr h="8489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в игре естественная динамика (быстрое развитие событий на пике интереса, потом смысловые паузы, во время которых рождаются новые идеи?)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Идет ровно по сценарию. Во время возможных пауз «подгоняется» педагогом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неровно может происходит. Иногда действие «замирает», иногда катится как с горы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23220"/>
                  </a:ext>
                </a:extLst>
              </a:tr>
              <a:tr h="77129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у детей ролевая (игровая) и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внеигровая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(договорная) речь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обмениваются выученными высказываниями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из роли периодически сменяется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внеигровой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речью, планирующей сюжет, события, отношения и пр.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4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7" y="418011"/>
            <a:ext cx="10319656" cy="47026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Насколько игры ваших детей представляют собой «настоящую» или «</a:t>
            </a:r>
            <a:r>
              <a:rPr lang="ru-RU" sz="1800" b="1" dirty="0" err="1">
                <a:solidFill>
                  <a:srgbClr val="FF0000"/>
                </a:solidFill>
              </a:rPr>
              <a:t>квази</a:t>
            </a:r>
            <a:r>
              <a:rPr lang="ru-RU" sz="1800" b="1" dirty="0">
                <a:solidFill>
                  <a:srgbClr val="FF0000"/>
                </a:solidFill>
              </a:rPr>
              <a:t>» - игру?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355046"/>
              </p:ext>
            </p:extLst>
          </p:nvPr>
        </p:nvGraphicFramePr>
        <p:xfrm>
          <a:off x="261256" y="1058092"/>
          <a:ext cx="11704320" cy="541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0">
                  <a:extLst>
                    <a:ext uri="{9D8B030D-6E8A-4147-A177-3AD203B41FA5}">
                      <a16:colId xmlns:a16="http://schemas.microsoft.com/office/drawing/2014/main" val="2231264215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3487635411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2728904779"/>
                    </a:ext>
                  </a:extLst>
                </a:gridCol>
              </a:tblGrid>
              <a:tr h="5086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Признаки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игра («</a:t>
                      </a:r>
                      <a:r>
                        <a:rPr lang="ru-RU" dirty="0" err="1" smtClean="0"/>
                        <a:t>квази</a:t>
                      </a:r>
                      <a:r>
                        <a:rPr lang="ru-RU" dirty="0" smtClean="0"/>
                        <a:t>-игра»)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Игра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11356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r>
                        <a:rPr lang="ru-RU" dirty="0" smtClean="0"/>
                        <a:t>Насколько естественна или выучена ролевая речь ребенка?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Выучена и правильна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Естественна и спонтанна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64700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 презентабельность наблюдаемого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Красиво и презентабельно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Редко презентабельно, т.к. ориентировано не на «визуальное», а на «смысловое» поле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37015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 понятность наблюдаемого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понятно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 стороны может быть ничего непонятно, нужно находиться «внутри»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709020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1709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651465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609265"/>
                  </a:ext>
                </a:extLst>
              </a:tr>
              <a:tr h="5086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7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1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33317" cy="8273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ЗАГАДКА </a:t>
            </a:r>
            <a:r>
              <a:rPr lang="ru-RU" sz="3200" b="1" dirty="0" smtClean="0">
                <a:solidFill>
                  <a:srgbClr val="FF0000"/>
                </a:solidFill>
              </a:rPr>
              <a:t>Совместная игра и роль взрослого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081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ОТГАДКА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П а у з ы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Б а л а н с   и н и ц и а т и в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Н е о ж и д а н </a:t>
            </a:r>
            <a:r>
              <a:rPr lang="ru-RU" sz="28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о е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Н е и д е а л ь н о с т ь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В о в л е ч е н </a:t>
            </a:r>
            <a:r>
              <a:rPr lang="ru-RU" sz="28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о с т ь</a:t>
            </a:r>
          </a:p>
          <a:p>
            <a:pPr marL="0" indent="0">
              <a:buNone/>
            </a:pP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з р о с л ы й  в  игре </a:t>
            </a:r>
            <a:r>
              <a:rPr lang="ru-RU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не лишний!!!!</a:t>
            </a:r>
          </a:p>
        </p:txBody>
      </p:sp>
    </p:spTree>
    <p:extLst>
      <p:ext uri="{BB962C8B-B14F-4D97-AF65-F5344CB8AC3E}">
        <p14:creationId xmlns:p14="http://schemas.microsoft.com/office/powerpoint/2010/main" val="8007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472506" cy="573895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Что значит «взять на себя роль?»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Как увидеть, что роль есть?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Что стоит за выбором роли в игре?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………………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Ответы на эти вопросы воспитатель должен найти сам индивидуально!!!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2309"/>
            <a:ext cx="8596668" cy="50033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Тема для игры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47313"/>
            <a:ext cx="8596668" cy="48940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83811" y="3140015"/>
            <a:ext cx="2898476" cy="1647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</a:rPr>
              <a:t>ИгРа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 rot="20255234">
            <a:off x="1673524" y="1518249"/>
            <a:ext cx="2320505" cy="15872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импульс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 rot="485477">
            <a:off x="7073660" y="1466492"/>
            <a:ext cx="3174521" cy="161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пространство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 rot="20602546">
            <a:off x="761111" y="3860724"/>
            <a:ext cx="3021412" cy="22954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время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 rot="1028163">
            <a:off x="7092774" y="4048216"/>
            <a:ext cx="3107575" cy="186137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материалы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3614468" y="1"/>
            <a:ext cx="4045789" cy="2967486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ЭМОЦИИ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13209" y="263968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1688852">
            <a:off x="3448104" y="2856346"/>
            <a:ext cx="825109" cy="310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5292305" y="2514601"/>
            <a:ext cx="664235" cy="224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8589349">
            <a:off x="7084918" y="2983683"/>
            <a:ext cx="866006" cy="191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2813718">
            <a:off x="6884603" y="4506728"/>
            <a:ext cx="403991" cy="156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9787352">
            <a:off x="3452816" y="4306160"/>
            <a:ext cx="737373" cy="2642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3" y="609599"/>
            <a:ext cx="9627326" cy="5634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пособие появилось как ответ на запросы практики.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272" y="1336430"/>
            <a:ext cx="6576173" cy="5521569"/>
          </a:xfrm>
        </p:spPr>
      </p:pic>
      <p:sp>
        <p:nvSpPr>
          <p:cNvPr id="5" name="Стрелка вниз 4"/>
          <p:cNvSpPr/>
          <p:nvPr/>
        </p:nvSpPr>
        <p:spPr>
          <a:xfrm rot="16200000">
            <a:off x="1863467" y="2446774"/>
            <a:ext cx="574766" cy="7315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9562"/>
            <a:ext cx="8596668" cy="66423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81819"/>
            <a:ext cx="8596668" cy="48595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You Tube</a:t>
            </a:r>
          </a:p>
          <a:p>
            <a:pPr>
              <a:buNone/>
            </a:pPr>
            <a:r>
              <a:rPr lang="ru-RU" dirty="0" smtClean="0"/>
              <a:t>«Давай играть!» – фестиваль-конкурс о подлинной игре в дошкольной группе</a:t>
            </a:r>
          </a:p>
          <a:p>
            <a:pPr>
              <a:buNone/>
            </a:pPr>
            <a:r>
              <a:rPr lang="ru-RU" dirty="0" smtClean="0"/>
              <a:t>Сайт конкурса: </a:t>
            </a:r>
            <a:r>
              <a:rPr lang="en-US" dirty="0" smtClean="0">
                <a:hlinkClick r:id="rId2"/>
              </a:rPr>
              <a:t>https</a:t>
            </a:r>
            <a:r>
              <a:rPr lang="ru-RU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rybakovprokids.org</a:t>
            </a:r>
            <a:r>
              <a:rPr lang="ru-RU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davaiigrat</a:t>
            </a:r>
            <a:r>
              <a:rPr lang="ru-RU" dirty="0" smtClean="0"/>
              <a:t>  </a:t>
            </a:r>
          </a:p>
          <a:p>
            <a:pPr>
              <a:buNone/>
            </a:pPr>
            <a:r>
              <a:rPr lang="ru-RU" dirty="0" smtClean="0"/>
              <a:t>Канал в ТГ: </a:t>
            </a:r>
            <a:r>
              <a:rPr lang="ru-RU" dirty="0" smtClean="0">
                <a:hlinkClick r:id="rId3"/>
              </a:rPr>
              <a:t>https://t.me/+T1mFzAd7aa5iNjNi</a:t>
            </a:r>
            <a:r>
              <a:rPr lang="ru-RU" dirty="0" smtClean="0"/>
              <a:t> 3-й год Фестиваль-конкурс объединяет педагогов...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9148" y="3243532"/>
            <a:ext cx="2363842" cy="295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8489" y="3234907"/>
            <a:ext cx="2470281" cy="297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633" y="261258"/>
            <a:ext cx="9209315" cy="41801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развития детской игры в соответствии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ФОП ДО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33" y="862149"/>
            <a:ext cx="10006150" cy="559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ФОП - объемный </a:t>
            </a:r>
            <a:r>
              <a:rPr lang="ru-RU" sz="1600" b="1" dirty="0"/>
              <a:t>документ, регулирующий и определяющий специфику организации образовательного процесса в дошкольных образовательных организациях. </a:t>
            </a: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/>
              <a:t>В</a:t>
            </a:r>
            <a:r>
              <a:rPr lang="ru-RU" sz="1600" b="1" dirty="0" smtClean="0"/>
              <a:t> </a:t>
            </a:r>
            <a:r>
              <a:rPr lang="ru-RU" sz="1600" b="1" dirty="0"/>
              <a:t>разделе «Планируемые </a:t>
            </a:r>
            <a:r>
              <a:rPr lang="ru-RU" sz="1600" b="1" dirty="0" smtClean="0"/>
              <a:t>результаты  </a:t>
            </a:r>
            <a:r>
              <a:rPr lang="ru-RU" sz="1600" b="1" dirty="0"/>
              <a:t>реализации Федеральной программы» (п. 15) сформулирован ряд возрастных характеристик возможных достижений ребёнка дошкольного </a:t>
            </a:r>
            <a:r>
              <a:rPr lang="ru-RU" sz="1600" b="1" dirty="0" smtClean="0"/>
              <a:t>возраста </a:t>
            </a:r>
            <a:r>
              <a:rPr lang="ru-RU" sz="1600" b="1" dirty="0"/>
              <a:t>относительно детской </a:t>
            </a:r>
            <a:r>
              <a:rPr lang="ru-RU" sz="1600" b="1" dirty="0" smtClean="0"/>
              <a:t>игры.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879" y="2873829"/>
            <a:ext cx="2806343" cy="398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сверстникам; наблюдает за их действиями и подражает им; играет рядом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проявлять самостоятельность в бытовом и игровом поведении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 отображает действия окружающих («готовит обед», «ухаживает за больным» и другое),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(«Я буду лечить куклу»)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269" y="2325189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 3 годам: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3726" y="2694521"/>
            <a:ext cx="2976092" cy="4163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элементы самостоятельности в двигательной деятельности, с интересом включается в подвижные игры, стремится к выполнению правил и основных ролей в игре, 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активно взаимодействует со сверстниками в игре, принимает на себя роль и действует от имени героя, строит ролевые высказывания, использует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-заместители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разворачивает несложный игровой сюжет из нескольких эпизодов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0113" y="2325189"/>
            <a:ext cx="180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 4 годам: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74321" y="2586447"/>
            <a:ext cx="2969680" cy="4271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познавательный интерес к труду взрослых, профессиям, технике; отражает эти представления в играх;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роль до начала игры, обозначает новую роль по ходу игры, активно использует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- заместители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предлагает игровой замысел и проявляет инициативу в развитии сюжета, активно включается в ролевой диалог, проявляет творчество в создании игровой обстановки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ведет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негромкий диалог с игрушками, комментирует их «действия» в режиссерских играх.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6199" y="2218902"/>
            <a:ext cx="130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 5 годам: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48503" y="2474238"/>
            <a:ext cx="2860764" cy="4187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 свои интересы с интересами партнеров в игровой деятельности, умеет предложить и объяснить замысел игры, комбинировать сюжеты на основе разных событий, создавать игровые образы, управлять персонажами в режиссерской игре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игровому экспериментированию, развивающим и познавательным играм, в играх с готовым содержанием и правилами действует в точном соответствии с игровой задачей и правилами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1559" y="2104906"/>
            <a:ext cx="18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 6 годам: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633" y="261258"/>
            <a:ext cx="9209315" cy="41801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развития детской игры в соответствии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ФОП ДО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33" y="862149"/>
            <a:ext cx="10006150" cy="55909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38697" y="1178169"/>
            <a:ext cx="5696411" cy="1705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Противоречия и дефицит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6185" y="2866292"/>
            <a:ext cx="5697414" cy="32883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игры как деятельности не входят в задачи образовательной деятельности (п.16 ФОП) ни по одной из образовательных областей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3415" y="2919046"/>
            <a:ext cx="5904414" cy="34114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образовательной деятельности (п. 16 ФОП) по ряду образовательных областей игра используется как средство решения задач этих образовательных областей (т.е. задач социального, познавательного, речевого, физического, художественно-эстетического развития и др.),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440615" y="2215662"/>
            <a:ext cx="624003" cy="563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169439" y="2338754"/>
            <a:ext cx="521007" cy="493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1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31" y="365760"/>
            <a:ext cx="9679577" cy="6283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Это обстоятельство </a:t>
            </a:r>
            <a:r>
              <a:rPr lang="ru-RU" dirty="0" smtClean="0"/>
              <a:t>имеет серьезные последствия.</a:t>
            </a:r>
          </a:p>
          <a:p>
            <a:pPr marL="0" indent="0">
              <a:buNone/>
            </a:pPr>
            <a:r>
              <a:rPr lang="ru-RU" sz="2400" dirty="0" smtClean="0"/>
              <a:t>Как </a:t>
            </a:r>
            <a:r>
              <a:rPr lang="ru-RU" sz="2400" dirty="0"/>
              <a:t>«взращивать» </a:t>
            </a:r>
            <a:r>
              <a:rPr lang="ru-RU" sz="2400" dirty="0" smtClean="0"/>
              <a:t>игру?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акие </a:t>
            </a:r>
            <a:r>
              <a:rPr lang="ru-RU" sz="2400" dirty="0"/>
              <a:t>условия должны быть созданы в </a:t>
            </a:r>
            <a:r>
              <a:rPr lang="ru-RU" sz="2400" dirty="0" smtClean="0"/>
              <a:t>группе? 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акие </a:t>
            </a:r>
            <a:r>
              <a:rPr lang="ru-RU" sz="2400" dirty="0"/>
              <a:t>действия следует предпринимать и не предпринимать </a:t>
            </a:r>
            <a:r>
              <a:rPr lang="ru-RU" sz="2400" dirty="0" smtClean="0"/>
              <a:t>воспитателю?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ак </a:t>
            </a:r>
            <a:r>
              <a:rPr lang="ru-RU" sz="2400" dirty="0"/>
              <a:t>привлекать родителей «на свою </a:t>
            </a:r>
            <a:r>
              <a:rPr lang="ru-RU" sz="2400" dirty="0" smtClean="0"/>
              <a:t>сторону»?</a:t>
            </a:r>
          </a:p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ак </a:t>
            </a:r>
            <a:r>
              <a:rPr lang="ru-RU" sz="2400" dirty="0"/>
              <a:t>определять уровень развития </a:t>
            </a:r>
            <a:r>
              <a:rPr lang="ru-RU" sz="2400" dirty="0" smtClean="0"/>
              <a:t>игры? </a:t>
            </a:r>
          </a:p>
          <a:p>
            <a:pPr marL="0" indent="0">
              <a:buNone/>
            </a:pPr>
            <a:r>
              <a:rPr lang="ru-RU" sz="2400" dirty="0" smtClean="0"/>
              <a:t>Как проводить </a:t>
            </a:r>
            <a:r>
              <a:rPr lang="ru-RU" sz="2400" dirty="0"/>
              <a:t>ее педагогическую диагностику и ставить новые педагогические </a:t>
            </a:r>
            <a:r>
              <a:rPr lang="ru-RU" sz="2400" dirty="0" smtClean="0"/>
              <a:t>задачи?</a:t>
            </a:r>
          </a:p>
          <a:p>
            <a:pPr marL="0" indent="0">
              <a:buNone/>
            </a:pPr>
            <a:r>
              <a:rPr lang="ru-RU" sz="2400" dirty="0" smtClean="0"/>
              <a:t>Как создавать условия </a:t>
            </a:r>
            <a:r>
              <a:rPr lang="ru-RU" sz="2400" dirty="0"/>
              <a:t>для ее развития </a:t>
            </a:r>
            <a:r>
              <a:rPr lang="ru-RU" sz="2400" dirty="0" smtClean="0"/>
              <a:t>?</a:t>
            </a:r>
          </a:p>
          <a:p>
            <a:pPr marL="0" indent="0" algn="ctr">
              <a:buNone/>
            </a:pPr>
            <a:r>
              <a:rPr lang="ru-RU" sz="2400" dirty="0" smtClean="0"/>
              <a:t>Все ответы  – раскрываются </a:t>
            </a:r>
            <a:r>
              <a:rPr lang="ru-RU" sz="2400" dirty="0"/>
              <a:t>в данном пособии.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 </a:t>
            </a:r>
            <a:r>
              <a:rPr lang="ru-RU" sz="2400" dirty="0">
                <a:solidFill>
                  <a:srgbClr val="FF0000"/>
                </a:solidFill>
              </a:rPr>
              <a:t>начать нужно именно с понимания того, а что именно мы будем </a:t>
            </a:r>
            <a:r>
              <a:rPr lang="ru-RU" sz="2400" dirty="0" smtClean="0">
                <a:solidFill>
                  <a:srgbClr val="FF0000"/>
                </a:solidFill>
              </a:rPr>
              <a:t>развивать?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435" y="461722"/>
            <a:ext cx="2549433" cy="254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717" y="283028"/>
            <a:ext cx="8596668" cy="7881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Что такое игра?  Критерий игровой деятельности.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Игра и </a:t>
            </a:r>
            <a:r>
              <a:rPr lang="ru-RU" sz="2400" b="1" dirty="0" err="1">
                <a:solidFill>
                  <a:srgbClr val="FF0000"/>
                </a:solidFill>
              </a:rPr>
              <a:t>квази</a:t>
            </a:r>
            <a:r>
              <a:rPr lang="ru-RU" sz="2400" b="1" dirty="0">
                <a:solidFill>
                  <a:srgbClr val="FF0000"/>
                </a:solidFill>
              </a:rPr>
              <a:t>-игра (не-игра)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3" y="1201782"/>
            <a:ext cx="10646228" cy="56562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i="1" dirty="0"/>
              <a:t>Снаружи видно хуже смотри изнутри. </a:t>
            </a:r>
            <a:endParaRPr lang="ru-RU" i="1" dirty="0" smtClean="0"/>
          </a:p>
          <a:p>
            <a:pPr marL="0" indent="0" algn="r">
              <a:buNone/>
            </a:pPr>
            <a:r>
              <a:rPr lang="ru-RU" i="1" dirty="0" smtClean="0"/>
              <a:t>Герман </a:t>
            </a:r>
            <a:r>
              <a:rPr lang="ru-RU" i="1" dirty="0" err="1" smtClean="0"/>
              <a:t>Лукомников</a:t>
            </a:r>
            <a:endParaRPr lang="ru-RU" i="1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dirty="0" smtClean="0"/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Примитивный вопрос: что такое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игра? Ответ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него, оказывается, не все воспитатели могут дать.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где тогда критерий, который позволит нам отличить игру от «не-игры»?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– один из самых естественных видов деятельности детей.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Поэтому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нередко воспитатели не уделяют ей особого внимания: негласно считается более важным организовать разнообразные занятия, обеспечить обучение детей, а уж поиграют они как-нибудь сами…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многих детских садах царят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квази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-игры и так мало настоящей самодеятельной игры?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сожалению, пока нельзя сказать, что практически во всех детских садах наконец-то царит настоящая игра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583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768" y="309155"/>
            <a:ext cx="8596668" cy="40930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Всему виной стандартные проблемы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3" y="888275"/>
            <a:ext cx="10162903" cy="5153088"/>
          </a:xfrm>
        </p:spPr>
        <p:txBody>
          <a:bodyPr>
            <a:normAutofit/>
          </a:bodyPr>
          <a:lstStyle/>
          <a:p>
            <a:r>
              <a:rPr lang="ru-RU" sz="2400" dirty="0"/>
              <a:t>1) За игру традиционно выдается </a:t>
            </a:r>
            <a:r>
              <a:rPr lang="ru-RU" sz="2400" dirty="0" err="1" smtClean="0"/>
              <a:t>квази</a:t>
            </a:r>
            <a:r>
              <a:rPr lang="ru-RU" sz="2400" dirty="0" smtClean="0"/>
              <a:t>-игра (НЕ-ИГРА).</a:t>
            </a:r>
          </a:p>
          <a:p>
            <a:pPr marL="0" indent="0">
              <a:buNone/>
            </a:pPr>
            <a:r>
              <a:rPr lang="ru-RU" sz="2400" dirty="0" smtClean="0"/>
              <a:t> Как </a:t>
            </a:r>
            <a:r>
              <a:rPr lang="ru-RU" sz="2400" dirty="0"/>
              <a:t>выглядит «настоящая игра» или игра как ведущий тип </a:t>
            </a:r>
            <a:r>
              <a:rPr lang="ru-RU" sz="2400" dirty="0" smtClean="0"/>
              <a:t>деятельности</a:t>
            </a:r>
            <a:r>
              <a:rPr lang="ru-RU" sz="2400" dirty="0"/>
              <a:t>?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Почему </a:t>
            </a:r>
            <a:r>
              <a:rPr lang="ru-RU" sz="2400" dirty="0"/>
              <a:t>в условиях детских садов произошла подмена игры </a:t>
            </a:r>
            <a:r>
              <a:rPr lang="ru-RU" sz="2400" dirty="0" err="1" smtClean="0"/>
              <a:t>квази</a:t>
            </a:r>
            <a:r>
              <a:rPr lang="ru-RU" sz="2400" dirty="0" smtClean="0"/>
              <a:t>-игрой?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Игра «по умолчанию» считается чем-то </a:t>
            </a:r>
            <a:r>
              <a:rPr lang="ru-RU" sz="2400" dirty="0" smtClean="0"/>
              <a:t>неизменным….</a:t>
            </a:r>
          </a:p>
          <a:p>
            <a:endParaRPr lang="ru-RU" sz="2400" dirty="0"/>
          </a:p>
          <a:p>
            <a:r>
              <a:rPr lang="ru-RU" sz="2400" dirty="0" smtClean="0"/>
              <a:t>3</a:t>
            </a:r>
            <a:r>
              <a:rPr lang="ru-RU" sz="2400" dirty="0"/>
              <a:t>) Не менее важно иметь четкие представления, какие именно условия важно создать для развития игры «здесь и сейчас» в зависимости от возраста и уровня игры детей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12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59" y="418011"/>
            <a:ext cx="10894423" cy="62701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Сначала </a:t>
            </a:r>
            <a:r>
              <a:rPr lang="ru-RU" sz="2800" dirty="0"/>
              <a:t>коллектив ДОО знакомится с теоретической частью главы, потом по ссылке смотрит видео и </a:t>
            </a:r>
            <a:r>
              <a:rPr lang="ru-RU" sz="2800" dirty="0" smtClean="0"/>
              <a:t>обсуждает.</a:t>
            </a:r>
          </a:p>
          <a:p>
            <a:pPr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В </a:t>
            </a:r>
            <a:r>
              <a:rPr lang="ru-RU" sz="2800" dirty="0"/>
              <a:t>дальнейшем подобную рефлексию можно проводить уже на основе видеозаписей, видеофрагментов, сделанных в собственном детском саду. </a:t>
            </a:r>
            <a:r>
              <a:rPr lang="ru-RU" sz="2800" smtClean="0"/>
              <a:t>Этот </a:t>
            </a:r>
            <a:r>
              <a:rPr lang="ru-RU" sz="2800" dirty="0"/>
              <a:t>важный навык рефлексии является наиболее эффективным инструментом, который </a:t>
            </a:r>
            <a:r>
              <a:rPr lang="ru-RU" sz="2800" dirty="0" smtClean="0"/>
              <a:t>обеспечит </a:t>
            </a:r>
            <a:r>
              <a:rPr lang="ru-RU" sz="2800" dirty="0"/>
              <a:t>профессиональный рост воспитателей и прогрессивное изменение в развитии ваших ДОО.  </a:t>
            </a:r>
          </a:p>
        </p:txBody>
      </p:sp>
    </p:spTree>
    <p:extLst>
      <p:ext uri="{BB962C8B-B14F-4D97-AF65-F5344CB8AC3E}">
        <p14:creationId xmlns:p14="http://schemas.microsoft.com/office/powerpoint/2010/main" val="22283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7" y="646982"/>
            <a:ext cx="11293456" cy="62110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ПОСОБИЯ ….</a:t>
            </a:r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</a:t>
            </a:r>
          </a:p>
          <a:p>
            <a:r>
              <a:rPr lang="ru-RU" sz="2400" b="1" dirty="0" smtClean="0"/>
              <a:t>Эффективная педагогическая технология «Свободный час»</a:t>
            </a:r>
          </a:p>
          <a:p>
            <a:pPr>
              <a:buNone/>
            </a:pPr>
            <a:r>
              <a:rPr lang="ru-RU" sz="2400" b="1" dirty="0" smtClean="0"/>
              <a:t>МБДОУ № 9 города Боготол Красноярского края </a:t>
            </a:r>
          </a:p>
          <a:p>
            <a:r>
              <a:rPr lang="ru-RU" sz="2400" dirty="0" smtClean="0"/>
              <a:t>Ссылка на видео: </a:t>
            </a:r>
            <a:r>
              <a:rPr lang="en-US" sz="2400" u="sng" dirty="0" smtClean="0"/>
              <a:t>https://drive.google.com/file/d/1SThrCyhZNCc k5RYtvgigoU0yAUmIBlof/</a:t>
            </a:r>
            <a:r>
              <a:rPr lang="en-US" sz="2400" u="sng" dirty="0" err="1" smtClean="0"/>
              <a:t>view?usp</a:t>
            </a:r>
            <a:r>
              <a:rPr lang="en-US" sz="2400" u="sng" dirty="0" smtClean="0"/>
              <a:t>=sharing</a:t>
            </a:r>
            <a:r>
              <a:rPr lang="ru-RU" sz="2400" u="sng" dirty="0" smtClean="0"/>
              <a:t>    </a:t>
            </a:r>
            <a:r>
              <a:rPr lang="en-US" sz="2400" u="sng" dirty="0" smtClean="0"/>
              <a:t> 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4841" y="4700587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5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1402</TotalTime>
  <Words>1657</Words>
  <Application>Microsoft Office PowerPoint</Application>
  <PresentationFormat>Широкоэкранный</PresentationFormat>
  <Paragraphs>173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Аспект</vt:lpstr>
      <vt:lpstr>Муниципальное автономное дошкольное образовательное учреждение «Детский сад №3 Теремок» г. Пестово</vt:lpstr>
      <vt:lpstr>Данное пособие появилось как ответ на запросы практики.  </vt:lpstr>
      <vt:lpstr>Планируемые результаты развития детской игры в соответствии с ФОП ДО</vt:lpstr>
      <vt:lpstr>Планируемые результаты развития детской игры в соответствии с ФОП ДО</vt:lpstr>
      <vt:lpstr>Презентация PowerPoint</vt:lpstr>
      <vt:lpstr>Что такое игра?  Критерий игровой деятельности.  Игра и квази-игра (не-игра) </vt:lpstr>
      <vt:lpstr>Всему виной стандартные проблемы</vt:lpstr>
      <vt:lpstr>Презентация PowerPoint</vt:lpstr>
      <vt:lpstr>Презентация PowerPoint</vt:lpstr>
      <vt:lpstr>БЛАГОДАРНОСТЬ садам-участникам Федеральной инновационной площадки «Поддержка детской игры в условиях семьи» Национального исследовательского института Всероссийской общественной организации содействия развитию профессиональной сферы дошкольного образования «Воспитатели России»: </vt:lpstr>
      <vt:lpstr>По - вашему ….Критерий игровой деятельности?</vt:lpstr>
      <vt:lpstr>Презентация PowerPoint</vt:lpstr>
      <vt:lpstr>Как поддержать детскую игру? Как ставить перед детьми новые игровые задачи?</vt:lpstr>
      <vt:lpstr>РАЗРЕШАТЬ? или ЗАПРЕЩАТЬ?</vt:lpstr>
      <vt:lpstr> Насколько игры ваших детей представляют собой «настоящую» или «квази» - игру? </vt:lpstr>
      <vt:lpstr>Насколько игры ваших детей представляют собой «настоящую» или «квази» - игру? </vt:lpstr>
      <vt:lpstr>ЗАГАДКА Совместная игра и роль взрослого</vt:lpstr>
      <vt:lpstr>Что значит «взять на себя роль?» Как увидеть, что роль есть? Что стоит за выбором роли в игре? ………………   Ответы на эти вопросы воспитатель должен найти сам индивидуально!!!</vt:lpstr>
      <vt:lpstr>Тема для игры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58</cp:revision>
  <dcterms:created xsi:type="dcterms:W3CDTF">2024-02-12T09:01:56Z</dcterms:created>
  <dcterms:modified xsi:type="dcterms:W3CDTF">2024-03-19T17:39:08Z</dcterms:modified>
</cp:coreProperties>
</file>