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15205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72"/>
            <a:ext cx="1796795" cy="1412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21520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203" y="1124076"/>
            <a:ext cx="7765592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2054479"/>
            <a:ext cx="8248650" cy="3579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1755" y="2967465"/>
              <a:ext cx="3365358" cy="18489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3059" y="2544497"/>
            <a:ext cx="7983810" cy="87908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R="5080" algn="ctr">
              <a:lnSpc>
                <a:spcPts val="3300"/>
              </a:lnSpc>
            </a:pPr>
            <a:r>
              <a:rPr lang="ru-RU" sz="3200" b="1" spc="-10" dirty="0" smtClean="0">
                <a:latin typeface="Times New Roman"/>
                <a:cs typeface="Times New Roman"/>
              </a:rPr>
              <a:t>Реализация новой образовательной программы по ФОП ДО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0519" y="4348319"/>
            <a:ext cx="311327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z="2000" spc="-5" dirty="0" err="1">
                <a:latin typeface="Times New Roman"/>
                <a:cs typeface="Times New Roman"/>
              </a:rPr>
              <a:t>Старший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воспитатель 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434" dirty="0" smtClean="0">
                <a:latin typeface="Times New Roman"/>
                <a:cs typeface="Times New Roman"/>
              </a:rPr>
              <a:t> </a:t>
            </a:r>
            <a:endParaRPr lang="ru-RU" sz="2000" spc="-60" dirty="0" smtClean="0">
              <a:latin typeface="Times New Roman"/>
              <a:cs typeface="Times New Roman"/>
            </a:endParaRPr>
          </a:p>
          <a:p>
            <a:pPr marR="5080">
              <a:lnSpc>
                <a:spcPct val="100000"/>
              </a:lnSpc>
            </a:pPr>
            <a:r>
              <a:rPr lang="ru-RU" sz="2000" spc="-60" dirty="0" smtClean="0">
                <a:latin typeface="Times New Roman"/>
                <a:cs typeface="Times New Roman"/>
              </a:rPr>
              <a:t>МДОУ №84 «Тополёк»</a:t>
            </a:r>
          </a:p>
          <a:p>
            <a:pPr marR="5080">
              <a:lnSpc>
                <a:spcPct val="100000"/>
              </a:lnSpc>
            </a:pPr>
            <a:r>
              <a:rPr lang="ru-RU" sz="2000" spc="-60" dirty="0" smtClean="0">
                <a:latin typeface="Times New Roman"/>
                <a:cs typeface="Times New Roman"/>
              </a:rPr>
              <a:t>Строганова Анна Николаевна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5303" y="6193942"/>
            <a:ext cx="12376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 smtClean="0">
                <a:latin typeface="Times New Roman"/>
                <a:cs typeface="Times New Roman"/>
              </a:rPr>
              <a:t>Вологда</a:t>
            </a:r>
            <a:r>
              <a:rPr sz="1600" dirty="0" smtClean="0">
                <a:latin typeface="Times New Roman"/>
                <a:cs typeface="Times New Roman"/>
              </a:rPr>
              <a:t>,</a:t>
            </a:r>
            <a:r>
              <a:rPr sz="1600" spc="-7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2023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572"/>
            <a:ext cx="1978152" cy="15560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274" y="1658429"/>
            <a:ext cx="6547671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0274" y="1656968"/>
            <a:ext cx="66808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ПООП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 ФОП: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сходство</a:t>
            </a:r>
            <a:r>
              <a:rPr sz="2200" b="1" spc="-5" dirty="0">
                <a:latin typeface="Times New Roman"/>
                <a:cs typeface="Times New Roman"/>
              </a:rPr>
              <a:t> и различие. Целевой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раздел</a:t>
            </a:r>
            <a:endParaRPr sz="22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054479"/>
          <a:ext cx="857885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9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8960">
                <a:tc>
                  <a:txBody>
                    <a:bodyPr/>
                    <a:lstStyle/>
                    <a:p>
                      <a:pPr marL="377825" indent="-287020" algn="just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8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записка: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340" indent="-343535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34975" algn="l"/>
                        </a:tabLst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Цели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задачи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825" marR="84455" indent="-287020" algn="just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7846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Принципы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800" spc="4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подходы</a:t>
                      </a:r>
                      <a:r>
                        <a:rPr sz="1800" spc="3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формированию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825" marR="82550" indent="-287020" algn="just">
                        <a:lnSpc>
                          <a:spcPct val="100000"/>
                        </a:lnSpc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виде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целевых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ориентиров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младенческом,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раннем возрасте, на этапе завершения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образования)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77825" marR="83820" indent="-28702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"/>
                        <a:tabLst>
                          <a:tab pos="378460" algn="l"/>
                        </a:tabLst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Развивающее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оценивание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качества </a:t>
                      </a:r>
                      <a:r>
                        <a:rPr sz="1800" b="1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деятельности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Программе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305"/>
                        </a:spcBef>
                        <a:buFont typeface="Wingdings"/>
                        <a:buChar char="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8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записка: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900"/>
                        </a:spcBef>
                        <a:buSzPct val="133333"/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Цели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900"/>
                        </a:spcBef>
                        <a:buSzPct val="133333"/>
                        <a:buFont typeface="Arial MT"/>
                        <a:buChar char="•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Принципы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подходы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миро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огр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indent="-342900">
                        <a:lnSpc>
                          <a:spcPct val="100000"/>
                        </a:lnSpc>
                        <a:spcBef>
                          <a:spcPts val="1000"/>
                        </a:spcBef>
                        <a:buFont typeface="Wingdings"/>
                        <a:buChar char="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лани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мы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-11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зу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b="1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4975" marR="855980" indent="-342900">
                        <a:lnSpc>
                          <a:spcPct val="100000"/>
                        </a:lnSpc>
                        <a:spcBef>
                          <a:spcPts val="1005"/>
                        </a:spcBef>
                        <a:buFont typeface="Wingdings"/>
                        <a:buChar char="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да</a:t>
                      </a:r>
                      <a:r>
                        <a:rPr sz="18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оги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800" b="1" spc="-1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диаг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ост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достижения планируемых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результатов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908048" cy="15011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954" y="1215550"/>
            <a:ext cx="6575425" cy="7797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ctr">
              <a:lnSpc>
                <a:spcPts val="2940"/>
              </a:lnSpc>
            </a:pPr>
            <a:r>
              <a:rPr b="1" spc="-5" dirty="0">
                <a:latin typeface="Times New Roman"/>
                <a:cs typeface="Times New Roman"/>
              </a:rPr>
              <a:t>ПООП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Times New Roman"/>
                <a:cs typeface="Times New Roman"/>
              </a:rPr>
              <a:t>ФОП: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35" dirty="0">
                <a:latin typeface="Times New Roman"/>
                <a:cs typeface="Times New Roman"/>
              </a:rPr>
              <a:t>сходство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и </a:t>
            </a:r>
            <a:r>
              <a:rPr b="1" spc="-10" dirty="0">
                <a:latin typeface="Times New Roman"/>
                <a:cs typeface="Times New Roman"/>
              </a:rPr>
              <a:t>различие.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cs typeface="Times New Roman"/>
              </a:rPr>
            </a:br>
            <a:r>
              <a:rPr b="1" spc="-10" dirty="0" err="1" smtClean="0">
                <a:latin typeface="Times New Roman"/>
                <a:cs typeface="Times New Roman"/>
              </a:rPr>
              <a:t>Целевой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b="1" spc="-610" dirty="0" smtClean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раздел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2054479"/>
          <a:ext cx="8229600" cy="3566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Цель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652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283464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проектирование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социальных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ситуаций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ребенка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развивающей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предметно-пространственной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среды,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5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аю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х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тив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ю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социализацию, мотивацию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поддержку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индивидуальности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1800" spc="4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общение,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игру,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познавательно-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исследовательскую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активности.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разностороннее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ребёнка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период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дошкольного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детства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учётом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возрастных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индивидуальных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особенностей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800" spc="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духовно-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нравственных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ценностей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российского </a:t>
                      </a:r>
                      <a:r>
                        <a:rPr sz="1800" spc="-434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народа,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исторических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800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национально-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культурных</a:t>
                      </a:r>
                      <a:r>
                        <a:rPr sz="1800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традиций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7221" y="5659018"/>
            <a:ext cx="51250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Нужны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авторские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технологии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универсальные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пособия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решения</a:t>
            </a:r>
            <a:r>
              <a:rPr sz="18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воспитательных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задач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обязательной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части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 </a:t>
            </a:r>
            <a:r>
              <a:rPr sz="1800" b="1" spc="-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ДОО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590" y="1088119"/>
            <a:ext cx="60706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ПООП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ФОП: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сходство</a:t>
            </a:r>
            <a:r>
              <a:rPr sz="2000" b="1" dirty="0">
                <a:latin typeface="Times New Roman"/>
                <a:cs typeface="Times New Roman"/>
              </a:rPr>
              <a:t> и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различие.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Целевой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раздел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400047"/>
            <a:ext cx="9144000" cy="5458460"/>
            <a:chOff x="0" y="1400047"/>
            <a:chExt cx="9144000" cy="5458460"/>
          </a:xfrm>
        </p:grpSpPr>
        <p:sp>
          <p:nvSpPr>
            <p:cNvPr id="4" name="object 4"/>
            <p:cNvSpPr/>
            <p:nvPr/>
          </p:nvSpPr>
          <p:spPr>
            <a:xfrm>
              <a:off x="0" y="1412747"/>
              <a:ext cx="9144000" cy="365760"/>
            </a:xfrm>
            <a:custGeom>
              <a:avLst/>
              <a:gdLst/>
              <a:ahLst/>
              <a:cxnLst/>
              <a:rect l="l" t="t" r="r" b="b"/>
              <a:pathLst>
                <a:path w="9144000" h="365760">
                  <a:moveTo>
                    <a:pt x="9144000" y="0"/>
                  </a:moveTo>
                  <a:lnTo>
                    <a:pt x="4572000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4572000" y="365760"/>
                  </a:lnTo>
                  <a:lnTo>
                    <a:pt x="9144000" y="3657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78507"/>
              <a:ext cx="9144000" cy="365760"/>
            </a:xfrm>
            <a:custGeom>
              <a:avLst/>
              <a:gdLst/>
              <a:ahLst/>
              <a:cxnLst/>
              <a:rect l="l" t="t" r="r" b="b"/>
              <a:pathLst>
                <a:path w="9144000" h="365760">
                  <a:moveTo>
                    <a:pt x="914400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9144000" y="3657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144280"/>
              <a:ext cx="9144000" cy="4714240"/>
            </a:xfrm>
            <a:custGeom>
              <a:avLst/>
              <a:gdLst/>
              <a:ahLst/>
              <a:cxnLst/>
              <a:rect l="l" t="t" r="r" b="b"/>
              <a:pathLst>
                <a:path w="9144000" h="4714240">
                  <a:moveTo>
                    <a:pt x="9144000" y="0"/>
                  </a:moveTo>
                  <a:lnTo>
                    <a:pt x="4572000" y="0"/>
                  </a:lnTo>
                  <a:lnTo>
                    <a:pt x="0" y="0"/>
                  </a:lnTo>
                  <a:lnTo>
                    <a:pt x="0" y="4713719"/>
                  </a:lnTo>
                  <a:lnTo>
                    <a:pt x="4572000" y="4713719"/>
                  </a:lnTo>
                  <a:lnTo>
                    <a:pt x="9144000" y="47137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0" y="1406397"/>
              <a:ext cx="0" cy="391160"/>
            </a:xfrm>
            <a:custGeom>
              <a:avLst/>
              <a:gdLst/>
              <a:ahLst/>
              <a:cxnLst/>
              <a:rect l="l" t="t" r="r" b="b"/>
              <a:pathLst>
                <a:path h="391160">
                  <a:moveTo>
                    <a:pt x="0" y="0"/>
                  </a:moveTo>
                  <a:lnTo>
                    <a:pt x="0" y="3911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406397"/>
              <a:ext cx="9144000" cy="5452110"/>
            </a:xfrm>
            <a:custGeom>
              <a:avLst/>
              <a:gdLst/>
              <a:ahLst/>
              <a:cxnLst/>
              <a:rect l="l" t="t" r="r" b="b"/>
              <a:pathLst>
                <a:path w="9144000" h="5452109">
                  <a:moveTo>
                    <a:pt x="9144000" y="0"/>
                  </a:moveTo>
                  <a:lnTo>
                    <a:pt x="9137650" y="0"/>
                  </a:lnTo>
                  <a:lnTo>
                    <a:pt x="9137650" y="12700"/>
                  </a:lnTo>
                  <a:lnTo>
                    <a:pt x="9137650" y="353060"/>
                  </a:lnTo>
                  <a:lnTo>
                    <a:pt x="9137650" y="391160"/>
                  </a:lnTo>
                  <a:lnTo>
                    <a:pt x="9137650" y="731520"/>
                  </a:lnTo>
                  <a:lnTo>
                    <a:pt x="4578350" y="731520"/>
                  </a:lnTo>
                  <a:lnTo>
                    <a:pt x="4565650" y="731520"/>
                  </a:lnTo>
                  <a:lnTo>
                    <a:pt x="6350" y="731520"/>
                  </a:lnTo>
                  <a:lnTo>
                    <a:pt x="6350" y="391160"/>
                  </a:lnTo>
                  <a:lnTo>
                    <a:pt x="9137650" y="391160"/>
                  </a:lnTo>
                  <a:lnTo>
                    <a:pt x="9137650" y="353060"/>
                  </a:lnTo>
                  <a:lnTo>
                    <a:pt x="6350" y="353060"/>
                  </a:lnTo>
                  <a:lnTo>
                    <a:pt x="6350" y="12700"/>
                  </a:lnTo>
                  <a:lnTo>
                    <a:pt x="9137650" y="12700"/>
                  </a:lnTo>
                  <a:lnTo>
                    <a:pt x="9137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5451602"/>
                  </a:lnTo>
                  <a:lnTo>
                    <a:pt x="6350" y="5451602"/>
                  </a:lnTo>
                  <a:lnTo>
                    <a:pt x="6350" y="744220"/>
                  </a:lnTo>
                  <a:lnTo>
                    <a:pt x="4565650" y="744220"/>
                  </a:lnTo>
                  <a:lnTo>
                    <a:pt x="4565650" y="5451602"/>
                  </a:lnTo>
                  <a:lnTo>
                    <a:pt x="4578350" y="5451602"/>
                  </a:lnTo>
                  <a:lnTo>
                    <a:pt x="4578350" y="744220"/>
                  </a:lnTo>
                  <a:lnTo>
                    <a:pt x="9137650" y="744220"/>
                  </a:lnTo>
                  <a:lnTo>
                    <a:pt x="9137650" y="5451602"/>
                  </a:lnTo>
                  <a:lnTo>
                    <a:pt x="9144000" y="5451602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5485" y="1338595"/>
            <a:ext cx="5128895" cy="75819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4650740" algn="l"/>
              </a:tabLst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ПОО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П	ФОП</a:t>
            </a:r>
            <a:endParaRPr sz="1800">
              <a:latin typeface="Calibri"/>
              <a:cs typeface="Calibri"/>
            </a:endParaRPr>
          </a:p>
          <a:p>
            <a:pPr marL="64135" algn="ctr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Calibri"/>
                <a:cs typeface="Calibri"/>
              </a:rPr>
              <a:t>Задачи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173351"/>
            <a:ext cx="4371975" cy="459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11454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охрана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укрепление </a:t>
            </a:r>
            <a:r>
              <a:rPr sz="1200" spc="-10" dirty="0">
                <a:latin typeface="Times New Roman"/>
                <a:cs typeface="Times New Roman"/>
              </a:rPr>
              <a:t>физического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психического </a:t>
            </a:r>
            <a:r>
              <a:rPr sz="1200" spc="-5" dirty="0">
                <a:latin typeface="Times New Roman"/>
                <a:cs typeface="Times New Roman"/>
              </a:rPr>
              <a:t>здоровья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детей,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том</a:t>
            </a:r>
            <a:r>
              <a:rPr sz="1200" spc="-5" dirty="0">
                <a:latin typeface="Times New Roman"/>
                <a:cs typeface="Times New Roman"/>
              </a:rPr>
              <a:t> числе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эмоционального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благополучия;</a:t>
            </a:r>
            <a:endParaRPr sz="1200">
              <a:latin typeface="Times New Roman"/>
              <a:cs typeface="Times New Roman"/>
            </a:endParaRPr>
          </a:p>
          <a:p>
            <a:pPr marL="299085" marR="35560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обеспечение равных возможностей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полноценного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развития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каждого ребенка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период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дошкольного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детства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независимо </a:t>
            </a:r>
            <a:r>
              <a:rPr sz="1200" spc="-10" dirty="0">
                <a:latin typeface="Times New Roman"/>
                <a:cs typeface="Times New Roman"/>
              </a:rPr>
              <a:t>от </a:t>
            </a:r>
            <a:r>
              <a:rPr sz="1200" dirty="0">
                <a:latin typeface="Times New Roman"/>
                <a:cs typeface="Times New Roman"/>
              </a:rPr>
              <a:t>места </a:t>
            </a:r>
            <a:r>
              <a:rPr sz="1200" spc="-5" dirty="0">
                <a:latin typeface="Times New Roman"/>
                <a:cs typeface="Times New Roman"/>
              </a:rPr>
              <a:t>проживания, пола, нации, языка,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социального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статуса;</a:t>
            </a:r>
            <a:endParaRPr sz="1200">
              <a:latin typeface="Times New Roman"/>
              <a:cs typeface="Times New Roman"/>
            </a:endParaRPr>
          </a:p>
          <a:p>
            <a:pPr marL="299085" marR="46609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создание благоприятных </a:t>
            </a:r>
            <a:r>
              <a:rPr sz="1200" spc="-10" dirty="0">
                <a:latin typeface="Times New Roman"/>
                <a:cs typeface="Times New Roman"/>
              </a:rPr>
              <a:t>условий </a:t>
            </a:r>
            <a:r>
              <a:rPr sz="1200" spc="-5" dirty="0">
                <a:latin typeface="Times New Roman"/>
                <a:cs typeface="Times New Roman"/>
              </a:rPr>
              <a:t>развития детей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соответствии </a:t>
            </a:r>
            <a:r>
              <a:rPr sz="1200" dirty="0">
                <a:latin typeface="Times New Roman"/>
                <a:cs typeface="Times New Roman"/>
              </a:rPr>
              <a:t>с их </a:t>
            </a:r>
            <a:r>
              <a:rPr sz="1200" spc="-5" dirty="0">
                <a:latin typeface="Times New Roman"/>
                <a:cs typeface="Times New Roman"/>
              </a:rPr>
              <a:t>возрастными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индивидуальными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особенностями,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развитие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способностей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5" dirty="0">
                <a:latin typeface="Times New Roman"/>
                <a:cs typeface="Times New Roman"/>
              </a:rPr>
              <a:t>творческого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потенциала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каждого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ребенка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как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субъекта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отношений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другими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детьми,</a:t>
            </a:r>
            <a:r>
              <a:rPr sz="1200" dirty="0">
                <a:latin typeface="Times New Roman"/>
                <a:cs typeface="Times New Roman"/>
              </a:rPr>
              <a:t> взрослыми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миром;</a:t>
            </a:r>
            <a:endParaRPr sz="1200">
              <a:latin typeface="Times New Roman"/>
              <a:cs typeface="Times New Roman"/>
            </a:endParaRPr>
          </a:p>
          <a:p>
            <a:pPr marL="299085" marR="704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объединение </a:t>
            </a:r>
            <a:r>
              <a:rPr sz="1200" spc="-15" dirty="0">
                <a:latin typeface="Times New Roman"/>
                <a:cs typeface="Times New Roman"/>
              </a:rPr>
              <a:t>обучения </a:t>
            </a:r>
            <a:r>
              <a:rPr sz="1200" dirty="0">
                <a:latin typeface="Times New Roman"/>
                <a:cs typeface="Times New Roman"/>
              </a:rPr>
              <a:t>и воспитания в целостный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образовательный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процесс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духовно-нравственных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социокультурных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ценностей, принятых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обществе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правил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норм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поведения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интересах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человека,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семьи,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общества;</a:t>
            </a:r>
            <a:endParaRPr sz="1200">
              <a:latin typeface="Times New Roman"/>
              <a:cs typeface="Times New Roman"/>
            </a:endParaRPr>
          </a:p>
          <a:p>
            <a:pPr marL="299085" marR="3937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формирование общей </a:t>
            </a:r>
            <a:r>
              <a:rPr sz="1200" spc="-25" dirty="0">
                <a:latin typeface="Times New Roman"/>
                <a:cs typeface="Times New Roman"/>
              </a:rPr>
              <a:t>культуры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личности </a:t>
            </a:r>
            <a:r>
              <a:rPr sz="1200" spc="-5" dirty="0">
                <a:latin typeface="Times New Roman"/>
                <a:cs typeface="Times New Roman"/>
              </a:rPr>
              <a:t>детей, развитие </a:t>
            </a:r>
            <a:r>
              <a:rPr sz="1200" dirty="0">
                <a:latin typeface="Times New Roman"/>
                <a:cs typeface="Times New Roman"/>
              </a:rPr>
              <a:t>их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социальных, </a:t>
            </a:r>
            <a:r>
              <a:rPr sz="1200" spc="-5" dirty="0">
                <a:latin typeface="Times New Roman"/>
                <a:cs typeface="Times New Roman"/>
              </a:rPr>
              <a:t>нравственных, </a:t>
            </a:r>
            <a:r>
              <a:rPr sz="1200" dirty="0">
                <a:latin typeface="Times New Roman"/>
                <a:cs typeface="Times New Roman"/>
              </a:rPr>
              <a:t>эстетических, </a:t>
            </a:r>
            <a:r>
              <a:rPr sz="1200" spc="-5" dirty="0">
                <a:latin typeface="Times New Roman"/>
                <a:cs typeface="Times New Roman"/>
              </a:rPr>
              <a:t>интеллектуальных,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физических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качеств,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инициативности,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самостоятельности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ответственности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ребенка,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формирование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предпосылок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учебной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деятельности;</a:t>
            </a:r>
            <a:endParaRPr sz="1200">
              <a:latin typeface="Times New Roman"/>
              <a:cs typeface="Times New Roman"/>
            </a:endParaRPr>
          </a:p>
          <a:p>
            <a:pPr marL="299085" marR="3111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формирование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социокультурной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среды,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соответствующей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возрастным</a:t>
            </a:r>
            <a:r>
              <a:rPr sz="1200" dirty="0">
                <a:latin typeface="Times New Roman"/>
                <a:cs typeface="Times New Roman"/>
              </a:rPr>
              <a:t> и </a:t>
            </a:r>
            <a:r>
              <a:rPr sz="1200" spc="-5" dirty="0">
                <a:latin typeface="Times New Roman"/>
                <a:cs typeface="Times New Roman"/>
              </a:rPr>
              <a:t>индивидуальным</a:t>
            </a:r>
            <a:r>
              <a:rPr sz="1200" dirty="0">
                <a:latin typeface="Times New Roman"/>
                <a:cs typeface="Times New Roman"/>
              </a:rPr>
              <a:t> особенностям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детей;</a:t>
            </a:r>
            <a:endParaRPr sz="1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200" spc="-5" dirty="0">
                <a:latin typeface="Times New Roman"/>
                <a:cs typeface="Times New Roman"/>
              </a:rPr>
              <a:t>обеспечение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психолого-педагогической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поддержки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семьи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повышение </a:t>
            </a:r>
            <a:r>
              <a:rPr sz="1200" spc="-10" dirty="0">
                <a:latin typeface="Times New Roman"/>
                <a:cs typeface="Times New Roman"/>
              </a:rPr>
              <a:t>компетентности</a:t>
            </a:r>
            <a:r>
              <a:rPr sz="1200" spc="-5" dirty="0">
                <a:latin typeface="Times New Roman"/>
                <a:cs typeface="Times New Roman"/>
              </a:rPr>
              <a:t> родителей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(законных</a:t>
            </a:r>
            <a:endParaRPr sz="1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представителей)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вопросах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развития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образования,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охраны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1628" y="2173351"/>
            <a:ext cx="441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</a:t>
            </a:r>
            <a:r>
              <a:rPr sz="12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единых</a:t>
            </a:r>
            <a:r>
              <a:rPr sz="1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РФ</a:t>
            </a:r>
            <a:r>
              <a:rPr sz="1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содержания</a:t>
            </a:r>
            <a:r>
              <a:rPr sz="12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12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планируемых </a:t>
            </a:r>
            <a:r>
              <a:rPr sz="1200" spc="-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результатов</a:t>
            </a:r>
            <a:r>
              <a:rPr sz="12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освоения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программы</a:t>
            </a:r>
            <a:r>
              <a:rPr sz="12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1628" y="2539110"/>
            <a:ext cx="441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  <a:tab pos="1221105" algn="l"/>
                <a:tab pos="1812289" algn="l"/>
                <a:tab pos="2164715" algn="l"/>
                <a:tab pos="3254375" algn="l"/>
                <a:tab pos="3551554" algn="l"/>
              </a:tabLst>
            </a:pPr>
            <a:r>
              <a:rPr sz="120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иобщ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0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ие	</a:t>
            </a:r>
            <a:r>
              <a:rPr sz="1200" spc="1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тей	</a:t>
            </a:r>
            <a:r>
              <a:rPr sz="1200" spc="-5" dirty="0">
                <a:latin typeface="Times New Roman"/>
                <a:cs typeface="Times New Roman"/>
              </a:rPr>
              <a:t>(</a:t>
            </a:r>
            <a:r>
              <a:rPr sz="1200" dirty="0">
                <a:latin typeface="Times New Roman"/>
                <a:cs typeface="Times New Roman"/>
              </a:rPr>
              <a:t>в	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25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тв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и	с	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10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ст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dirty="0">
                <a:latin typeface="Times New Roman"/>
                <a:cs typeface="Times New Roman"/>
              </a:rPr>
              <a:t>ыми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23840" y="2721686"/>
            <a:ext cx="4245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особенностями)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43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базовым</a:t>
            </a:r>
            <a:r>
              <a:rPr sz="1200" spc="4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ценностям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российского</a:t>
            </a:r>
            <a:r>
              <a:rPr sz="1200" spc="4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народа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жизнь,</a:t>
            </a:r>
            <a:r>
              <a:rPr sz="1200" spc="4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достоинство,</a:t>
            </a:r>
            <a:r>
              <a:rPr sz="1200" spc="4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права</a:t>
            </a:r>
            <a:r>
              <a:rPr sz="1200" spc="4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4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свободы</a:t>
            </a:r>
            <a:r>
              <a:rPr sz="1200" spc="4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человека,</a:t>
            </a:r>
            <a:r>
              <a:rPr sz="1200" spc="4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патриотизм,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3840" y="3088004"/>
            <a:ext cx="4241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гражданственность,</a:t>
            </a:r>
            <a:r>
              <a:rPr sz="1200" spc="5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высокие</a:t>
            </a:r>
            <a:r>
              <a:rPr sz="1200" spc="6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нравственные</a:t>
            </a:r>
            <a:r>
              <a:rPr sz="1200" spc="5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идеалы,</a:t>
            </a:r>
            <a:r>
              <a:rPr sz="1200" spc="6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крепкая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3840" y="3270884"/>
            <a:ext cx="2112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1776095" algn="l"/>
              </a:tabLst>
            </a:pP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ем</a:t>
            </a:r>
            <a:r>
              <a:rPr sz="1200" dirty="0">
                <a:latin typeface="Times New Roman"/>
                <a:cs typeface="Times New Roman"/>
              </a:rPr>
              <a:t>ья,	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озид</a:t>
            </a:r>
            <a:r>
              <a:rPr sz="1200" spc="-40" dirty="0">
                <a:latin typeface="Times New Roman"/>
                <a:cs typeface="Times New Roman"/>
              </a:rPr>
              <a:t>а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льный	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110" dirty="0">
                <a:latin typeface="Times New Roman"/>
                <a:cs typeface="Times New Roman"/>
              </a:rPr>
              <a:t>у</a:t>
            </a:r>
            <a:r>
              <a:rPr sz="1200" dirty="0">
                <a:latin typeface="Times New Roman"/>
                <a:cs typeface="Times New Roman"/>
              </a:rPr>
              <a:t>д,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3840" y="3270884"/>
            <a:ext cx="424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3935">
              <a:lnSpc>
                <a:spcPct val="100000"/>
              </a:lnSpc>
              <a:spcBef>
                <a:spcPts val="100"/>
              </a:spcBef>
              <a:tabLst>
                <a:tab pos="1233170" algn="l"/>
                <a:tab pos="2124710" algn="l"/>
                <a:tab pos="3148965" algn="l"/>
                <a:tab pos="3170555" algn="l"/>
                <a:tab pos="4001135" algn="l"/>
              </a:tabLst>
            </a:pPr>
            <a:r>
              <a:rPr sz="1200" dirty="0">
                <a:latin typeface="Times New Roman"/>
                <a:cs typeface="Times New Roman"/>
              </a:rPr>
              <a:t>приоритет	</a:t>
            </a:r>
            <a:r>
              <a:rPr sz="1200" spc="10" dirty="0">
                <a:latin typeface="Times New Roman"/>
                <a:cs typeface="Times New Roman"/>
              </a:rPr>
              <a:t>д</a:t>
            </a:r>
            <a:r>
              <a:rPr sz="1200" spc="-25" dirty="0">
                <a:latin typeface="Times New Roman"/>
                <a:cs typeface="Times New Roman"/>
              </a:rPr>
              <a:t>у</a:t>
            </a:r>
            <a:r>
              <a:rPr sz="1200" spc="-40" dirty="0">
                <a:latin typeface="Times New Roman"/>
                <a:cs typeface="Times New Roman"/>
              </a:rPr>
              <a:t>х</a:t>
            </a:r>
            <a:r>
              <a:rPr sz="1200" dirty="0">
                <a:latin typeface="Times New Roman"/>
                <a:cs typeface="Times New Roman"/>
              </a:rPr>
              <a:t>овно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	н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д  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-45" dirty="0">
                <a:latin typeface="Times New Roman"/>
                <a:cs typeface="Times New Roman"/>
              </a:rPr>
              <a:t>а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ри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льны</a:t>
            </a:r>
            <a:r>
              <a:rPr sz="1200" spc="-10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,	</a:t>
            </a:r>
            <a:r>
              <a:rPr sz="1200" spc="10" dirty="0">
                <a:latin typeface="Times New Roman"/>
                <a:cs typeface="Times New Roman"/>
              </a:rPr>
              <a:t>г</a:t>
            </a:r>
            <a:r>
              <a:rPr sz="1200" spc="-40" dirty="0">
                <a:latin typeface="Times New Roman"/>
                <a:cs typeface="Times New Roman"/>
              </a:rPr>
              <a:t>у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spc="1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низ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,	</a:t>
            </a:r>
            <a:r>
              <a:rPr sz="1200" spc="-5" dirty="0">
                <a:latin typeface="Times New Roman"/>
                <a:cs typeface="Times New Roman"/>
              </a:rPr>
              <a:t>м</a:t>
            </a:r>
            <a:r>
              <a:rPr sz="1200" dirty="0">
                <a:latin typeface="Times New Roman"/>
                <a:cs typeface="Times New Roman"/>
              </a:rPr>
              <a:t>ил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15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spc="-15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,		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пр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дл</a:t>
            </a:r>
            <a:r>
              <a:rPr sz="1200" spc="5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spc="3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5" dirty="0">
                <a:latin typeface="Times New Roman"/>
                <a:cs typeface="Times New Roman"/>
              </a:rPr>
              <a:t>ь</a:t>
            </a:r>
            <a:r>
              <a:rPr sz="120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628" y="3636645"/>
            <a:ext cx="44170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коллективизм, </a:t>
            </a:r>
            <a:r>
              <a:rPr sz="1200" spc="-5" dirty="0">
                <a:latin typeface="Times New Roman"/>
                <a:cs typeface="Times New Roman"/>
              </a:rPr>
              <a:t>взаимопомощь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взаимоуважение, </a:t>
            </a:r>
            <a:r>
              <a:rPr sz="1200" dirty="0">
                <a:latin typeface="Times New Roman"/>
                <a:cs typeface="Times New Roman"/>
              </a:rPr>
              <a:t>историческая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память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преемственность </a:t>
            </a:r>
            <a:r>
              <a:rPr sz="1200" spc="-10" dirty="0">
                <a:latin typeface="Times New Roman"/>
                <a:cs typeface="Times New Roman"/>
              </a:rPr>
              <a:t>поколений, единство народов </a:t>
            </a:r>
            <a:r>
              <a:rPr sz="1200" spc="-5" dirty="0">
                <a:latin typeface="Times New Roman"/>
                <a:cs typeface="Times New Roman"/>
              </a:rPr>
              <a:t>России;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создание условий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формирования ценностного отношения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окружающему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миру,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становления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опыта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действий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поступков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осмысления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ценностей;</a:t>
            </a:r>
            <a:endParaRPr sz="1200">
              <a:latin typeface="Times New Roman"/>
              <a:cs typeface="Times New Roman"/>
            </a:endParaRPr>
          </a:p>
          <a:p>
            <a:pPr marL="184785" marR="7620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построение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(структурирование)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содержания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образовательной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деятельности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основе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учёта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возрастных</a:t>
            </a:r>
            <a:r>
              <a:rPr sz="1200" dirty="0">
                <a:latin typeface="Times New Roman"/>
                <a:cs typeface="Times New Roman"/>
              </a:rPr>
              <a:t> 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индивидуальных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особенностей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развития;</a:t>
            </a:r>
            <a:endParaRPr sz="1200">
              <a:latin typeface="Times New Roman"/>
              <a:cs typeface="Times New Roman"/>
            </a:endParaRPr>
          </a:p>
          <a:p>
            <a:pPr marL="184785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создание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условий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равного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образованию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всех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3840" y="5283200"/>
            <a:ext cx="144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1200" dirty="0">
                <a:latin typeface="Times New Roman"/>
                <a:cs typeface="Times New Roman"/>
              </a:rPr>
              <a:t>д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тей	дош</a:t>
            </a:r>
            <a:r>
              <a:rPr sz="1200" spc="-55" dirty="0">
                <a:latin typeface="Times New Roman"/>
                <a:cs typeface="Times New Roman"/>
              </a:rPr>
              <a:t>к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льн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spc="-25" dirty="0">
                <a:latin typeface="Times New Roman"/>
                <a:cs typeface="Times New Roman"/>
              </a:rPr>
              <a:t>г</a:t>
            </a:r>
            <a:r>
              <a:rPr sz="1200" dirty="0">
                <a:latin typeface="Times New Roman"/>
                <a:cs typeface="Times New Roman"/>
              </a:rPr>
              <a:t>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7736" y="5283200"/>
            <a:ext cx="279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8435">
              <a:lnSpc>
                <a:spcPct val="100000"/>
              </a:lnSpc>
              <a:spcBef>
                <a:spcPts val="100"/>
              </a:spcBef>
              <a:tabLst>
                <a:tab pos="957580" algn="l"/>
                <a:tab pos="1238250" algn="l"/>
                <a:tab pos="1673860" algn="l"/>
                <a:tab pos="1902460" algn="l"/>
              </a:tabLst>
            </a:pPr>
            <a:r>
              <a:rPr sz="1200" spc="-15" dirty="0">
                <a:latin typeface="Times New Roman"/>
                <a:cs typeface="Times New Roman"/>
              </a:rPr>
              <a:t>в</a:t>
            </a:r>
            <a:r>
              <a:rPr sz="1200" dirty="0">
                <a:latin typeface="Times New Roman"/>
                <a:cs typeface="Times New Roman"/>
              </a:rPr>
              <a:t>озр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а	с	</a:t>
            </a:r>
            <a:r>
              <a:rPr sz="1200" spc="-25" dirty="0">
                <a:latin typeface="Times New Roman"/>
                <a:cs typeface="Times New Roman"/>
              </a:rPr>
              <a:t>у</a:t>
            </a:r>
            <a:r>
              <a:rPr sz="1200" spc="5" dirty="0">
                <a:latin typeface="Times New Roman"/>
                <a:cs typeface="Times New Roman"/>
              </a:rPr>
              <a:t>ч</a:t>
            </a:r>
            <a:r>
              <a:rPr sz="1200" spc="-5" dirty="0">
                <a:latin typeface="Times New Roman"/>
                <a:cs typeface="Times New Roman"/>
              </a:rPr>
              <a:t>ё</a:t>
            </a:r>
            <a:r>
              <a:rPr sz="1200" dirty="0">
                <a:latin typeface="Times New Roman"/>
                <a:cs typeface="Times New Roman"/>
              </a:rPr>
              <a:t>т</a:t>
            </a:r>
            <a:r>
              <a:rPr sz="1200" spc="-25" dirty="0">
                <a:latin typeface="Times New Roman"/>
                <a:cs typeface="Times New Roman"/>
              </a:rPr>
              <a:t>о</a:t>
            </a:r>
            <a:r>
              <a:rPr sz="1200" dirty="0">
                <a:latin typeface="Times New Roman"/>
                <a:cs typeface="Times New Roman"/>
              </a:rPr>
              <a:t>м	</a:t>
            </a:r>
            <a:r>
              <a:rPr sz="1200" spc="10" dirty="0">
                <a:latin typeface="Times New Roman"/>
                <a:cs typeface="Times New Roman"/>
              </a:rPr>
              <a:t>р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5" dirty="0">
                <a:latin typeface="Times New Roman"/>
                <a:cs typeface="Times New Roman"/>
              </a:rPr>
              <a:t>зн</a:t>
            </a:r>
            <a:r>
              <a:rPr sz="1200" dirty="0">
                <a:latin typeface="Times New Roman"/>
                <a:cs typeface="Times New Roman"/>
              </a:rPr>
              <a:t>ообра</a:t>
            </a:r>
            <a:r>
              <a:rPr sz="1200" spc="5" dirty="0">
                <a:latin typeface="Times New Roman"/>
                <a:cs typeface="Times New Roman"/>
              </a:rPr>
              <a:t>з</a:t>
            </a:r>
            <a:r>
              <a:rPr sz="1200" spc="-5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я  </a:t>
            </a:r>
            <a:r>
              <a:rPr sz="1200" spc="-10" dirty="0">
                <a:latin typeface="Times New Roman"/>
                <a:cs typeface="Times New Roman"/>
              </a:rPr>
              <a:t>п</a:t>
            </a:r>
            <a:r>
              <a:rPr sz="1200" spc="-15" dirty="0">
                <a:latin typeface="Times New Roman"/>
                <a:cs typeface="Times New Roman"/>
              </a:rPr>
              <a:t>о</a:t>
            </a:r>
            <a:r>
              <a:rPr sz="1200" spc="10" dirty="0">
                <a:latin typeface="Times New Roman"/>
                <a:cs typeface="Times New Roman"/>
              </a:rPr>
              <a:t>т</a:t>
            </a:r>
            <a:r>
              <a:rPr sz="1200" dirty="0">
                <a:latin typeface="Times New Roman"/>
                <a:cs typeface="Times New Roman"/>
              </a:rPr>
              <a:t>р</a:t>
            </a:r>
            <a:r>
              <a:rPr sz="1200" spc="-5" dirty="0">
                <a:latin typeface="Times New Roman"/>
                <a:cs typeface="Times New Roman"/>
              </a:rPr>
              <a:t>е</a:t>
            </a:r>
            <a:r>
              <a:rPr sz="1200" dirty="0">
                <a:latin typeface="Times New Roman"/>
                <a:cs typeface="Times New Roman"/>
              </a:rPr>
              <a:t>б</a:t>
            </a:r>
            <a:r>
              <a:rPr sz="1200" spc="5" dirty="0">
                <a:latin typeface="Times New Roman"/>
                <a:cs typeface="Times New Roman"/>
              </a:rPr>
              <a:t>н</a:t>
            </a:r>
            <a:r>
              <a:rPr sz="1200" spc="20" dirty="0">
                <a:latin typeface="Times New Roman"/>
                <a:cs typeface="Times New Roman"/>
              </a:rPr>
              <a:t>о</a:t>
            </a:r>
            <a:r>
              <a:rPr sz="1200" spc="-5" dirty="0">
                <a:latin typeface="Times New Roman"/>
                <a:cs typeface="Times New Roman"/>
              </a:rPr>
              <a:t>с</a:t>
            </a:r>
            <a:r>
              <a:rPr sz="1200" dirty="0">
                <a:latin typeface="Times New Roman"/>
                <a:cs typeface="Times New Roman"/>
              </a:rPr>
              <a:t>тей		</a:t>
            </a:r>
            <a:r>
              <a:rPr sz="1200" spc="-2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	</a:t>
            </a:r>
            <a:r>
              <a:rPr sz="1200" spc="-10" dirty="0">
                <a:latin typeface="Times New Roman"/>
                <a:cs typeface="Times New Roman"/>
              </a:rPr>
              <a:t>и</a:t>
            </a:r>
            <a:r>
              <a:rPr sz="1200" dirty="0">
                <a:latin typeface="Times New Roman"/>
                <a:cs typeface="Times New Roman"/>
              </a:rPr>
              <a:t>нд</a:t>
            </a:r>
            <a:r>
              <a:rPr sz="1200" spc="-5" dirty="0">
                <a:latin typeface="Times New Roman"/>
                <a:cs typeface="Times New Roman"/>
              </a:rPr>
              <a:t>ив</a:t>
            </a:r>
            <a:r>
              <a:rPr sz="1200" dirty="0">
                <a:latin typeface="Times New Roman"/>
                <a:cs typeface="Times New Roman"/>
              </a:rPr>
              <a:t>ид</a:t>
            </a:r>
            <a:r>
              <a:rPr sz="1200" spc="-35" dirty="0">
                <a:latin typeface="Times New Roman"/>
                <a:cs typeface="Times New Roman"/>
              </a:rPr>
              <a:t>у</a:t>
            </a:r>
            <a:r>
              <a:rPr sz="1200" spc="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льных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23840" y="5466079"/>
            <a:ext cx="113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обр</a:t>
            </a:r>
            <a:r>
              <a:rPr sz="1200" spc="-5" dirty="0">
                <a:latin typeface="Times New Roman"/>
                <a:cs typeface="Times New Roman"/>
              </a:rPr>
              <a:t>а</a:t>
            </a:r>
            <a:r>
              <a:rPr sz="1200" spc="-10" dirty="0">
                <a:latin typeface="Times New Roman"/>
                <a:cs typeface="Times New Roman"/>
              </a:rPr>
              <a:t>з</a:t>
            </a:r>
            <a:r>
              <a:rPr sz="1200" dirty="0">
                <a:latin typeface="Times New Roman"/>
                <a:cs typeface="Times New Roman"/>
              </a:rPr>
              <a:t>ов</a:t>
            </a:r>
            <a:r>
              <a:rPr sz="1200" spc="-45" dirty="0">
                <a:latin typeface="Times New Roman"/>
                <a:cs typeface="Times New Roman"/>
              </a:rPr>
              <a:t>а</a:t>
            </a:r>
            <a:r>
              <a:rPr sz="1200" dirty="0">
                <a:latin typeface="Times New Roman"/>
                <a:cs typeface="Times New Roman"/>
              </a:rPr>
              <a:t>тельных  </a:t>
            </a:r>
            <a:r>
              <a:rPr sz="1200" spc="-5" dirty="0">
                <a:latin typeface="Times New Roman"/>
                <a:cs typeface="Times New Roman"/>
              </a:rPr>
              <a:t>возможностей;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1628" y="5831840"/>
            <a:ext cx="4415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200" spc="-10" dirty="0">
                <a:latin typeface="Times New Roman"/>
                <a:cs typeface="Times New Roman"/>
              </a:rPr>
              <a:t>охрана</a:t>
            </a:r>
            <a:r>
              <a:rPr sz="1200" spc="4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укрепление</a:t>
            </a:r>
            <a:r>
              <a:rPr sz="1200" spc="48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физического</a:t>
            </a:r>
            <a:r>
              <a:rPr sz="1200" spc="4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4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психического</a:t>
            </a:r>
            <a:r>
              <a:rPr sz="1200" spc="4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здоровья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51628" y="6014720"/>
            <a:ext cx="4415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детей,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том</a:t>
            </a:r>
            <a:r>
              <a:rPr sz="1200" spc="-5" dirty="0">
                <a:latin typeface="Times New Roman"/>
                <a:cs typeface="Times New Roman"/>
              </a:rPr>
              <a:t> числе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эмоционального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благополучия;</a:t>
            </a:r>
            <a:endParaRPr sz="1200">
              <a:latin typeface="Times New Roman"/>
              <a:cs typeface="Times New Roman"/>
            </a:endParaRPr>
          </a:p>
          <a:p>
            <a:pPr marL="184785" marR="5080" indent="-172720" algn="just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200" spc="-5" dirty="0">
                <a:latin typeface="Times New Roman"/>
                <a:cs typeface="Times New Roman"/>
              </a:rPr>
              <a:t>обеспечение развития </a:t>
            </a:r>
            <a:r>
              <a:rPr sz="1200" dirty="0">
                <a:latin typeface="Times New Roman"/>
                <a:cs typeface="Times New Roman"/>
              </a:rPr>
              <a:t>физических, личностных, </a:t>
            </a:r>
            <a:r>
              <a:rPr sz="1200" spc="-5" dirty="0">
                <a:latin typeface="Times New Roman"/>
                <a:cs typeface="Times New Roman"/>
              </a:rPr>
              <a:t>нравственных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качеств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основ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патриотизма,</a:t>
            </a:r>
            <a:r>
              <a:rPr sz="1200" spc="-5" dirty="0">
                <a:latin typeface="Times New Roman"/>
                <a:cs typeface="Times New Roman"/>
              </a:rPr>
              <a:t> интеллектуальных</a:t>
            </a:r>
            <a:r>
              <a:rPr sz="1200" dirty="0">
                <a:latin typeface="Times New Roman"/>
                <a:cs typeface="Times New Roman"/>
              </a:rPr>
              <a:t> 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художественно-творческих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способностей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ребёнка,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его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1908048" cy="15011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406" y="1124076"/>
            <a:ext cx="7692390" cy="13817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172970">
              <a:lnSpc>
                <a:spcPct val="100000"/>
              </a:lnSpc>
              <a:spcBef>
                <a:spcPts val="850"/>
              </a:spcBef>
            </a:pPr>
            <a:r>
              <a:rPr sz="2400" spc="-10" dirty="0">
                <a:latin typeface="Times New Roman"/>
                <a:cs typeface="Times New Roman"/>
              </a:rPr>
              <a:t>Планируемые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результаты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ФОП</a:t>
            </a:r>
            <a:endParaRPr sz="24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565"/>
              </a:spcBef>
            </a:pP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Планируемые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результаты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возрастные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характеристики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возможных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достижений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ребёнка 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 </a:t>
            </a:r>
            <a:r>
              <a:rPr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разных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возрастных этапах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к </a:t>
            </a:r>
            <a:r>
              <a:rPr sz="18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завершению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дошкольного</a:t>
            </a:r>
            <a:r>
              <a:rPr sz="18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2754629"/>
            <a:ext cx="769365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Степень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выраженности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возрастных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характеристик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возможных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достижений 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может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различаться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-5" dirty="0">
                <a:latin typeface="Times New Roman"/>
                <a:cs typeface="Times New Roman"/>
              </a:rPr>
              <a:t>детей </a:t>
            </a:r>
            <a:r>
              <a:rPr sz="1800" spc="-20" dirty="0">
                <a:latin typeface="Times New Roman"/>
                <a:cs typeface="Times New Roman"/>
              </a:rPr>
              <a:t>одного </a:t>
            </a:r>
            <a:r>
              <a:rPr sz="1800" dirty="0">
                <a:latin typeface="Times New Roman"/>
                <a:cs typeface="Times New Roman"/>
              </a:rPr>
              <a:t>возраста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10" dirty="0">
                <a:latin typeface="Times New Roman"/>
                <a:cs typeface="Times New Roman"/>
              </a:rPr>
              <a:t>причине </a:t>
            </a:r>
            <a:r>
              <a:rPr sz="1800" spc="-20" dirty="0">
                <a:latin typeface="Times New Roman"/>
                <a:cs typeface="Times New Roman"/>
              </a:rPr>
              <a:t>высокой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индивидуализации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психического</a:t>
            </a:r>
            <a:r>
              <a:rPr sz="1800" spc="-5" dirty="0">
                <a:latin typeface="Times New Roman"/>
                <a:cs typeface="Times New Roman"/>
              </a:rPr>
              <a:t> развития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стартовых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условий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освоения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-5" dirty="0">
                <a:latin typeface="Times New Roman"/>
                <a:cs typeface="Times New Roman"/>
              </a:rPr>
              <a:t> программы.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Обозначенные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различия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должны </a:t>
            </a:r>
            <a:r>
              <a:rPr sz="1800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быть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констатированы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как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трудности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ребёнка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освоении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 программы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ДОО.</a:t>
            </a:r>
            <a:endParaRPr sz="1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Планируемые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результаты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освоения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основной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программы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заданы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-5" dirty="0">
                <a:latin typeface="Times New Roman"/>
                <a:cs typeface="Times New Roman"/>
              </a:rPr>
              <a:t> целевые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ориентиры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представляют</a:t>
            </a:r>
            <a:r>
              <a:rPr sz="1800" spc="-5" dirty="0">
                <a:latin typeface="Times New Roman"/>
                <a:cs typeface="Times New Roman"/>
              </a:rPr>
              <a:t> собой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социально-нормативные возрастные характеристики </a:t>
            </a:r>
            <a:r>
              <a:rPr sz="1800" spc="-15" dirty="0">
                <a:latin typeface="Times New Roman"/>
                <a:cs typeface="Times New Roman"/>
              </a:rPr>
              <a:t>возможных </a:t>
            </a:r>
            <a:r>
              <a:rPr sz="1800" spc="-5" dirty="0">
                <a:latin typeface="Times New Roman"/>
                <a:cs typeface="Times New Roman"/>
              </a:rPr>
              <a:t>достижений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ребёнка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разных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этапах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дошкольного</a:t>
            </a:r>
            <a:r>
              <a:rPr sz="1800" dirty="0">
                <a:latin typeface="Times New Roman"/>
                <a:cs typeface="Times New Roman"/>
              </a:rPr>
              <a:t> детства.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253" rIns="0" bIns="0" rtlCol="0">
            <a:spAutoFit/>
          </a:bodyPr>
          <a:lstStyle/>
          <a:p>
            <a:pPr marL="1731645" algn="ctr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Times New Roman"/>
                <a:cs typeface="Times New Roman"/>
              </a:rPr>
              <a:t>Педагогическая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диагностика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достижения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планируемых</a:t>
            </a:r>
            <a:endParaRPr sz="2000">
              <a:latin typeface="Times New Roman"/>
              <a:cs typeface="Times New Roman"/>
            </a:endParaRPr>
          </a:p>
          <a:p>
            <a:pPr marL="1731645"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з</a:t>
            </a:r>
            <a:r>
              <a:rPr sz="2000" spc="-9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85" dirty="0">
                <a:latin typeface="Times New Roman"/>
                <a:cs typeface="Times New Roman"/>
              </a:rPr>
              <a:t>ь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2000" spc="25" dirty="0">
                <a:latin typeface="Times New Roman"/>
                <a:cs typeface="Times New Roman"/>
              </a:rPr>
              <a:t>Ф</a:t>
            </a:r>
            <a:r>
              <a:rPr sz="2000" spc="-5" dirty="0">
                <a:latin typeface="Times New Roman"/>
                <a:cs typeface="Times New Roman"/>
              </a:rPr>
              <a:t>ОП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5735" y="2074545"/>
            <a:ext cx="4438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1335" algn="l"/>
                <a:tab pos="3242310" algn="l"/>
              </a:tabLst>
            </a:pP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да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2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	д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2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	д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9396" y="2074545"/>
            <a:ext cx="1345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планируемых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509" y="2348560"/>
            <a:ext cx="4298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7620" algn="l"/>
                <a:tab pos="1661795" algn="l"/>
                <a:tab pos="2705735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направлена	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на	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деятельностных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9438" y="2348560"/>
            <a:ext cx="750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умений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95135" y="2348560"/>
            <a:ext cx="8464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ребёнка,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6592" y="2074545"/>
            <a:ext cx="15386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результатов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464820" algn="l"/>
              </a:tabLst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его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интересов,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способов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8509" y="2623565"/>
            <a:ext cx="3500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6089" algn="l"/>
                <a:tab pos="1839595" algn="l"/>
                <a:tab pos="2123440" algn="l"/>
                <a:tab pos="3364229" algn="l"/>
              </a:tabLst>
            </a:pP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предпочтений,		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склонностей, 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взаим</a:t>
            </a:r>
            <a:r>
              <a:rPr sz="1800" spc="-5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дейс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ви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я	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взр</a:t>
            </a:r>
            <a:r>
              <a:rPr sz="1800" spc="4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л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и	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9609" y="2623565"/>
            <a:ext cx="4316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210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личностных	особенностей,</a:t>
            </a:r>
            <a:endParaRPr sz="180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tabLst>
                <a:tab pos="1711960" algn="l"/>
                <a:tab pos="2272665" algn="l"/>
                <a:tab pos="3408045" algn="l"/>
              </a:tabLst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сверстниками</a:t>
            </a:r>
            <a:r>
              <a:rPr sz="1800" spc="-5" dirty="0">
                <a:latin typeface="Times New Roman"/>
                <a:cs typeface="Times New Roman"/>
              </a:rPr>
              <a:t>.	Она	</a:t>
            </a:r>
            <a:r>
              <a:rPr sz="1800" spc="-10" dirty="0">
                <a:latin typeface="Times New Roman"/>
                <a:cs typeface="Times New Roman"/>
              </a:rPr>
              <a:t>позволяет	выявлять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8509" y="3172205"/>
            <a:ext cx="7835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особенности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динамику</a:t>
            </a:r>
            <a:r>
              <a:rPr sz="1800" spc="2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ребёнка,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составлять</a:t>
            </a:r>
            <a:r>
              <a:rPr sz="1800" spc="229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основе</a:t>
            </a:r>
            <a:r>
              <a:rPr sz="1800" spc="2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полученных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8509" y="3446526"/>
            <a:ext cx="3166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13485" algn="l"/>
                <a:tab pos="1991995" algn="l"/>
              </a:tabLst>
            </a:pPr>
            <a:r>
              <a:rPr sz="1800" spc="-5" dirty="0">
                <a:latin typeface="Times New Roman"/>
                <a:cs typeface="Times New Roman"/>
              </a:rPr>
              <a:t>данных	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индивидуальные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 обра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ой	</a:t>
            </a: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прогр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800" spc="5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90821" y="3446526"/>
            <a:ext cx="4525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  <a:tabLst>
                <a:tab pos="1896110" algn="l"/>
                <a:tab pos="2129155" algn="l"/>
                <a:tab pos="3025775" algn="l"/>
                <a:tab pos="3613785" algn="l"/>
                <a:tab pos="4403725" algn="l"/>
              </a:tabLst>
            </a:pP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обра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те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ые		</a:t>
            </a: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ш</a:t>
            </a:r>
            <a:r>
              <a:rPr sz="1800" spc="-4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800" spc="10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ты	</a:t>
            </a:r>
            <a:r>
              <a:rPr sz="1800" spc="4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spc="-2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spc="2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ения  </a:t>
            </a:r>
            <a:r>
              <a:rPr sz="1800" spc="-10" dirty="0">
                <a:latin typeface="Times New Roman"/>
                <a:cs typeface="Times New Roman"/>
              </a:rPr>
              <a:t>св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емен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5" dirty="0">
                <a:latin typeface="Times New Roman"/>
                <a:cs typeface="Times New Roman"/>
              </a:rPr>
              <a:t>вн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си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ь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3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мен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я	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8509" y="3995420"/>
            <a:ext cx="78371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планирование,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организацию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Педагогическая</a:t>
            </a:r>
            <a:r>
              <a:rPr sz="1800" spc="-5" dirty="0">
                <a:latin typeface="Times New Roman"/>
                <a:cs typeface="Times New Roman"/>
              </a:rPr>
              <a:t> диагностика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направлена</a:t>
            </a:r>
            <a:r>
              <a:rPr sz="1800" spc="-5" dirty="0">
                <a:latin typeface="Times New Roman"/>
                <a:cs typeface="Times New Roman"/>
              </a:rPr>
              <a:t> 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оценку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индивидуального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дошкольного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возраста,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которой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определяется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эффективность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педагогических</a:t>
            </a:r>
            <a:r>
              <a:rPr sz="1800" spc="-5" dirty="0">
                <a:latin typeface="Times New Roman"/>
                <a:cs typeface="Times New Roman"/>
              </a:rPr>
              <a:t> действий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осуществляется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dirty="0">
                <a:latin typeface="Times New Roman"/>
                <a:cs typeface="Times New Roman"/>
              </a:rPr>
              <a:t> дальнейшее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планирование.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363" rIns="0" bIns="0" rtlCol="0">
            <a:spAutoFit/>
          </a:bodyPr>
          <a:lstStyle/>
          <a:p>
            <a:pPr marL="3375025" marR="5080" indent="-1964689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latin typeface="Times New Roman"/>
                <a:cs typeface="Times New Roman"/>
              </a:rPr>
              <a:t>Педагогическая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диагностика</a:t>
            </a:r>
            <a:r>
              <a:rPr sz="2000" spc="-2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достижения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планируемых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25" dirty="0">
                <a:latin typeface="Times New Roman"/>
                <a:cs typeface="Times New Roman"/>
              </a:rPr>
              <a:t>е</a:t>
            </a:r>
            <a:r>
              <a:rPr sz="2000" spc="-40" dirty="0">
                <a:latin typeface="Times New Roman"/>
                <a:cs typeface="Times New Roman"/>
              </a:rPr>
              <a:t>з</a:t>
            </a:r>
            <a:r>
              <a:rPr sz="2000" spc="-9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80" dirty="0">
                <a:latin typeface="Times New Roman"/>
                <a:cs typeface="Times New Roman"/>
              </a:rPr>
              <a:t>ь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ов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20" dirty="0">
                <a:latin typeface="Times New Roman"/>
                <a:cs typeface="Times New Roman"/>
              </a:rPr>
              <a:t>Ф</a:t>
            </a:r>
            <a:r>
              <a:rPr sz="2000" spc="-5" dirty="0">
                <a:latin typeface="Times New Roman"/>
                <a:cs typeface="Times New Roman"/>
              </a:rPr>
              <a:t>ОП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152" y="1930653"/>
            <a:ext cx="7512684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indent="456565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Результаты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педагогической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диагностики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(мониторинга)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могут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использоваться исключительно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решения следующих </a:t>
            </a:r>
            <a:r>
              <a:rPr sz="1800" spc="-10" dirty="0">
                <a:latin typeface="Times New Roman"/>
                <a:cs typeface="Times New Roman"/>
              </a:rPr>
              <a:t>образовательных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задач:</a:t>
            </a:r>
            <a:endParaRPr sz="180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00000"/>
              </a:lnSpc>
              <a:buAutoNum type="arabicParenR"/>
              <a:tabLst>
                <a:tab pos="927100" algn="l"/>
              </a:tabLst>
            </a:pPr>
            <a:r>
              <a:rPr sz="1800" spc="-5" dirty="0">
                <a:latin typeface="Times New Roman"/>
                <a:cs typeface="Times New Roman"/>
              </a:rPr>
              <a:t>индивидуализации образования </a:t>
            </a:r>
            <a:r>
              <a:rPr sz="1800" dirty="0">
                <a:latin typeface="Times New Roman"/>
                <a:cs typeface="Times New Roman"/>
              </a:rPr>
              <a:t>(в </a:t>
            </a:r>
            <a:r>
              <a:rPr sz="1800" spc="-20" dirty="0">
                <a:latin typeface="Times New Roman"/>
                <a:cs typeface="Times New Roman"/>
              </a:rPr>
              <a:t>том </a:t>
            </a:r>
            <a:r>
              <a:rPr sz="1800" spc="-5" dirty="0">
                <a:latin typeface="Times New Roman"/>
                <a:cs typeface="Times New Roman"/>
              </a:rPr>
              <a:t>числе </a:t>
            </a:r>
            <a:r>
              <a:rPr sz="1800" spc="-10" dirty="0">
                <a:latin typeface="Times New Roman"/>
                <a:cs typeface="Times New Roman"/>
              </a:rPr>
              <a:t>поддержки ребёнка,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построения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его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-5" dirty="0">
                <a:latin typeface="Times New Roman"/>
                <a:cs typeface="Times New Roman"/>
              </a:rPr>
              <a:t> траектории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r>
              <a:rPr sz="1800" dirty="0">
                <a:latin typeface="Times New Roman"/>
                <a:cs typeface="Times New Roman"/>
              </a:rPr>
              <a:t> профессиональной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коррекции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особенностей</a:t>
            </a:r>
            <a:r>
              <a:rPr sz="1800" spc="-15" dirty="0">
                <a:latin typeface="Times New Roman"/>
                <a:cs typeface="Times New Roman"/>
              </a:rPr>
              <a:t> 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развития);</a:t>
            </a:r>
            <a:endParaRPr sz="1800">
              <a:latin typeface="Times New Roman"/>
              <a:cs typeface="Times New Roman"/>
            </a:endParaRPr>
          </a:p>
          <a:p>
            <a:pPr marL="926465" indent="-457834" algn="just">
              <a:lnSpc>
                <a:spcPct val="100000"/>
              </a:lnSpc>
              <a:buAutoNum type="arabicParenR"/>
              <a:tabLst>
                <a:tab pos="927100" algn="l"/>
              </a:tabLst>
            </a:pPr>
            <a:r>
              <a:rPr sz="1800" spc="-5" dirty="0">
                <a:latin typeface="Times New Roman"/>
                <a:cs typeface="Times New Roman"/>
              </a:rPr>
              <a:t>оптимизации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группой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56565" algn="just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Периодичность проведения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педагогической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диагностики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определяется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ДОО. </a:t>
            </a:r>
            <a:r>
              <a:rPr sz="1800" spc="-5" dirty="0">
                <a:latin typeface="Times New Roman"/>
                <a:cs typeface="Times New Roman"/>
              </a:rPr>
              <a:t>Оптимальным </a:t>
            </a:r>
            <a:r>
              <a:rPr sz="1800" dirty="0">
                <a:latin typeface="Times New Roman"/>
                <a:cs typeface="Times New Roman"/>
              </a:rPr>
              <a:t>является </a:t>
            </a:r>
            <a:r>
              <a:rPr sz="1800" spc="-10" dirty="0">
                <a:latin typeface="Times New Roman"/>
                <a:cs typeface="Times New Roman"/>
              </a:rPr>
              <a:t>проведение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5" dirty="0">
                <a:latin typeface="Times New Roman"/>
                <a:cs typeface="Times New Roman"/>
              </a:rPr>
              <a:t>начальном </a:t>
            </a:r>
            <a:r>
              <a:rPr sz="1800" dirty="0">
                <a:latin typeface="Times New Roman"/>
                <a:cs typeface="Times New Roman"/>
              </a:rPr>
              <a:t>этапе </a:t>
            </a:r>
            <a:r>
              <a:rPr sz="1800" spc="5" dirty="0">
                <a:latin typeface="Times New Roman"/>
                <a:cs typeface="Times New Roman"/>
              </a:rPr>
              <a:t>освоения </a:t>
            </a:r>
            <a:r>
              <a:rPr sz="1800" spc="-5" dirty="0">
                <a:latin typeface="Times New Roman"/>
                <a:cs typeface="Times New Roman"/>
              </a:rPr>
              <a:t>ОП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(стартовая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диагностика)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завершающем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этапе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освоения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группой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(финальная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диагностика)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03" y="1124076"/>
            <a:ext cx="7765592" cy="1097864"/>
          </a:xfrm>
          <a:prstGeom prst="rect">
            <a:avLst/>
          </a:prstGeom>
        </p:spPr>
        <p:txBody>
          <a:bodyPr vert="horz" wrap="square" lIns="0" tIns="355726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ПООП и </a:t>
            </a:r>
            <a:r>
              <a:rPr sz="2400" b="1" spc="5" dirty="0">
                <a:latin typeface="Times New Roman"/>
                <a:cs typeface="Times New Roman"/>
              </a:rPr>
              <a:t>ФОП: </a:t>
            </a:r>
            <a:r>
              <a:rPr sz="2400" b="1" spc="-30" dirty="0">
                <a:latin typeface="Times New Roman"/>
                <a:cs typeface="Times New Roman"/>
              </a:rPr>
              <a:t>сходство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5" dirty="0">
                <a:latin typeface="Times New Roman"/>
                <a:cs typeface="Times New Roman"/>
              </a:rPr>
              <a:t>различие. </a:t>
            </a:r>
            <a:r>
              <a:rPr lang="ru-RU" sz="2400" b="1" spc="-5" dirty="0" smtClean="0">
                <a:latin typeface="Times New Roman"/>
                <a:cs typeface="Times New Roman"/>
              </a:rPr>
              <a:t/>
            </a:r>
            <a:br>
              <a:rPr lang="ru-RU" sz="2400" b="1" spc="-5" dirty="0" smtClean="0">
                <a:latin typeface="Times New Roman"/>
                <a:cs typeface="Times New Roman"/>
              </a:rPr>
            </a:br>
            <a:r>
              <a:rPr sz="2400" b="1" spc="-15" dirty="0" err="1" smtClean="0">
                <a:latin typeface="Times New Roman"/>
                <a:cs typeface="Times New Roman"/>
              </a:rPr>
              <a:t>Содержательный</a:t>
            </a:r>
            <a:r>
              <a:rPr sz="2400" b="1" spc="-15" dirty="0" smtClean="0">
                <a:latin typeface="Times New Roman"/>
                <a:cs typeface="Times New Roman"/>
              </a:rPr>
              <a:t> </a:t>
            </a:r>
            <a:r>
              <a:rPr sz="2400" b="1" spc="-585" dirty="0" smtClean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раздел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" y="2270505"/>
            <a:ext cx="9144000" cy="4587875"/>
            <a:chOff x="-2" y="2270505"/>
            <a:chExt cx="9144000" cy="4587875"/>
          </a:xfrm>
        </p:grpSpPr>
        <p:sp>
          <p:nvSpPr>
            <p:cNvPr id="4" name="object 4"/>
            <p:cNvSpPr/>
            <p:nvPr/>
          </p:nvSpPr>
          <p:spPr>
            <a:xfrm>
              <a:off x="0" y="2276855"/>
              <a:ext cx="9144000" cy="365760"/>
            </a:xfrm>
            <a:custGeom>
              <a:avLst/>
              <a:gdLst/>
              <a:ahLst/>
              <a:cxnLst/>
              <a:rect l="l" t="t" r="r" b="b"/>
              <a:pathLst>
                <a:path w="9144000" h="365760">
                  <a:moveTo>
                    <a:pt x="4571987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4571987" y="365760"/>
                  </a:lnTo>
                  <a:lnTo>
                    <a:pt x="4571987" y="0"/>
                  </a:lnTo>
                  <a:close/>
                </a:path>
                <a:path w="9144000" h="365760">
                  <a:moveTo>
                    <a:pt x="9144000" y="0"/>
                  </a:moveTo>
                  <a:lnTo>
                    <a:pt x="4572000" y="0"/>
                  </a:lnTo>
                  <a:lnTo>
                    <a:pt x="4572000" y="365760"/>
                  </a:lnTo>
                  <a:lnTo>
                    <a:pt x="9144000" y="3657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642641"/>
              <a:ext cx="9144000" cy="4215765"/>
            </a:xfrm>
            <a:custGeom>
              <a:avLst/>
              <a:gdLst/>
              <a:ahLst/>
              <a:cxnLst/>
              <a:rect l="l" t="t" r="r" b="b"/>
              <a:pathLst>
                <a:path w="9144000" h="4215765">
                  <a:moveTo>
                    <a:pt x="4571987" y="0"/>
                  </a:moveTo>
                  <a:lnTo>
                    <a:pt x="0" y="0"/>
                  </a:lnTo>
                  <a:lnTo>
                    <a:pt x="0" y="4215358"/>
                  </a:lnTo>
                  <a:lnTo>
                    <a:pt x="4571987" y="4215358"/>
                  </a:lnTo>
                  <a:lnTo>
                    <a:pt x="4571987" y="0"/>
                  </a:lnTo>
                  <a:close/>
                </a:path>
                <a:path w="9144000" h="4215765">
                  <a:moveTo>
                    <a:pt x="9144000" y="0"/>
                  </a:moveTo>
                  <a:lnTo>
                    <a:pt x="4572000" y="0"/>
                  </a:lnTo>
                  <a:lnTo>
                    <a:pt x="4572000" y="4215358"/>
                  </a:lnTo>
                  <a:lnTo>
                    <a:pt x="9144000" y="421535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270505"/>
              <a:ext cx="9144000" cy="4587875"/>
            </a:xfrm>
            <a:custGeom>
              <a:avLst/>
              <a:gdLst/>
              <a:ahLst/>
              <a:cxnLst/>
              <a:rect l="l" t="t" r="r" b="b"/>
              <a:pathLst>
                <a:path w="9144000" h="4587875">
                  <a:moveTo>
                    <a:pt x="9144000" y="0"/>
                  </a:moveTo>
                  <a:lnTo>
                    <a:pt x="9137650" y="0"/>
                  </a:lnTo>
                  <a:lnTo>
                    <a:pt x="9137650" y="12700"/>
                  </a:lnTo>
                  <a:lnTo>
                    <a:pt x="9137650" y="353060"/>
                  </a:lnTo>
                  <a:lnTo>
                    <a:pt x="4578350" y="353060"/>
                  </a:lnTo>
                  <a:lnTo>
                    <a:pt x="4578350" y="12700"/>
                  </a:lnTo>
                  <a:lnTo>
                    <a:pt x="9137650" y="12700"/>
                  </a:lnTo>
                  <a:lnTo>
                    <a:pt x="9137650" y="0"/>
                  </a:lnTo>
                  <a:lnTo>
                    <a:pt x="4578350" y="0"/>
                  </a:lnTo>
                  <a:lnTo>
                    <a:pt x="4565650" y="0"/>
                  </a:lnTo>
                  <a:lnTo>
                    <a:pt x="4565650" y="12700"/>
                  </a:lnTo>
                  <a:lnTo>
                    <a:pt x="4565650" y="353060"/>
                  </a:lnTo>
                  <a:lnTo>
                    <a:pt x="6337" y="353060"/>
                  </a:lnTo>
                  <a:lnTo>
                    <a:pt x="6337" y="12700"/>
                  </a:lnTo>
                  <a:lnTo>
                    <a:pt x="4565650" y="12700"/>
                  </a:lnTo>
                  <a:lnTo>
                    <a:pt x="4565650" y="0"/>
                  </a:lnTo>
                  <a:lnTo>
                    <a:pt x="6337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353060"/>
                  </a:lnTo>
                  <a:lnTo>
                    <a:pt x="0" y="391160"/>
                  </a:lnTo>
                  <a:lnTo>
                    <a:pt x="0" y="4587494"/>
                  </a:lnTo>
                  <a:lnTo>
                    <a:pt x="6337" y="4587494"/>
                  </a:lnTo>
                  <a:lnTo>
                    <a:pt x="6337" y="391160"/>
                  </a:lnTo>
                  <a:lnTo>
                    <a:pt x="4565650" y="391160"/>
                  </a:lnTo>
                  <a:lnTo>
                    <a:pt x="4565650" y="4587494"/>
                  </a:lnTo>
                  <a:lnTo>
                    <a:pt x="4578350" y="4587494"/>
                  </a:lnTo>
                  <a:lnTo>
                    <a:pt x="4578350" y="391160"/>
                  </a:lnTo>
                  <a:lnTo>
                    <a:pt x="9137650" y="391160"/>
                  </a:lnTo>
                  <a:lnTo>
                    <a:pt x="9137650" y="4587494"/>
                  </a:lnTo>
                  <a:lnTo>
                    <a:pt x="9144000" y="4587494"/>
                  </a:lnTo>
                  <a:lnTo>
                    <a:pt x="9144000" y="391160"/>
                  </a:lnTo>
                  <a:lnTo>
                    <a:pt x="9144000" y="353060"/>
                  </a:lnTo>
                  <a:lnTo>
                    <a:pt x="9144000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16048" y="2302890"/>
            <a:ext cx="523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6471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ПООП	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ОП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252" y="2914268"/>
            <a:ext cx="3286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83005" algn="l"/>
                <a:tab pos="1412875" algn="l"/>
                <a:tab pos="1757680" algn="l"/>
                <a:tab pos="3176905" algn="l"/>
              </a:tabLst>
            </a:pPr>
            <a:r>
              <a:rPr sz="1600" spc="-5" dirty="0">
                <a:latin typeface="Times New Roman"/>
                <a:cs typeface="Times New Roman"/>
              </a:rPr>
              <a:t>соответствии		с	</a:t>
            </a:r>
            <a:r>
              <a:rPr sz="1600" spc="-10" dirty="0">
                <a:latin typeface="Times New Roman"/>
                <a:cs typeface="Times New Roman"/>
              </a:rPr>
              <a:t>направлениями </a:t>
            </a:r>
            <a:r>
              <a:rPr sz="1600" spc="-5" dirty="0">
                <a:latin typeface="Times New Roman"/>
                <a:cs typeface="Times New Roman"/>
              </a:rPr>
              <a:t> ре</a:t>
            </a:r>
            <a:r>
              <a:rPr sz="1600" spc="-3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дс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ле</a:t>
            </a:r>
            <a:r>
              <a:rPr sz="1600" dirty="0">
                <a:latin typeface="Times New Roman"/>
                <a:cs typeface="Times New Roman"/>
              </a:rPr>
              <a:t>нн</a:t>
            </a:r>
            <a:r>
              <a:rPr sz="1600" spc="-5" dirty="0">
                <a:latin typeface="Times New Roman"/>
                <a:cs typeface="Times New Roman"/>
              </a:rPr>
              <a:t>ыми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5827" y="2914268"/>
            <a:ext cx="7962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развития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пяти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401948"/>
            <a:ext cx="44126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областях;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Взаимодействие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взрослых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детьми;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Взаимодействие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педагогического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коллектива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семьями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дошкольников;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4702" y="4377690"/>
            <a:ext cx="1406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аз</a:t>
            </a:r>
            <a:r>
              <a:rPr sz="1600" spc="-10" dirty="0">
                <a:latin typeface="Times New Roman"/>
                <a:cs typeface="Times New Roman"/>
              </a:rPr>
              <a:t>ви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щ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й  огр</a:t>
            </a:r>
            <a:r>
              <a:rPr sz="1600" dirty="0">
                <a:latin typeface="Times New Roman"/>
                <a:cs typeface="Times New Roman"/>
              </a:rPr>
              <a:t>ан</a:t>
            </a:r>
            <a:r>
              <a:rPr sz="1600" spc="-10" dirty="0">
                <a:latin typeface="Times New Roman"/>
                <a:cs typeface="Times New Roman"/>
              </a:rPr>
              <a:t>ич</a:t>
            </a:r>
            <a:r>
              <a:rPr sz="1600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377690"/>
            <a:ext cx="29089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  <a:tab pos="1243965" algn="l"/>
                <a:tab pos="1603375" algn="l"/>
                <a:tab pos="1659889" algn="l"/>
                <a:tab pos="2601595" algn="l"/>
              </a:tabLst>
            </a:pP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" dirty="0">
                <a:latin typeface="Times New Roman"/>
                <a:cs typeface="Times New Roman"/>
              </a:rPr>
              <a:t>рограм</a:t>
            </a:r>
            <a:r>
              <a:rPr sz="1600" spc="-25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оррекци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нн</a:t>
            </a:r>
            <a:r>
              <a:rPr sz="1600" spc="1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-  работы	с		</a:t>
            </a:r>
            <a:r>
              <a:rPr sz="1600" dirty="0">
                <a:latin typeface="Times New Roman"/>
                <a:cs typeface="Times New Roman"/>
              </a:rPr>
              <a:t>детьми	</a:t>
            </a: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возможностями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здоровья.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2669870"/>
            <a:ext cx="89871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  <a:tab pos="1334135" algn="l"/>
                <a:tab pos="2960370" algn="l"/>
                <a:tab pos="4304665" algn="l"/>
                <a:tab pos="4585335" algn="l"/>
              </a:tabLst>
            </a:pPr>
            <a:r>
              <a:rPr sz="1600" dirty="0">
                <a:latin typeface="Times New Roman"/>
                <a:cs typeface="Times New Roman"/>
              </a:rPr>
              <a:t>Описание	</a:t>
            </a:r>
            <a:r>
              <a:rPr sz="1600" spc="-10" dirty="0">
                <a:latin typeface="Times New Roman"/>
                <a:cs typeface="Times New Roman"/>
              </a:rPr>
              <a:t>образовательной	</a:t>
            </a:r>
            <a:r>
              <a:rPr sz="1600" dirty="0">
                <a:latin typeface="Times New Roman"/>
                <a:cs typeface="Times New Roman"/>
              </a:rPr>
              <a:t>деятельности	</a:t>
            </a:r>
            <a:r>
              <a:rPr sz="1600" spc="-5" dirty="0">
                <a:latin typeface="Times New Roman"/>
                <a:cs typeface="Times New Roman"/>
              </a:rPr>
              <a:t>в	</a:t>
            </a:r>
            <a:r>
              <a:rPr sz="1600" spc="-5" dirty="0">
                <a:solidFill>
                  <a:srgbClr val="FF0000"/>
                </a:solidFill>
                <a:latin typeface="Wingdings"/>
                <a:cs typeface="Wingdings"/>
              </a:rPr>
              <a:t></a:t>
            </a:r>
            <a:r>
              <a:rPr sz="1600" spc="5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Задачи</a:t>
            </a:r>
            <a:r>
              <a:rPr sz="16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содержание</a:t>
            </a:r>
            <a:r>
              <a:rPr sz="16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образования</a:t>
            </a:r>
            <a:r>
              <a:rPr sz="16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(обучения</a:t>
            </a:r>
            <a:r>
              <a:rPr sz="16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487172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воспитания)</a:t>
            </a:r>
            <a:r>
              <a:rPr sz="16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образовательным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 областям</a:t>
            </a:r>
            <a:r>
              <a:rPr sz="1600" spc="-15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628" y="3158108"/>
            <a:ext cx="11010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79730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В	</a:t>
            </a:r>
            <a:r>
              <a:rPr sz="1600" b="1" i="1" spc="-50" dirty="0">
                <a:latin typeface="Times New Roman"/>
                <a:cs typeface="Times New Roman"/>
              </a:rPr>
              <a:t>к</a:t>
            </a:r>
            <a:r>
              <a:rPr sz="1600" b="1" i="1" spc="-5" dirty="0">
                <a:latin typeface="Times New Roman"/>
                <a:cs typeface="Times New Roman"/>
              </a:rPr>
              <a:t>а</a:t>
            </a:r>
            <a:r>
              <a:rPr sz="1600" b="1" i="1" spc="-10" dirty="0">
                <a:latin typeface="Times New Roman"/>
                <a:cs typeface="Times New Roman"/>
              </a:rPr>
              <a:t>ж</a:t>
            </a:r>
            <a:r>
              <a:rPr sz="1600" b="1" i="1" spc="-5" dirty="0">
                <a:latin typeface="Times New Roman"/>
                <a:cs typeface="Times New Roman"/>
              </a:rPr>
              <a:t>дой  </a:t>
            </a:r>
            <a:r>
              <a:rPr sz="1600" b="1" i="1" spc="-10" dirty="0">
                <a:latin typeface="Times New Roman"/>
                <a:cs typeface="Times New Roman"/>
              </a:rPr>
              <a:t>показана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3501" y="3158108"/>
            <a:ext cx="31521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>
              <a:lnSpc>
                <a:spcPct val="100000"/>
              </a:lnSpc>
              <a:spcBef>
                <a:spcPts val="95"/>
              </a:spcBef>
              <a:tabLst>
                <a:tab pos="481965" algn="l"/>
                <a:tab pos="1543050" algn="l"/>
                <a:tab pos="2283460" algn="l"/>
                <a:tab pos="3025775" algn="l"/>
              </a:tabLst>
            </a:pPr>
            <a:r>
              <a:rPr sz="1600" b="1" i="1" spc="-5" dirty="0">
                <a:latin typeface="Times New Roman"/>
                <a:cs typeface="Times New Roman"/>
              </a:rPr>
              <a:t>из	</a:t>
            </a:r>
            <a:r>
              <a:rPr sz="1600" b="1" i="1" dirty="0">
                <a:latin typeface="Times New Roman"/>
                <a:cs typeface="Times New Roman"/>
              </a:rPr>
              <a:t>о</a:t>
            </a:r>
            <a:r>
              <a:rPr sz="1600" b="1" i="1" spc="-5" dirty="0">
                <a:latin typeface="Times New Roman"/>
                <a:cs typeface="Times New Roman"/>
              </a:rPr>
              <a:t>бр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-30" dirty="0">
                <a:latin typeface="Times New Roman"/>
                <a:cs typeface="Times New Roman"/>
              </a:rPr>
              <a:t>з</a:t>
            </a:r>
            <a:r>
              <a:rPr sz="1600" b="1" i="1" dirty="0">
                <a:latin typeface="Times New Roman"/>
                <a:cs typeface="Times New Roman"/>
              </a:rPr>
              <a:t>о</a:t>
            </a:r>
            <a:r>
              <a:rPr sz="1600" b="1" i="1" spc="-20" dirty="0">
                <a:latin typeface="Times New Roman"/>
                <a:cs typeface="Times New Roman"/>
              </a:rPr>
              <a:t>в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-35" dirty="0">
                <a:latin typeface="Times New Roman"/>
                <a:cs typeface="Times New Roman"/>
              </a:rPr>
              <a:t>т</a:t>
            </a:r>
            <a:r>
              <a:rPr sz="1600" b="1" i="1" spc="-30" dirty="0">
                <a:latin typeface="Times New Roman"/>
                <a:cs typeface="Times New Roman"/>
              </a:rPr>
              <a:t>е</a:t>
            </a:r>
            <a:r>
              <a:rPr sz="1600" b="1" i="1" spc="-10" dirty="0">
                <a:latin typeface="Times New Roman"/>
                <a:cs typeface="Times New Roman"/>
              </a:rPr>
              <a:t>ль</a:t>
            </a:r>
            <a:r>
              <a:rPr sz="1600" b="1" i="1" spc="10" dirty="0">
                <a:latin typeface="Times New Roman"/>
                <a:cs typeface="Times New Roman"/>
              </a:rPr>
              <a:t>н</a:t>
            </a:r>
            <a:r>
              <a:rPr sz="1600" b="1" i="1" spc="-5" dirty="0">
                <a:latin typeface="Times New Roman"/>
                <a:cs typeface="Times New Roman"/>
              </a:rPr>
              <a:t>ых</a:t>
            </a:r>
            <a:r>
              <a:rPr sz="1600" b="1" i="1" dirty="0">
                <a:latin typeface="Times New Roman"/>
                <a:cs typeface="Times New Roman"/>
              </a:rPr>
              <a:t>	о</a:t>
            </a:r>
            <a:r>
              <a:rPr sz="1600" b="1" i="1" spc="-45" dirty="0">
                <a:latin typeface="Times New Roman"/>
                <a:cs typeface="Times New Roman"/>
              </a:rPr>
              <a:t>б</a:t>
            </a:r>
            <a:r>
              <a:rPr sz="1600" b="1" i="1" spc="-10" dirty="0">
                <a:latin typeface="Times New Roman"/>
                <a:cs typeface="Times New Roman"/>
              </a:rPr>
              <a:t>л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5" dirty="0">
                <a:latin typeface="Times New Roman"/>
                <a:cs typeface="Times New Roman"/>
              </a:rPr>
              <a:t>с</a:t>
            </a:r>
            <a:r>
              <a:rPr sz="1600" b="1" i="1" spc="-25" dirty="0">
                <a:latin typeface="Times New Roman"/>
                <a:cs typeface="Times New Roman"/>
              </a:rPr>
              <a:t>т</a:t>
            </a:r>
            <a:r>
              <a:rPr sz="1600" b="1" i="1" spc="-5" dirty="0">
                <a:latin typeface="Times New Roman"/>
                <a:cs typeface="Times New Roman"/>
              </a:rPr>
              <a:t>ей  </a:t>
            </a:r>
            <a:r>
              <a:rPr sz="1600" b="1" i="1" spc="-10" dirty="0">
                <a:latin typeface="Times New Roman"/>
                <a:cs typeface="Times New Roman"/>
              </a:rPr>
              <a:t>и</a:t>
            </a:r>
            <a:r>
              <a:rPr sz="1600" b="1" i="1" spc="-15" dirty="0">
                <a:latin typeface="Times New Roman"/>
                <a:cs typeface="Times New Roman"/>
              </a:rPr>
              <a:t>н</a:t>
            </a:r>
            <a:r>
              <a:rPr sz="1600" b="1" i="1" spc="-25" dirty="0">
                <a:latin typeface="Times New Roman"/>
                <a:cs typeface="Times New Roman"/>
              </a:rPr>
              <a:t>т</a:t>
            </a:r>
            <a:r>
              <a:rPr sz="1600" b="1" i="1" spc="-5" dirty="0">
                <a:latin typeface="Times New Roman"/>
                <a:cs typeface="Times New Roman"/>
              </a:rPr>
              <a:t>егр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-10" dirty="0">
                <a:latin typeface="Times New Roman"/>
                <a:cs typeface="Times New Roman"/>
              </a:rPr>
              <a:t>ци</a:t>
            </a:r>
            <a:r>
              <a:rPr sz="1600" b="1" i="1" spc="-5" dirty="0">
                <a:latin typeface="Times New Roman"/>
                <a:cs typeface="Times New Roman"/>
              </a:rPr>
              <a:t>я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5" dirty="0">
                <a:latin typeface="Times New Roman"/>
                <a:cs typeface="Times New Roman"/>
              </a:rPr>
              <a:t>о</a:t>
            </a:r>
            <a:r>
              <a:rPr sz="1600" b="1" i="1" spc="-25" dirty="0">
                <a:latin typeface="Times New Roman"/>
                <a:cs typeface="Times New Roman"/>
              </a:rPr>
              <a:t>б</a:t>
            </a:r>
            <a:r>
              <a:rPr sz="1600" b="1" i="1" spc="-5" dirty="0">
                <a:latin typeface="Times New Roman"/>
                <a:cs typeface="Times New Roman"/>
              </a:rPr>
              <a:t>уч</a:t>
            </a:r>
            <a:r>
              <a:rPr sz="1600" b="1" i="1" dirty="0">
                <a:latin typeface="Times New Roman"/>
                <a:cs typeface="Times New Roman"/>
              </a:rPr>
              <a:t>а</a:t>
            </a:r>
            <a:r>
              <a:rPr sz="1600" b="1" i="1" spc="-5" dirty="0">
                <a:latin typeface="Times New Roman"/>
                <a:cs typeface="Times New Roman"/>
              </a:rPr>
              <a:t>ющих</a:t>
            </a:r>
            <a:r>
              <a:rPr sz="1600" b="1" i="1" dirty="0">
                <a:latin typeface="Times New Roman"/>
                <a:cs typeface="Times New Roman"/>
              </a:rPr>
              <a:t>	</a:t>
            </a:r>
            <a:r>
              <a:rPr sz="1600" b="1" i="1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1628" y="3645789"/>
            <a:ext cx="2125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5" dirty="0">
                <a:latin typeface="Times New Roman"/>
                <a:cs typeface="Times New Roman"/>
              </a:rPr>
              <a:t>воспитательных</a:t>
            </a:r>
            <a:r>
              <a:rPr sz="1600" b="1" i="1" spc="30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задач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628" y="3889324"/>
            <a:ext cx="4412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720" algn="l"/>
                <a:tab pos="1640205" algn="l"/>
                <a:tab pos="2478405" algn="l"/>
                <a:tab pos="3460115" algn="l"/>
                <a:tab pos="4290695" algn="l"/>
              </a:tabLst>
            </a:pPr>
            <a:r>
              <a:rPr sz="1600" spc="-5" dirty="0">
                <a:latin typeface="Times New Roman"/>
                <a:cs typeface="Times New Roman"/>
              </a:rPr>
              <a:t>Вар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ив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ф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spc="-1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с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соб</a:t>
            </a:r>
            <a:r>
              <a:rPr sz="1600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35" dirty="0">
                <a:latin typeface="Times New Roman"/>
                <a:cs typeface="Times New Roman"/>
              </a:rPr>
              <a:t>т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8140" y="4133850"/>
            <a:ext cx="2907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средства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реализации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51628" y="4377690"/>
            <a:ext cx="1454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Особенности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51828" y="4377690"/>
            <a:ext cx="28117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32585" algn="l"/>
              </a:tabLst>
            </a:pPr>
            <a:r>
              <a:rPr sz="1600" spc="-10" dirty="0">
                <a:latin typeface="Times New Roman"/>
                <a:cs typeface="Times New Roman"/>
              </a:rPr>
              <a:t>образовательной	</a:t>
            </a:r>
            <a:r>
              <a:rPr sz="1600" dirty="0">
                <a:latin typeface="Times New Roman"/>
                <a:cs typeface="Times New Roman"/>
              </a:rPr>
              <a:t>деятельности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1628" y="4621529"/>
            <a:ext cx="44145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разных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видов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культурных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практик;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Способы</a:t>
            </a:r>
            <a:r>
              <a:rPr sz="1600" spc="5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spc="5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направления</a:t>
            </a:r>
            <a:r>
              <a:rPr sz="1600" spc="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поддержки</a:t>
            </a:r>
            <a:r>
              <a:rPr sz="1600" spc="5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детской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инициативы</a:t>
            </a:r>
            <a:r>
              <a:rPr sz="1600" spc="-10" dirty="0"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299085" marR="571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Особенности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взаимодействия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педагогического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коллектива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семьями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обучающихся;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  <a:tab pos="1764664" algn="l"/>
                <a:tab pos="2207260" algn="l"/>
                <a:tab pos="31076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ле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зад</a:t>
            </a:r>
            <a:r>
              <a:rPr sz="1600" spc="-65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чи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ррекци</a:t>
            </a:r>
            <a:r>
              <a:rPr sz="1600" spc="1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нн</a:t>
            </a:r>
            <a:r>
              <a:rPr sz="1600" spc="1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-  </a:t>
            </a:r>
            <a:r>
              <a:rPr sz="1600" spc="-10" dirty="0">
                <a:latin typeface="Times New Roman"/>
                <a:cs typeface="Times New Roman"/>
              </a:rPr>
              <a:t>развивающей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работы;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Федеральная</a:t>
            </a:r>
            <a:r>
              <a:rPr sz="16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рабочая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программа</a:t>
            </a:r>
            <a:r>
              <a:rPr sz="16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</a:t>
            </a:r>
            <a:r>
              <a:rPr sz="1600" dirty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836420" cy="14173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680" y="1525905"/>
            <a:ext cx="76174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Times New Roman"/>
                <a:cs typeface="Times New Roman"/>
              </a:rPr>
              <a:t>Вариативные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формы,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способы,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методы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средства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реализации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ФОП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2113279"/>
            <a:ext cx="8485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23.4.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Формы,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способы,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методы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средства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Федеральной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педагог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определяет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самостоятельно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соответствии</a:t>
            </a:r>
            <a:r>
              <a:rPr sz="1800" dirty="0">
                <a:latin typeface="Times New Roman"/>
                <a:cs typeface="Times New Roman"/>
              </a:rPr>
              <a:t> 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задачами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воспитания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возрастными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индивидуальными</a:t>
            </a:r>
            <a:r>
              <a:rPr sz="1800" dirty="0">
                <a:latin typeface="Times New Roman"/>
                <a:cs typeface="Times New Roman"/>
              </a:rPr>
              <a:t> особенностями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спецификой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их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935935"/>
            <a:ext cx="7619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2460" algn="l"/>
                <a:tab pos="3466465" algn="l"/>
                <a:tab pos="3816985" algn="l"/>
                <a:tab pos="5093970" algn="l"/>
                <a:tab pos="6739255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образовательных	</a:t>
            </a:r>
            <a:r>
              <a:rPr sz="1800" dirty="0">
                <a:latin typeface="Times New Roman"/>
                <a:cs typeface="Times New Roman"/>
              </a:rPr>
              <a:t>потребностей	и	интересов.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Существенное	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значение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370" y="2935935"/>
            <a:ext cx="8484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имеют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2060575" algn="l"/>
                <a:tab pos="2338070" algn="l"/>
                <a:tab pos="3335020" algn="l"/>
                <a:tab pos="4396740" algn="l"/>
                <a:tab pos="5685155" algn="l"/>
                <a:tab pos="5967095" algn="l"/>
                <a:tab pos="7031355" algn="l"/>
                <a:tab pos="7790180" algn="l"/>
              </a:tabLst>
            </a:pP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фо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миро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вш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spc="5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ся	у	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да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г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га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пра</a:t>
            </a: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тики	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спи</a:t>
            </a:r>
            <a:r>
              <a:rPr sz="1800" spc="2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ания	и	о</a:t>
            </a:r>
            <a:r>
              <a:rPr sz="1800" spc="-9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800" spc="2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ения	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й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,	</a:t>
            </a:r>
            <a:r>
              <a:rPr sz="1800" dirty="0">
                <a:latin typeface="Times New Roman"/>
                <a:cs typeface="Times New Roman"/>
              </a:rPr>
              <a:t>оцен</a:t>
            </a:r>
            <a:r>
              <a:rPr sz="1800" spc="-4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3485133"/>
            <a:ext cx="848550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  <a:tabLst>
                <a:tab pos="2056130" algn="l"/>
                <a:tab pos="2959100" algn="l"/>
                <a:tab pos="4135120" algn="l"/>
                <a:tab pos="5203825" algn="l"/>
                <a:tab pos="7160895" algn="l"/>
              </a:tabLst>
            </a:pPr>
            <a:r>
              <a:rPr sz="1800" dirty="0">
                <a:latin typeface="Times New Roman"/>
                <a:cs typeface="Times New Roman"/>
              </a:rPr>
              <a:t>р</a:t>
            </a:r>
            <a:r>
              <a:rPr sz="1800" spc="25" dirty="0">
                <a:latin typeface="Times New Roman"/>
                <a:cs typeface="Times New Roman"/>
              </a:rPr>
              <a:t>е</a:t>
            </a:r>
            <a:r>
              <a:rPr sz="1800" spc="-55" dirty="0">
                <a:latin typeface="Times New Roman"/>
                <a:cs typeface="Times New Roman"/>
              </a:rPr>
              <a:t>з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80" dirty="0">
                <a:latin typeface="Times New Roman"/>
                <a:cs typeface="Times New Roman"/>
              </a:rPr>
              <a:t>ь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тивн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	фо</a:t>
            </a:r>
            <a:r>
              <a:rPr sz="1800" spc="-30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,	ме</a:t>
            </a:r>
            <a:r>
              <a:rPr sz="1800" spc="-15" dirty="0">
                <a:latin typeface="Times New Roman"/>
                <a:cs typeface="Times New Roman"/>
              </a:rPr>
              <a:t>т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до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,	с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spc="-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дств	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ой	де</a:t>
            </a:r>
            <a:r>
              <a:rPr sz="1800" spc="-15" dirty="0">
                <a:latin typeface="Times New Roman"/>
                <a:cs typeface="Times New Roman"/>
              </a:rPr>
              <a:t>я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и  </a:t>
            </a:r>
            <a:r>
              <a:rPr sz="1800" spc="-5" dirty="0">
                <a:latin typeface="Times New Roman"/>
                <a:cs typeface="Times New Roman"/>
              </a:rPr>
              <a:t>применительно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конкретной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группе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детей.</a:t>
            </a:r>
            <a:endParaRPr sz="18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tabLst>
                <a:tab pos="1010919" algn="l"/>
                <a:tab pos="1484630" algn="l"/>
                <a:tab pos="2376170" algn="l"/>
                <a:tab pos="2838450" algn="l"/>
                <a:tab pos="3626485" algn="l"/>
                <a:tab pos="4996815" algn="l"/>
                <a:tab pos="6589395" algn="l"/>
                <a:tab pos="8235315" algn="l"/>
              </a:tabLst>
            </a:pPr>
            <a:r>
              <a:rPr sz="1800" dirty="0">
                <a:latin typeface="Times New Roman"/>
                <a:cs typeface="Times New Roman"/>
              </a:rPr>
              <a:t>23.10. Вариативность </a:t>
            </a:r>
            <a:r>
              <a:rPr sz="1800" spc="-10" dirty="0">
                <a:latin typeface="Times New Roman"/>
                <a:cs typeface="Times New Roman"/>
              </a:rPr>
              <a:t>форм, методов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средств </a:t>
            </a:r>
            <a:r>
              <a:rPr sz="1800" dirty="0">
                <a:latin typeface="Times New Roman"/>
                <a:cs typeface="Times New Roman"/>
              </a:rPr>
              <a:t>реализации </a:t>
            </a:r>
            <a:r>
              <a:rPr sz="1800" spc="-5" dirty="0">
                <a:latin typeface="Times New Roman"/>
                <a:cs typeface="Times New Roman"/>
              </a:rPr>
              <a:t>Федеральной программы </a:t>
            </a:r>
            <a:r>
              <a:rPr sz="1800" dirty="0">
                <a:latin typeface="Times New Roman"/>
                <a:cs typeface="Times New Roman"/>
              </a:rPr>
              <a:t> зависит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ё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	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оз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ых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со</a:t>
            </a:r>
            <a:r>
              <a:rPr sz="1800" spc="-30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енн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й	о</a:t>
            </a:r>
            <a:r>
              <a:rPr sz="1800" spc="-95" dirty="0">
                <a:latin typeface="Times New Roman"/>
                <a:cs typeface="Times New Roman"/>
              </a:rPr>
              <a:t>б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ающ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5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ся,	</a:t>
            </a:r>
            <a:r>
              <a:rPr sz="1800" spc="-5" dirty="0">
                <a:latin typeface="Times New Roman"/>
                <a:cs typeface="Times New Roman"/>
              </a:rPr>
              <a:t>их  индивидуальных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особых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потребностей,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личных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интересов,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мотивов,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ожиданий,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желаний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детей.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Важное</a:t>
            </a:r>
            <a:r>
              <a:rPr sz="1800" spc="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значение</a:t>
            </a:r>
            <a:r>
              <a:rPr sz="18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имеет</a:t>
            </a:r>
            <a:r>
              <a:rPr sz="18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признание</a:t>
            </a:r>
            <a:r>
              <a:rPr sz="18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приоритетной </a:t>
            </a:r>
            <a:r>
              <a:rPr sz="1800" spc="-43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субъективной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позиции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ребёнка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 в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образовательном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 процессе.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23.12.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Выбор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педагогом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педагогически</a:t>
            </a:r>
            <a:r>
              <a:rPr sz="1800" dirty="0">
                <a:latin typeface="Times New Roman"/>
                <a:cs typeface="Times New Roman"/>
              </a:rPr>
              <a:t> обоснованных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методов,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средств </a:t>
            </a:r>
            <a:r>
              <a:rPr sz="1800" dirty="0">
                <a:latin typeface="Times New Roman"/>
                <a:cs typeface="Times New Roman"/>
              </a:rPr>
              <a:t> реализации </a:t>
            </a:r>
            <a:r>
              <a:rPr sz="1800" spc="-5" dirty="0">
                <a:latin typeface="Times New Roman"/>
                <a:cs typeface="Times New Roman"/>
              </a:rPr>
              <a:t>Федеральной программы, </a:t>
            </a:r>
            <a:r>
              <a:rPr sz="1800" spc="-10" dirty="0">
                <a:latin typeface="Times New Roman"/>
                <a:cs typeface="Times New Roman"/>
              </a:rPr>
              <a:t>адекватных образовательным </a:t>
            </a:r>
            <a:r>
              <a:rPr sz="1800" dirty="0">
                <a:latin typeface="Times New Roman"/>
                <a:cs typeface="Times New Roman"/>
              </a:rPr>
              <a:t>потребностям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предпочтениям </a:t>
            </a:r>
            <a:r>
              <a:rPr sz="1800" dirty="0">
                <a:latin typeface="Times New Roman"/>
                <a:cs typeface="Times New Roman"/>
              </a:rPr>
              <a:t>детей, </a:t>
            </a:r>
            <a:r>
              <a:rPr sz="1800" spc="-5" dirty="0">
                <a:latin typeface="Times New Roman"/>
                <a:cs typeface="Times New Roman"/>
              </a:rPr>
              <a:t>их соотношение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интеграция при решении </a:t>
            </a:r>
            <a:r>
              <a:rPr sz="1800" spc="-15" dirty="0">
                <a:latin typeface="Times New Roman"/>
                <a:cs typeface="Times New Roman"/>
              </a:rPr>
              <a:t>задач </a:t>
            </a:r>
            <a:r>
              <a:rPr sz="1800" dirty="0">
                <a:latin typeface="Times New Roman"/>
                <a:cs typeface="Times New Roman"/>
              </a:rPr>
              <a:t>воспитания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обеспечивает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вариативность.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03" y="1124076"/>
            <a:ext cx="7765592" cy="882113"/>
          </a:xfrm>
          <a:prstGeom prst="rect">
            <a:avLst/>
          </a:prstGeom>
        </p:spPr>
        <p:txBody>
          <a:bodyPr vert="horz" wrap="square" lIns="0" tIns="111582" rIns="0" bIns="0" rtlCol="0">
            <a:spAutoFit/>
          </a:bodyPr>
          <a:lstStyle/>
          <a:p>
            <a:pPr marL="137922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ПООП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ФОП: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сходство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различие.</a:t>
            </a:r>
          </a:p>
          <a:p>
            <a:pPr marL="1379220" algn="ctr">
              <a:lnSpc>
                <a:spcPct val="100000"/>
              </a:lnSpc>
              <a:spcBef>
                <a:spcPts val="5"/>
              </a:spcBef>
            </a:pP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054479"/>
            <a:ext cx="9114790" cy="4803775"/>
            <a:chOff x="0" y="2054479"/>
            <a:chExt cx="9114790" cy="4803775"/>
          </a:xfrm>
        </p:grpSpPr>
        <p:sp>
          <p:nvSpPr>
            <p:cNvPr id="4" name="object 4"/>
            <p:cNvSpPr/>
            <p:nvPr/>
          </p:nvSpPr>
          <p:spPr>
            <a:xfrm>
              <a:off x="0" y="2060879"/>
              <a:ext cx="9108440" cy="427355"/>
            </a:xfrm>
            <a:custGeom>
              <a:avLst/>
              <a:gdLst/>
              <a:ahLst/>
              <a:cxnLst/>
              <a:rect l="l" t="t" r="r" b="b"/>
              <a:pathLst>
                <a:path w="9108440" h="427355">
                  <a:moveTo>
                    <a:pt x="9108440" y="0"/>
                  </a:moveTo>
                  <a:lnTo>
                    <a:pt x="4554220" y="0"/>
                  </a:lnTo>
                  <a:lnTo>
                    <a:pt x="0" y="0"/>
                  </a:lnTo>
                  <a:lnTo>
                    <a:pt x="0" y="426923"/>
                  </a:lnTo>
                  <a:lnTo>
                    <a:pt x="4554220" y="426923"/>
                  </a:lnTo>
                  <a:lnTo>
                    <a:pt x="9108440" y="426923"/>
                  </a:lnTo>
                  <a:lnTo>
                    <a:pt x="910844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487764"/>
              <a:ext cx="9108440" cy="4370705"/>
            </a:xfrm>
            <a:custGeom>
              <a:avLst/>
              <a:gdLst/>
              <a:ahLst/>
              <a:cxnLst/>
              <a:rect l="l" t="t" r="r" b="b"/>
              <a:pathLst>
                <a:path w="9108440" h="4370705">
                  <a:moveTo>
                    <a:pt x="9108440" y="0"/>
                  </a:moveTo>
                  <a:lnTo>
                    <a:pt x="4554220" y="0"/>
                  </a:lnTo>
                  <a:lnTo>
                    <a:pt x="0" y="0"/>
                  </a:lnTo>
                  <a:lnTo>
                    <a:pt x="0" y="4370235"/>
                  </a:lnTo>
                  <a:lnTo>
                    <a:pt x="4554220" y="4370235"/>
                  </a:lnTo>
                  <a:lnTo>
                    <a:pt x="9108440" y="4370235"/>
                  </a:lnTo>
                  <a:lnTo>
                    <a:pt x="9108440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54478"/>
              <a:ext cx="9114790" cy="4803775"/>
            </a:xfrm>
            <a:custGeom>
              <a:avLst/>
              <a:gdLst/>
              <a:ahLst/>
              <a:cxnLst/>
              <a:rect l="l" t="t" r="r" b="b"/>
              <a:pathLst>
                <a:path w="9114790" h="4803775">
                  <a:moveTo>
                    <a:pt x="9114790" y="0"/>
                  </a:moveTo>
                  <a:lnTo>
                    <a:pt x="9102090" y="0"/>
                  </a:lnTo>
                  <a:lnTo>
                    <a:pt x="9102090" y="12700"/>
                  </a:lnTo>
                  <a:lnTo>
                    <a:pt x="9102090" y="414274"/>
                  </a:lnTo>
                  <a:lnTo>
                    <a:pt x="4560570" y="414274"/>
                  </a:lnTo>
                  <a:lnTo>
                    <a:pt x="4560570" y="12700"/>
                  </a:lnTo>
                  <a:lnTo>
                    <a:pt x="9102090" y="12700"/>
                  </a:lnTo>
                  <a:lnTo>
                    <a:pt x="9102090" y="0"/>
                  </a:lnTo>
                  <a:lnTo>
                    <a:pt x="4560570" y="0"/>
                  </a:lnTo>
                  <a:lnTo>
                    <a:pt x="4547870" y="0"/>
                  </a:lnTo>
                  <a:lnTo>
                    <a:pt x="4547870" y="12700"/>
                  </a:lnTo>
                  <a:lnTo>
                    <a:pt x="4547870" y="414274"/>
                  </a:lnTo>
                  <a:lnTo>
                    <a:pt x="6350" y="414274"/>
                  </a:lnTo>
                  <a:lnTo>
                    <a:pt x="6350" y="12700"/>
                  </a:lnTo>
                  <a:lnTo>
                    <a:pt x="4547870" y="12700"/>
                  </a:lnTo>
                  <a:lnTo>
                    <a:pt x="454787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14274"/>
                  </a:lnTo>
                  <a:lnTo>
                    <a:pt x="0" y="452374"/>
                  </a:lnTo>
                  <a:lnTo>
                    <a:pt x="0" y="4803521"/>
                  </a:lnTo>
                  <a:lnTo>
                    <a:pt x="6350" y="4803521"/>
                  </a:lnTo>
                  <a:lnTo>
                    <a:pt x="6350" y="452374"/>
                  </a:lnTo>
                  <a:lnTo>
                    <a:pt x="4547870" y="452374"/>
                  </a:lnTo>
                  <a:lnTo>
                    <a:pt x="4547870" y="4803521"/>
                  </a:lnTo>
                  <a:lnTo>
                    <a:pt x="4560570" y="4803521"/>
                  </a:lnTo>
                  <a:lnTo>
                    <a:pt x="4560570" y="452374"/>
                  </a:lnTo>
                  <a:lnTo>
                    <a:pt x="9102090" y="452374"/>
                  </a:lnTo>
                  <a:lnTo>
                    <a:pt x="9102090" y="4803521"/>
                  </a:lnTo>
                  <a:lnTo>
                    <a:pt x="9114790" y="4803521"/>
                  </a:lnTo>
                  <a:lnTo>
                    <a:pt x="9114790" y="452374"/>
                  </a:lnTo>
                  <a:lnTo>
                    <a:pt x="9114790" y="414274"/>
                  </a:lnTo>
                  <a:lnTo>
                    <a:pt x="9114790" y="12700"/>
                  </a:lnTo>
                  <a:lnTo>
                    <a:pt x="91147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739" y="2086736"/>
            <a:ext cx="4373880" cy="3868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ПООП</a:t>
            </a:r>
            <a:endParaRPr sz="1800" dirty="0">
              <a:latin typeface="Times New Roman"/>
              <a:cs typeface="Times New Roman"/>
            </a:endParaRPr>
          </a:p>
          <a:p>
            <a:pPr marL="286385" marR="933450" indent="-286385" algn="r">
              <a:lnSpc>
                <a:spcPct val="100000"/>
              </a:lnSpc>
              <a:spcBef>
                <a:spcPts val="1210"/>
              </a:spcBef>
              <a:buFont typeface="Wingdings"/>
              <a:buChar char=""/>
              <a:tabLst>
                <a:tab pos="286385" algn="l"/>
                <a:tab pos="2870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Психолого-педагогические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условия,</a:t>
            </a:r>
            <a:endParaRPr sz="1600" dirty="0">
              <a:latin typeface="Times New Roman"/>
              <a:cs typeface="Times New Roman"/>
            </a:endParaRPr>
          </a:p>
          <a:p>
            <a:pPr marR="979805" algn="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обеспечивающие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ребенка;</a:t>
            </a:r>
            <a:endParaRPr sz="1600" dirty="0">
              <a:latin typeface="Times New Roman"/>
              <a:cs typeface="Times New Roman"/>
            </a:endParaRPr>
          </a:p>
          <a:p>
            <a:pPr marL="12700" marR="68326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Организация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развивающей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предметно-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пространственной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среды;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Кадровые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реализации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Материально-техническое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обеспечение</a:t>
            </a:r>
            <a:endParaRPr sz="16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Финансовые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реализации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Планирование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деятельности;</a:t>
            </a: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Режим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распорядок;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Перспективы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работы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совершенствованию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развитию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содержания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 dirty="0">
              <a:latin typeface="Times New Roman"/>
              <a:cs typeface="Times New Roman"/>
            </a:endParaRPr>
          </a:p>
          <a:p>
            <a:pPr marL="299085" marR="7308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Перечень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нормативных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нормативно-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методических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документов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3721" y="2086736"/>
            <a:ext cx="4352290" cy="484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ФОП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210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Психолого-педагогические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реализации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Федеральной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>
              <a:latin typeface="Times New Roman"/>
              <a:cs typeface="Times New Roman"/>
            </a:endParaRPr>
          </a:p>
          <a:p>
            <a:pPr marL="299085" marR="52895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latin typeface="Times New Roman"/>
                <a:cs typeface="Times New Roman"/>
              </a:rPr>
              <a:t>Особенности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организации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развивающей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предметно-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пространственной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среды;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Материально-техническое</a:t>
            </a:r>
            <a:r>
              <a:rPr sz="16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обеспечение,</a:t>
            </a:r>
            <a:endParaRPr sz="16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обеспеченность</a:t>
            </a:r>
            <a:r>
              <a:rPr sz="1600" spc="3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методическими материалами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средствами</a:t>
            </a:r>
            <a:r>
              <a:rPr sz="16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обучения</a:t>
            </a:r>
            <a:r>
              <a:rPr sz="1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</a:t>
            </a:r>
            <a:r>
              <a:rPr sz="16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1600" i="1" spc="-15" dirty="0">
                <a:latin typeface="Times New Roman"/>
                <a:cs typeface="Times New Roman"/>
              </a:rPr>
              <a:t>включая </a:t>
            </a:r>
            <a:r>
              <a:rPr sz="1600" i="1" spc="-38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примерный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перечень</a:t>
            </a:r>
            <a:r>
              <a:rPr sz="1600" i="1" spc="10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художественной 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литературы,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музыкальных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произведений, 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анимационных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произведений)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Кадровые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условия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реализации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Федеральной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программы;</a:t>
            </a:r>
            <a:endParaRPr sz="1600">
              <a:latin typeface="Times New Roman"/>
              <a:cs typeface="Times New Roman"/>
            </a:endParaRPr>
          </a:p>
          <a:p>
            <a:pPr marL="299085" marR="67754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Примерный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режим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распорядок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дошкольных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группах;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Федеральный</a:t>
            </a:r>
            <a:r>
              <a:rPr sz="16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календарный</a:t>
            </a:r>
            <a:r>
              <a:rPr sz="16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план</a:t>
            </a:r>
            <a:endParaRPr sz="1600">
              <a:latin typeface="Times New Roman"/>
              <a:cs typeface="Times New Roman"/>
            </a:endParaRPr>
          </a:p>
          <a:p>
            <a:pPr marL="299085" marR="40005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воспитательной</a:t>
            </a:r>
            <a:r>
              <a:rPr sz="16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работы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(включая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примерный </a:t>
            </a:r>
            <a:r>
              <a:rPr sz="1600" b="1" i="1" spc="-38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перечень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основных</a:t>
            </a:r>
            <a:r>
              <a:rPr sz="1600" b="1" i="1" spc="-3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государственных</a:t>
            </a:r>
            <a:r>
              <a:rPr sz="1600" b="1" i="1" spc="4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и </a:t>
            </a:r>
            <a:r>
              <a:rPr sz="1600" b="1" i="1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народных</a:t>
            </a:r>
            <a:r>
              <a:rPr sz="1600" b="1" i="1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праздников,</a:t>
            </a:r>
            <a:r>
              <a:rPr sz="1600" b="1" i="1" spc="-5" dirty="0">
                <a:latin typeface="Times New Roman"/>
                <a:cs typeface="Times New Roman"/>
              </a:rPr>
              <a:t> памятных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дат)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836420" cy="14432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908048" cy="1501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594" y="1801495"/>
            <a:ext cx="6979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Вариативная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часть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образовательной</a:t>
            </a:r>
            <a:r>
              <a:rPr sz="2400" spc="-5" dirty="0">
                <a:latin typeface="Times New Roman"/>
                <a:cs typeface="Times New Roman"/>
              </a:rPr>
              <a:t> программы ДОО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555494"/>
            <a:ext cx="812673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-"/>
              <a:tabLst>
                <a:tab pos="145415" algn="l"/>
                <a:tab pos="1169035" algn="l"/>
                <a:tab pos="1216025" algn="l"/>
                <a:tab pos="1595755" algn="l"/>
                <a:tab pos="2138680" algn="l"/>
                <a:tab pos="2954020" algn="l"/>
                <a:tab pos="3086735" algn="l"/>
                <a:tab pos="3399154" algn="l"/>
                <a:tab pos="3746500" algn="l"/>
                <a:tab pos="4179570" algn="l"/>
                <a:tab pos="4333240" algn="l"/>
                <a:tab pos="5226685" algn="l"/>
                <a:tab pos="5409565" algn="l"/>
                <a:tab pos="5544185" algn="l"/>
                <a:tab pos="5869940" algn="l"/>
                <a:tab pos="6557645" algn="l"/>
                <a:tab pos="6649084" algn="l"/>
                <a:tab pos="6729730" algn="l"/>
                <a:tab pos="6935470" algn="l"/>
                <a:tab pos="7110730" algn="l"/>
              </a:tabLst>
            </a:pPr>
            <a:r>
              <a:rPr lang="ru-RU" sz="1800" spc="-5" smtClean="0">
                <a:latin typeface="Times New Roman"/>
                <a:cs typeface="Times New Roman"/>
              </a:rPr>
              <a:t> </a:t>
            </a:r>
            <a:r>
              <a:rPr sz="1800" spc="-5" smtClean="0">
                <a:latin typeface="Times New Roman"/>
                <a:cs typeface="Times New Roman"/>
              </a:rPr>
              <a:t>Представлена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частью,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формируемой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участниками </a:t>
            </a:r>
            <a:r>
              <a:rPr sz="1800" spc="-10" dirty="0">
                <a:latin typeface="Times New Roman"/>
                <a:cs typeface="Times New Roman"/>
              </a:rPr>
              <a:t>образовательных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отношений.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Согласно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п.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2.9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ФГОС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является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обязательной</a:t>
            </a:r>
            <a:r>
              <a:rPr sz="1800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точки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зрения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</a:t>
            </a:r>
            <a:r>
              <a:rPr sz="1800" spc="2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ее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требований,</a:t>
            </a:r>
            <a:r>
              <a:rPr sz="1800" spc="3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дополняет</a:t>
            </a:r>
            <a:r>
              <a:rPr sz="1800" spc="3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обязательную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часть</a:t>
            </a:r>
            <a:r>
              <a:rPr sz="1800" spc="3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Программы,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позволяет</a:t>
            </a:r>
            <a:r>
              <a:rPr sz="1800" spc="3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обеспечивать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ари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тивн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	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,	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spc="-6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ро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а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2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45" dirty="0">
                <a:latin typeface="Times New Roman"/>
                <a:cs typeface="Times New Roman"/>
              </a:rPr>
              <a:t>р</a:t>
            </a:r>
            <a:r>
              <a:rPr sz="1800" spc="-15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о		и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ц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5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ти</a:t>
            </a:r>
            <a:r>
              <a:rPr sz="1800" spc="-70" dirty="0">
                <a:latin typeface="Times New Roman"/>
                <a:cs typeface="Times New Roman"/>
              </a:rPr>
              <a:t>в</a:t>
            </a:r>
            <a:r>
              <a:rPr sz="1800" spc="-17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,  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иты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6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ть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5" dirty="0">
                <a:latin typeface="Times New Roman"/>
                <a:cs typeface="Times New Roman"/>
              </a:rPr>
              <a:t>иви</a:t>
            </a:r>
            <a:r>
              <a:rPr sz="1800" spc="-2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ые	</a:t>
            </a:r>
            <a:r>
              <a:rPr sz="1800" spc="-15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ребн</a:t>
            </a:r>
            <a:r>
              <a:rPr sz="1800" spc="4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ти	о</a:t>
            </a:r>
            <a:r>
              <a:rPr sz="1800" spc="-90" dirty="0">
                <a:latin typeface="Times New Roman"/>
                <a:cs typeface="Times New Roman"/>
              </a:rPr>
              <a:t>б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dirty="0">
                <a:latin typeface="Times New Roman"/>
                <a:cs typeface="Times New Roman"/>
              </a:rPr>
              <a:t>аю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65" dirty="0">
                <a:latin typeface="Times New Roman"/>
                <a:cs typeface="Times New Roman"/>
              </a:rPr>
              <a:t>х</a:t>
            </a:r>
            <a:r>
              <a:rPr sz="1800" dirty="0">
                <a:latin typeface="Times New Roman"/>
                <a:cs typeface="Times New Roman"/>
              </a:rPr>
              <a:t>ся,	</a:t>
            </a: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5" dirty="0">
                <a:latin typeface="Times New Roman"/>
                <a:cs typeface="Times New Roman"/>
              </a:rPr>
              <a:t>нени</a:t>
            </a:r>
            <a:r>
              <a:rPr sz="1800" dirty="0">
                <a:latin typeface="Times New Roman"/>
                <a:cs typeface="Times New Roman"/>
              </a:rPr>
              <a:t>е		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х	р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й  (за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-5" dirty="0">
                <a:latin typeface="Times New Roman"/>
                <a:cs typeface="Times New Roman"/>
              </a:rPr>
              <a:t>ны</a:t>
            </a:r>
            <a:r>
              <a:rPr sz="1800" dirty="0">
                <a:latin typeface="Times New Roman"/>
                <a:cs typeface="Times New Roman"/>
              </a:rPr>
              <a:t>х		</a:t>
            </a:r>
            <a:r>
              <a:rPr sz="1800" spc="-5" dirty="0">
                <a:latin typeface="Times New Roman"/>
                <a:cs typeface="Times New Roman"/>
              </a:rPr>
              <a:t>п</a:t>
            </a:r>
            <a:r>
              <a:rPr sz="1800" spc="-10" dirty="0">
                <a:latin typeface="Times New Roman"/>
                <a:cs typeface="Times New Roman"/>
              </a:rPr>
              <a:t>р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ав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лей),		а	</a:t>
            </a:r>
            <a:r>
              <a:rPr sz="1800" spc="1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ж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вия</a:t>
            </a:r>
            <a:r>
              <a:rPr sz="1800" dirty="0">
                <a:latin typeface="Times New Roman"/>
                <a:cs typeface="Times New Roman"/>
              </a:rPr>
              <a:t>,	в		</a:t>
            </a: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3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ых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щ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яе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-5" dirty="0">
                <a:latin typeface="Times New Roman"/>
                <a:cs typeface="Times New Roman"/>
              </a:rPr>
              <a:t>педагогический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процесс.</a:t>
            </a:r>
            <a:endParaRPr sz="1800" dirty="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spcBef>
                <a:spcPts val="5"/>
              </a:spcBef>
              <a:buChar char="-"/>
              <a:tabLst>
                <a:tab pos="145415" algn="l"/>
              </a:tabLst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Дополняет</a:t>
            </a:r>
            <a:r>
              <a:rPr sz="18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каждый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раздел: </a:t>
            </a:r>
            <a:r>
              <a:rPr sz="1800" spc="-5" dirty="0">
                <a:latin typeface="Times New Roman"/>
                <a:cs typeface="Times New Roman"/>
              </a:rPr>
              <a:t>целевой,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содержательный,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организационный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marL="144780" indent="-132715">
              <a:lnSpc>
                <a:spcPct val="100000"/>
              </a:lnSpc>
              <a:buChar char="-"/>
              <a:tabLst>
                <a:tab pos="145415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использовании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парциальных</a:t>
            </a:r>
            <a:r>
              <a:rPr sz="18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содержит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информацию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них.</a:t>
            </a:r>
            <a:endParaRPr sz="18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Char char="-"/>
              <a:tabLst>
                <a:tab pos="27178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Содержит</a:t>
            </a:r>
            <a:r>
              <a:rPr sz="1800" spc="-5" dirty="0">
                <a:latin typeface="Times New Roman"/>
                <a:cs typeface="Times New Roman"/>
              </a:rPr>
              <a:t> региональный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компонент,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отражает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этнокультурную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ситуацию, </a:t>
            </a:r>
            <a:r>
              <a:rPr sz="1800" spc="-5" dirty="0">
                <a:latin typeface="Times New Roman"/>
                <a:cs typeface="Times New Roman"/>
              </a:rPr>
              <a:t> специфику национальных, </a:t>
            </a:r>
            <a:r>
              <a:rPr sz="1800" spc="-20" dirty="0">
                <a:latin typeface="Times New Roman"/>
                <a:cs typeface="Times New Roman"/>
              </a:rPr>
              <a:t>культурных, </a:t>
            </a:r>
            <a:r>
              <a:rPr sz="1800" spc="-5" dirty="0">
                <a:latin typeface="Times New Roman"/>
                <a:cs typeface="Times New Roman"/>
              </a:rPr>
              <a:t>климатических, материально-технических,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социальных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условий,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решаются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педагогические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задачи.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441526"/>
            <a:ext cx="7639050" cy="38529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4323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Как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реализовать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процесс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ПРИВЕДЕНИЯ</a:t>
            </a:r>
            <a:endParaRPr sz="2000" dirty="0">
              <a:latin typeface="Times New Roman"/>
              <a:cs typeface="Times New Roman"/>
            </a:endParaRPr>
          </a:p>
          <a:p>
            <a:pPr marR="442595" algn="ctr">
              <a:lnSpc>
                <a:spcPct val="100000"/>
              </a:lnSpc>
            </a:pP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СООТВЕТСТВИЕ?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5" dirty="0" err="1" smtClean="0">
                <a:latin typeface="Times New Roman"/>
                <a:cs typeface="Times New Roman"/>
              </a:rPr>
              <a:t>Создание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рабочей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группы.</a:t>
            </a:r>
            <a:endParaRPr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10" dirty="0" err="1" smtClean="0">
                <a:latin typeface="Times New Roman"/>
                <a:cs typeface="Times New Roman"/>
              </a:rPr>
              <a:t>Разработка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дорожной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карты.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10" dirty="0" err="1" smtClean="0">
                <a:latin typeface="Times New Roman"/>
                <a:cs typeface="Times New Roman"/>
              </a:rPr>
              <a:t>Обсуждение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предложений </a:t>
            </a:r>
            <a:r>
              <a:rPr sz="2000" spc="-5" dirty="0">
                <a:latin typeface="Times New Roman"/>
                <a:cs typeface="Times New Roman"/>
              </a:rPr>
              <a:t>проектов.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5" dirty="0" err="1" smtClean="0">
                <a:latin typeface="Times New Roman"/>
                <a:cs typeface="Times New Roman"/>
              </a:rPr>
              <a:t>Принятие</a:t>
            </a:r>
            <a:r>
              <a:rPr sz="2000" spc="10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решения</a:t>
            </a:r>
            <a:r>
              <a:rPr sz="2000" spc="-5" dirty="0">
                <a:latin typeface="Times New Roman"/>
                <a:cs typeface="Times New Roman"/>
              </a:rPr>
              <a:t> 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педагогическом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совете.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5" dirty="0" err="1" smtClean="0">
                <a:latin typeface="Times New Roman"/>
                <a:cs typeface="Times New Roman"/>
              </a:rPr>
              <a:t>Утверждение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ОП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руководителем.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spc="-5" dirty="0" err="1" smtClean="0">
                <a:latin typeface="Times New Roman"/>
                <a:cs typeface="Times New Roman"/>
              </a:rPr>
              <a:t>Обновление</a:t>
            </a:r>
            <a:r>
              <a:rPr sz="2000" spc="-40" dirty="0" smtClean="0">
                <a:latin typeface="Times New Roman"/>
                <a:cs typeface="Times New Roman"/>
              </a:rPr>
              <a:t> </a:t>
            </a:r>
            <a:r>
              <a:rPr sz="2000" spc="5" dirty="0" err="1" smtClean="0">
                <a:latin typeface="Times New Roman"/>
                <a:cs typeface="Times New Roman"/>
              </a:rPr>
              <a:t>сайта</a:t>
            </a:r>
            <a:r>
              <a:rPr sz="2000" spc="5" dirty="0" smtClean="0">
                <a:latin typeface="Times New Roman"/>
                <a:cs typeface="Times New Roman"/>
              </a:rPr>
              <a:t>.</a:t>
            </a:r>
            <a:endParaRPr lang="ru-RU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000" b="1" spc="-5" dirty="0" err="1" smtClean="0">
                <a:solidFill>
                  <a:srgbClr val="205868"/>
                </a:solidFill>
                <a:latin typeface="Times New Roman"/>
                <a:cs typeface="Times New Roman"/>
              </a:rPr>
              <a:t>Приказ</a:t>
            </a:r>
            <a:r>
              <a:rPr sz="2000" b="1" spc="-10" dirty="0" smtClean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Министерства</a:t>
            </a:r>
            <a:r>
              <a:rPr sz="2000" b="1" spc="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просвещения</a:t>
            </a:r>
            <a:r>
              <a:rPr sz="20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 РФ</a:t>
            </a:r>
            <a:r>
              <a:rPr sz="2000" b="1" spc="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от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30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сентября</a:t>
            </a:r>
            <a:r>
              <a:rPr sz="2000" b="1" spc="2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05868"/>
                </a:solidFill>
                <a:latin typeface="Times New Roman"/>
                <a:cs typeface="Times New Roman"/>
              </a:rPr>
              <a:t>2022г</a:t>
            </a:r>
            <a:r>
              <a:rPr sz="2000" b="1" spc="-35" dirty="0" smtClean="0">
                <a:solidFill>
                  <a:srgbClr val="205868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205868"/>
                </a:solidFill>
                <a:latin typeface="Times New Roman"/>
                <a:cs typeface="Times New Roman"/>
              </a:rPr>
              <a:t>№ </a:t>
            </a:r>
            <a:r>
              <a:rPr sz="2000" b="1" spc="5" dirty="0">
                <a:solidFill>
                  <a:srgbClr val="205868"/>
                </a:solidFill>
                <a:latin typeface="Times New Roman"/>
                <a:cs typeface="Times New Roman"/>
              </a:rPr>
              <a:t>874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«Об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утверждении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Порядка разработки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и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утверждения </a:t>
            </a:r>
            <a:r>
              <a:rPr sz="2000" b="1" spc="-484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федеральных</a:t>
            </a:r>
            <a:r>
              <a:rPr sz="2000" b="1" spc="3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205868"/>
                </a:solidFill>
                <a:latin typeface="Times New Roman"/>
                <a:cs typeface="Times New Roman"/>
              </a:rPr>
              <a:t>основных</a:t>
            </a:r>
            <a:r>
              <a:rPr sz="2000" b="1" spc="-25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05868"/>
                </a:solidFill>
                <a:latin typeface="Times New Roman"/>
                <a:cs typeface="Times New Roman"/>
              </a:rPr>
              <a:t>общеобразовательных</a:t>
            </a:r>
            <a:r>
              <a:rPr sz="2000" b="1" spc="-2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205868"/>
                </a:solidFill>
                <a:latin typeface="Times New Roman"/>
                <a:cs typeface="Times New Roman"/>
              </a:rPr>
              <a:t>программ»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71459" y="3057144"/>
            <a:ext cx="510540" cy="1004569"/>
            <a:chOff x="7871459" y="3057144"/>
            <a:chExt cx="510540" cy="1004569"/>
          </a:xfrm>
        </p:grpSpPr>
        <p:sp>
          <p:nvSpPr>
            <p:cNvPr id="4" name="object 4"/>
            <p:cNvSpPr/>
            <p:nvPr/>
          </p:nvSpPr>
          <p:spPr>
            <a:xfrm>
              <a:off x="7884413" y="3070098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4413" y="3070098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40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763268" cy="13868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154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0329" y="2790825"/>
            <a:ext cx="3863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Спасибо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за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внимание!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420" y="1152871"/>
            <a:ext cx="624903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Оценка </a:t>
            </a:r>
            <a:r>
              <a:rPr sz="2400" b="1" spc="-5" dirty="0">
                <a:latin typeface="Times New Roman"/>
                <a:cs typeface="Times New Roman"/>
              </a:rPr>
              <a:t>алгоритма </a:t>
            </a:r>
            <a:r>
              <a:rPr sz="2400" b="1" spc="-10" dirty="0">
                <a:latin typeface="Times New Roman"/>
                <a:cs typeface="Times New Roman"/>
              </a:rPr>
              <a:t>приведения </a:t>
            </a:r>
            <a:r>
              <a:rPr sz="2400" b="1" dirty="0">
                <a:latin typeface="Times New Roman"/>
                <a:cs typeface="Times New Roman"/>
              </a:rPr>
              <a:t>ОП ДО в </a:t>
            </a:r>
            <a:r>
              <a:rPr sz="2400" b="1" spc="-5" dirty="0">
                <a:latin typeface="Times New Roman"/>
                <a:cs typeface="Times New Roman"/>
              </a:rPr>
              <a:t>соответствие </a:t>
            </a:r>
            <a:r>
              <a:rPr sz="2400" b="1" spc="-484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ФОП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ДО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905000"/>
            <a:ext cx="8686800" cy="428835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604770" algn="just">
              <a:lnSpc>
                <a:spcPct val="100000"/>
              </a:lnSpc>
              <a:spcBef>
                <a:spcPts val="740"/>
              </a:spcBef>
            </a:pPr>
            <a:r>
              <a:rPr sz="1800" b="1" spc="-15" dirty="0">
                <a:latin typeface="Times New Roman"/>
                <a:cs typeface="Times New Roman"/>
              </a:rPr>
              <a:t>Компетенция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администрации</a:t>
            </a:r>
            <a:endParaRPr sz="1800" dirty="0">
              <a:latin typeface="Times New Roman"/>
              <a:cs typeface="Times New Roman"/>
            </a:endParaRPr>
          </a:p>
          <a:p>
            <a:pPr marL="298450" marR="433070" indent="-285750" algn="just">
              <a:lnSpc>
                <a:spcPct val="100000"/>
              </a:lnSpc>
              <a:spcBef>
                <a:spcPts val="565"/>
              </a:spcBef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анализ</a:t>
            </a:r>
            <a:r>
              <a:rPr sz="16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нормативного</a:t>
            </a:r>
            <a:r>
              <a:rPr sz="16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правового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обеспечения,</a:t>
            </a:r>
            <a:r>
              <a:rPr sz="16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основных</a:t>
            </a:r>
            <a:r>
              <a:rPr sz="1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понятий</a:t>
            </a:r>
            <a:r>
              <a:rPr sz="160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(серия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обучающих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мероприятий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кадрами);</a:t>
            </a:r>
            <a:endParaRPr sz="1600" dirty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разработка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«Положения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рабочей группе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приведению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соответствие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ФОП</a:t>
            </a:r>
            <a:r>
              <a:rPr lang="ru-RU" sz="160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ДО</a:t>
            </a:r>
            <a:r>
              <a:rPr sz="1600" spc="-10" dirty="0">
                <a:latin typeface="Times New Roman"/>
                <a:cs typeface="Times New Roman"/>
              </a:rPr>
              <a:t>»;</a:t>
            </a:r>
            <a:endParaRPr sz="1600" dirty="0">
              <a:latin typeface="Times New Roman"/>
              <a:cs typeface="Times New Roman"/>
            </a:endParaRPr>
          </a:p>
          <a:p>
            <a:pPr marL="298450" marR="246379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5" dirty="0">
                <a:latin typeface="Times New Roman"/>
                <a:cs typeface="Times New Roman"/>
              </a:rPr>
              <a:t>утверждение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Положения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(разовый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приказ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руководителя),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endParaRPr lang="ru-RU" sz="1600" spc="35" dirty="0" smtClean="0">
              <a:latin typeface="Times New Roman"/>
              <a:cs typeface="Times New Roman"/>
            </a:endParaRPr>
          </a:p>
          <a:p>
            <a:pPr marL="298450" marR="246379" indent="-285750" algn="just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создание</a:t>
            </a:r>
            <a:r>
              <a:rPr sz="1600" spc="2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рабочей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группы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приведению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соответствие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ФОП </a:t>
            </a:r>
            <a:r>
              <a:rPr sz="1600" spc="-10" dirty="0">
                <a:latin typeface="Times New Roman"/>
                <a:cs typeface="Times New Roman"/>
              </a:rPr>
              <a:t>ДО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(ежегодный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приказ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руководителя,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если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требуется,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например,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корректировка</a:t>
            </a:r>
            <a:r>
              <a:rPr sz="1600" spc="-5" dirty="0">
                <a:latin typeface="Times New Roman"/>
                <a:cs typeface="Times New Roman"/>
              </a:rPr>
              <a:t> по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итогам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ВСОК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предписаний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пр.);</a:t>
            </a:r>
            <a:endParaRPr sz="1600" dirty="0">
              <a:latin typeface="Times New Roman"/>
              <a:cs typeface="Times New Roman"/>
            </a:endParaRPr>
          </a:p>
          <a:p>
            <a:pPr marL="298450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включение</a:t>
            </a:r>
            <a:r>
              <a:rPr sz="1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вопроса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повестку</a:t>
            </a:r>
            <a:r>
              <a:rPr sz="16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1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совета</a:t>
            </a:r>
            <a:r>
              <a:rPr sz="1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(возможно,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один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раз,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если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" dirty="0" err="1" smtClean="0">
                <a:latin typeface="Times New Roman"/>
                <a:cs typeface="Times New Roman"/>
              </a:rPr>
              <a:t>есть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доработки</a:t>
            </a:r>
            <a:r>
              <a:rPr sz="1600" spc="-5" dirty="0">
                <a:latin typeface="Times New Roman"/>
                <a:cs typeface="Times New Roman"/>
              </a:rPr>
              <a:t>);</a:t>
            </a:r>
            <a:endParaRPr sz="1600" dirty="0">
              <a:latin typeface="Times New Roman"/>
              <a:cs typeface="Times New Roman"/>
            </a:endParaRPr>
          </a:p>
          <a:p>
            <a:pPr marL="298450" marR="205104" indent="-285750" algn="just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утверждение</a:t>
            </a:r>
            <a:r>
              <a:rPr sz="1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приведенной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 ФОП </a:t>
            </a:r>
            <a:r>
              <a:rPr sz="1600" spc="-10" dirty="0">
                <a:latin typeface="Times New Roman"/>
                <a:cs typeface="Times New Roman"/>
              </a:rPr>
              <a:t>ДО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(до </a:t>
            </a:r>
            <a:r>
              <a:rPr sz="1600" spc="-15" dirty="0">
                <a:latin typeface="Times New Roman"/>
                <a:cs typeface="Times New Roman"/>
              </a:rPr>
              <a:t>начала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учебного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года)</a:t>
            </a:r>
            <a:endParaRPr sz="1600" dirty="0">
              <a:latin typeface="Times New Roman"/>
              <a:cs typeface="Times New Roman"/>
            </a:endParaRPr>
          </a:p>
          <a:p>
            <a:pPr marL="2604770" algn="just"/>
            <a:r>
              <a:rPr sz="1800" b="1" spc="-15" dirty="0">
                <a:latin typeface="Times New Roman"/>
                <a:cs typeface="Times New Roman"/>
              </a:rPr>
              <a:t>Компетенция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рабочей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группы</a:t>
            </a:r>
            <a:endParaRPr sz="1800" dirty="0">
              <a:latin typeface="Times New Roman"/>
              <a:cs typeface="Times New Roman"/>
            </a:endParaRPr>
          </a:p>
          <a:p>
            <a:pPr marL="297815" indent="-285750" algn="just">
              <a:lnSpc>
                <a:spcPct val="100000"/>
              </a:lnSpc>
              <a:spcBef>
                <a:spcPts val="815"/>
              </a:spcBef>
              <a:buSzPct val="112500"/>
              <a:buFont typeface="Wingdings" panose="05000000000000000000" pitchFamily="2" charset="2"/>
              <a:buChar char="Ø"/>
              <a:tabLst>
                <a:tab pos="144145" algn="l"/>
              </a:tabLst>
            </a:pPr>
            <a:r>
              <a:rPr sz="1600" spc="-10" dirty="0">
                <a:latin typeface="Times New Roman"/>
                <a:cs typeface="Times New Roman"/>
              </a:rPr>
              <a:t>разработка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проекта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приведенной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соответствие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ФОП </a:t>
            </a:r>
            <a:r>
              <a:rPr sz="1600" spc="-10" dirty="0">
                <a:latin typeface="Times New Roman"/>
                <a:cs typeface="Times New Roman"/>
              </a:rPr>
              <a:t>ДО</a:t>
            </a:r>
            <a:endParaRPr sz="1600" dirty="0">
              <a:latin typeface="Times New Roman"/>
              <a:cs typeface="Times New Roman"/>
            </a:endParaRPr>
          </a:p>
          <a:p>
            <a:pPr marL="12700" marR="641350" algn="just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Times New Roman"/>
                <a:cs typeface="Times New Roman"/>
              </a:rPr>
              <a:t>(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расширенные</a:t>
            </a:r>
            <a:r>
              <a:rPr sz="16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заседания,</a:t>
            </a:r>
            <a:r>
              <a:rPr sz="16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подготовка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проекта</a:t>
            </a:r>
            <a:r>
              <a:rPr sz="1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–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разовая</a:t>
            </a:r>
            <a:r>
              <a:rPr sz="16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деятельность,</a:t>
            </a:r>
            <a:r>
              <a:rPr sz="16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возможна </a:t>
            </a:r>
            <a:r>
              <a:rPr sz="1600" spc="-3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ежегодная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корректировка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при</a:t>
            </a:r>
            <a:r>
              <a:rPr sz="16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необходимости</a:t>
            </a:r>
            <a:r>
              <a:rPr sz="1600" spc="-15" dirty="0">
                <a:latin typeface="Times New Roman"/>
                <a:cs typeface="Times New Roman"/>
              </a:rPr>
              <a:t>)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36420" cy="13639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763268" cy="13868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351011" y="1725637"/>
            <a:ext cx="5186680" cy="459740"/>
          </a:xfrm>
          <a:custGeom>
            <a:avLst/>
            <a:gdLst/>
            <a:ahLst/>
            <a:cxnLst/>
            <a:rect l="l" t="t" r="r" b="b"/>
            <a:pathLst>
              <a:path w="5186680" h="459739">
                <a:moveTo>
                  <a:pt x="5186210" y="0"/>
                </a:moveTo>
                <a:lnTo>
                  <a:pt x="0" y="0"/>
                </a:lnTo>
                <a:lnTo>
                  <a:pt x="0" y="153212"/>
                </a:lnTo>
                <a:lnTo>
                  <a:pt x="0" y="306171"/>
                </a:lnTo>
                <a:lnTo>
                  <a:pt x="0" y="459117"/>
                </a:lnTo>
                <a:lnTo>
                  <a:pt x="5186210" y="459117"/>
                </a:lnTo>
                <a:lnTo>
                  <a:pt x="5186210" y="306171"/>
                </a:lnTo>
                <a:lnTo>
                  <a:pt x="5186210" y="153212"/>
                </a:lnTo>
                <a:lnTo>
                  <a:pt x="5186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54183" y="922949"/>
            <a:ext cx="5212080" cy="51546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 algn="just">
              <a:lnSpc>
                <a:spcPct val="100000"/>
              </a:lnSpc>
              <a:spcBef>
                <a:spcPts val="95"/>
              </a:spcBef>
              <a:tabLst>
                <a:tab pos="1328420" algn="l"/>
                <a:tab pos="4116704" algn="l"/>
                <a:tab pos="5198745" algn="l"/>
              </a:tabLst>
            </a:pPr>
            <a:r>
              <a:rPr sz="10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дата	</a:t>
            </a:r>
            <a:r>
              <a:rPr sz="1050" spc="-10" dirty="0">
                <a:latin typeface="Times New Roman"/>
                <a:cs typeface="Times New Roman"/>
              </a:rPr>
              <a:t>	№ </a:t>
            </a:r>
            <a:r>
              <a:rPr sz="1050" spc="-125" dirty="0">
                <a:latin typeface="Times New Roman"/>
                <a:cs typeface="Times New Roman"/>
              </a:rPr>
              <a:t> </a:t>
            </a:r>
            <a:r>
              <a:rPr sz="10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562610" marR="589280" algn="ctr">
              <a:lnSpc>
                <a:spcPts val="1200"/>
              </a:lnSpc>
            </a:pPr>
            <a:r>
              <a:rPr sz="1050" spc="-10" dirty="0">
                <a:latin typeface="Times New Roman"/>
                <a:cs typeface="Times New Roman"/>
              </a:rPr>
              <a:t>О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создании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рабочей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группы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по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разработке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образовательной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программы </a:t>
            </a:r>
            <a:r>
              <a:rPr sz="1050" spc="-2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дошкольной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образовательной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организации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402590" algn="just">
              <a:lnSpc>
                <a:spcPts val="1235"/>
              </a:lnSpc>
            </a:pPr>
            <a:r>
              <a:rPr sz="1050" spc="-10" dirty="0">
                <a:latin typeface="Times New Roman"/>
                <a:cs typeface="Times New Roman"/>
              </a:rPr>
              <a:t>В</a:t>
            </a:r>
            <a:r>
              <a:rPr sz="1050" spc="400" dirty="0">
                <a:latin typeface="Times New Roman"/>
                <a:cs typeface="Times New Roman"/>
              </a:rPr>
              <a:t>  </a:t>
            </a:r>
            <a:r>
              <a:rPr sz="1050" spc="-5" dirty="0">
                <a:latin typeface="Times New Roman"/>
                <a:cs typeface="Times New Roman"/>
              </a:rPr>
              <a:t>соответствии</a:t>
            </a:r>
            <a:r>
              <a:rPr sz="1050" spc="409" dirty="0">
                <a:latin typeface="Times New Roman"/>
                <a:cs typeface="Times New Roman"/>
              </a:rPr>
              <a:t> </a:t>
            </a:r>
            <a:r>
              <a:rPr sz="1050" spc="41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с</a:t>
            </a:r>
            <a:r>
              <a:rPr sz="1050" spc="405" dirty="0">
                <a:latin typeface="Times New Roman"/>
                <a:cs typeface="Times New Roman"/>
              </a:rPr>
              <a:t> </a:t>
            </a:r>
            <a:r>
              <a:rPr sz="1050" spc="409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Федеральным</a:t>
            </a:r>
            <a:r>
              <a:rPr sz="1050" spc="400" dirty="0">
                <a:latin typeface="Times New Roman"/>
                <a:cs typeface="Times New Roman"/>
              </a:rPr>
              <a:t>  </a:t>
            </a:r>
            <a:r>
              <a:rPr sz="1050" spc="-10" dirty="0">
                <a:latin typeface="Times New Roman"/>
                <a:cs typeface="Times New Roman"/>
              </a:rPr>
              <a:t>законом</a:t>
            </a:r>
            <a:r>
              <a:rPr sz="1050" spc="405" dirty="0">
                <a:latin typeface="Times New Roman"/>
                <a:cs typeface="Times New Roman"/>
              </a:rPr>
              <a:t> </a:t>
            </a:r>
            <a:r>
              <a:rPr sz="1050" spc="409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от</a:t>
            </a:r>
            <a:r>
              <a:rPr sz="1050" spc="405" dirty="0">
                <a:latin typeface="Times New Roman"/>
                <a:cs typeface="Times New Roman"/>
              </a:rPr>
              <a:t> </a:t>
            </a:r>
            <a:r>
              <a:rPr sz="1050" spc="409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24.09.2022</a:t>
            </a:r>
            <a:r>
              <a:rPr sz="1050" spc="405" dirty="0">
                <a:latin typeface="Times New Roman"/>
                <a:cs typeface="Times New Roman"/>
              </a:rPr>
              <a:t>  </a:t>
            </a:r>
            <a:r>
              <a:rPr sz="1050" spc="-10" dirty="0">
                <a:latin typeface="Times New Roman"/>
                <a:cs typeface="Times New Roman"/>
              </a:rPr>
              <a:t>№</a:t>
            </a:r>
            <a:r>
              <a:rPr sz="1050" spc="405" dirty="0">
                <a:latin typeface="Times New Roman"/>
                <a:cs typeface="Times New Roman"/>
              </a:rPr>
              <a:t>  </a:t>
            </a:r>
            <a:r>
              <a:rPr sz="1050" spc="-5" dirty="0">
                <a:latin typeface="Times New Roman"/>
                <a:cs typeface="Times New Roman"/>
              </a:rPr>
              <a:t>371-ФЗ</a:t>
            </a:r>
            <a:endParaRPr sz="1050" dirty="0">
              <a:latin typeface="Times New Roman"/>
              <a:cs typeface="Times New Roman"/>
            </a:endParaRPr>
          </a:p>
          <a:p>
            <a:pPr marL="12700" marR="36195" algn="just">
              <a:lnSpc>
                <a:spcPts val="1200"/>
              </a:lnSpc>
              <a:spcBef>
                <a:spcPts val="65"/>
              </a:spcBef>
            </a:pPr>
            <a:r>
              <a:rPr sz="1050" spc="-20" dirty="0">
                <a:latin typeface="Times New Roman"/>
                <a:cs typeface="Times New Roman"/>
              </a:rPr>
              <a:t>«О </a:t>
            </a:r>
            <a:r>
              <a:rPr sz="1050" spc="-10" dirty="0">
                <a:latin typeface="Times New Roman"/>
                <a:cs typeface="Times New Roman"/>
              </a:rPr>
              <a:t>внесении изменений </a:t>
            </a:r>
            <a:r>
              <a:rPr sz="1050" spc="-5" dirty="0">
                <a:latin typeface="Times New Roman"/>
                <a:cs typeface="Times New Roman"/>
              </a:rPr>
              <a:t>в </a:t>
            </a:r>
            <a:r>
              <a:rPr sz="1050" spc="-10" dirty="0">
                <a:latin typeface="Times New Roman"/>
                <a:cs typeface="Times New Roman"/>
              </a:rPr>
              <a:t>Федеральный закон </a:t>
            </a:r>
            <a:r>
              <a:rPr sz="1050" spc="-15" dirty="0">
                <a:latin typeface="Times New Roman"/>
                <a:cs typeface="Times New Roman"/>
              </a:rPr>
              <a:t>«Об </a:t>
            </a:r>
            <a:r>
              <a:rPr sz="1050" spc="-5" dirty="0">
                <a:latin typeface="Times New Roman"/>
                <a:cs typeface="Times New Roman"/>
              </a:rPr>
              <a:t>образовании в </a:t>
            </a:r>
            <a:r>
              <a:rPr sz="1050" spc="-10" dirty="0">
                <a:latin typeface="Times New Roman"/>
                <a:cs typeface="Times New Roman"/>
              </a:rPr>
              <a:t>Российской </a:t>
            </a:r>
            <a:r>
              <a:rPr sz="1050" spc="-5" dirty="0">
                <a:latin typeface="Times New Roman"/>
                <a:cs typeface="Times New Roman"/>
              </a:rPr>
              <a:t>Федерации», 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Федерального</a:t>
            </a:r>
            <a:r>
              <a:rPr sz="1050" spc="-5" dirty="0">
                <a:latin typeface="Times New Roman"/>
                <a:cs typeface="Times New Roman"/>
              </a:rPr>
              <a:t> закона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«Об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обязательных</a:t>
            </a:r>
            <a:r>
              <a:rPr sz="1050" spc="254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требованиях</a:t>
            </a:r>
            <a:r>
              <a:rPr sz="1050" spc="24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в</a:t>
            </a:r>
            <a:r>
              <a:rPr sz="1050" spc="254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Российской</a:t>
            </a:r>
            <a:r>
              <a:rPr sz="1050" spc="2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Федерации», 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приказом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Министерства</a:t>
            </a:r>
            <a:r>
              <a:rPr sz="1050" spc="2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просвещения</a:t>
            </a:r>
            <a:r>
              <a:rPr sz="1050" spc="2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РФ</a:t>
            </a:r>
            <a:r>
              <a:rPr sz="1050" spc="24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от 08.11.2023 </a:t>
            </a:r>
            <a:r>
              <a:rPr sz="1050" spc="-10" dirty="0">
                <a:latin typeface="Times New Roman"/>
                <a:cs typeface="Times New Roman"/>
              </a:rPr>
              <a:t>№</a:t>
            </a:r>
            <a:r>
              <a:rPr sz="1050" spc="24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955</a:t>
            </a:r>
            <a:r>
              <a:rPr sz="1050" spc="250" dirty="0">
                <a:latin typeface="Times New Roman"/>
                <a:cs typeface="Times New Roman"/>
              </a:rPr>
              <a:t> </a:t>
            </a:r>
            <a:r>
              <a:rPr sz="1050" spc="-25" dirty="0">
                <a:latin typeface="Times New Roman"/>
                <a:cs typeface="Times New Roman"/>
              </a:rPr>
              <a:t>«О</a:t>
            </a:r>
            <a:r>
              <a:rPr sz="1050" spc="2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внесении</a:t>
            </a:r>
            <a:r>
              <a:rPr sz="1050" spc="2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изменений </a:t>
            </a:r>
            <a:r>
              <a:rPr sz="1050" spc="-2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в</a:t>
            </a:r>
            <a:r>
              <a:rPr sz="1050" spc="509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некоторые</a:t>
            </a:r>
            <a:r>
              <a:rPr sz="1050" spc="509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приказы</a:t>
            </a:r>
            <a:r>
              <a:rPr sz="1050" spc="49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Министерства</a:t>
            </a:r>
            <a:r>
              <a:rPr sz="1050" spc="49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образования</a:t>
            </a:r>
            <a:r>
              <a:rPr sz="1050" spc="49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и</a:t>
            </a:r>
            <a:r>
              <a:rPr sz="1050" spc="509" dirty="0">
                <a:latin typeface="Times New Roman"/>
                <a:cs typeface="Times New Roman"/>
              </a:rPr>
              <a:t> </a:t>
            </a:r>
            <a:r>
              <a:rPr sz="1050" spc="-15" dirty="0">
                <a:latin typeface="Times New Roman"/>
                <a:cs typeface="Times New Roman"/>
              </a:rPr>
              <a:t>науки</a:t>
            </a:r>
            <a:r>
              <a:rPr sz="1050" spc="229" dirty="0">
                <a:latin typeface="Times New Roman"/>
                <a:cs typeface="Times New Roman"/>
              </a:rPr>
              <a:t>  </a:t>
            </a:r>
            <a:r>
              <a:rPr sz="1050" spc="-5" dirty="0">
                <a:latin typeface="Times New Roman"/>
                <a:cs typeface="Times New Roman"/>
              </a:rPr>
              <a:t>Российской</a:t>
            </a:r>
            <a:r>
              <a:rPr sz="1050" spc="509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Федерации </a:t>
            </a:r>
            <a:r>
              <a:rPr sz="1050" spc="-5" dirty="0">
                <a:latin typeface="Times New Roman"/>
                <a:cs typeface="Times New Roman"/>
              </a:rPr>
              <a:t> и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Министерства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просвещения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Российской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Федерации,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касающиеся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федеральных 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государственных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образовательных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стандартов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общего</a:t>
            </a:r>
            <a:r>
              <a:rPr sz="1050" spc="-5" dirty="0">
                <a:latin typeface="Times New Roman"/>
                <a:cs typeface="Times New Roman"/>
              </a:rPr>
              <a:t> образования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и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образования 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обучающихся</a:t>
            </a:r>
            <a:r>
              <a:rPr sz="1050" spc="-5" dirty="0">
                <a:latin typeface="Times New Roman"/>
                <a:cs typeface="Times New Roman"/>
              </a:rPr>
              <a:t> с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ограниченными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возможностями</a:t>
            </a:r>
            <a:r>
              <a:rPr sz="1050" spc="-5" dirty="0">
                <a:latin typeface="Times New Roman"/>
                <a:cs typeface="Times New Roman"/>
              </a:rPr>
              <a:t> здоровья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и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умственной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отсталостью 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(интеллектуальными</a:t>
            </a:r>
            <a:r>
              <a:rPr sz="1050" spc="50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нарушениями)</a:t>
            </a:r>
            <a:r>
              <a:rPr sz="1050" spc="240" dirty="0">
                <a:latin typeface="Times New Roman"/>
                <a:cs typeface="Times New Roman"/>
              </a:rPr>
              <a:t>  </a:t>
            </a:r>
            <a:r>
              <a:rPr sz="1050" spc="-5" dirty="0">
                <a:latin typeface="Times New Roman"/>
                <a:cs typeface="Times New Roman"/>
              </a:rPr>
              <a:t>и</a:t>
            </a:r>
            <a:r>
              <a:rPr sz="1050" spc="250" dirty="0">
                <a:latin typeface="Times New Roman"/>
                <a:cs typeface="Times New Roman"/>
              </a:rPr>
              <a:t> </a:t>
            </a:r>
            <a:r>
              <a:rPr sz="1050" spc="254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приказом</a:t>
            </a:r>
            <a:r>
              <a:rPr sz="1050" spc="240" dirty="0">
                <a:latin typeface="Times New Roman"/>
                <a:cs typeface="Times New Roman"/>
              </a:rPr>
              <a:t>  </a:t>
            </a:r>
            <a:r>
              <a:rPr sz="1050" spc="-10" dirty="0">
                <a:latin typeface="Times New Roman"/>
                <a:cs typeface="Times New Roman"/>
              </a:rPr>
              <a:t>Министерства</a:t>
            </a:r>
            <a:r>
              <a:rPr sz="1050" spc="240" dirty="0">
                <a:latin typeface="Times New Roman"/>
                <a:cs typeface="Times New Roman"/>
              </a:rPr>
              <a:t> </a:t>
            </a:r>
            <a:r>
              <a:rPr sz="1050" spc="2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просвещения</a:t>
            </a:r>
            <a:r>
              <a:rPr sz="1050" spc="240" dirty="0">
                <a:latin typeface="Times New Roman"/>
                <a:cs typeface="Times New Roman"/>
              </a:rPr>
              <a:t>  </a:t>
            </a:r>
            <a:r>
              <a:rPr sz="1050" spc="-15" dirty="0">
                <a:latin typeface="Times New Roman"/>
                <a:cs typeface="Times New Roman"/>
              </a:rPr>
              <a:t>РФ 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от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25.11.2023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№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1028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«Об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утверждении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федеральной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образовательной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программы </a:t>
            </a:r>
            <a:r>
              <a:rPr sz="1050" spc="-2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дошкольного</a:t>
            </a:r>
            <a:r>
              <a:rPr sz="1050" spc="-10" dirty="0">
                <a:latin typeface="Times New Roman"/>
                <a:cs typeface="Times New Roman"/>
              </a:rPr>
              <a:t> образования»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R="24765" algn="ctr">
              <a:lnSpc>
                <a:spcPct val="100000"/>
              </a:lnSpc>
              <a:spcBef>
                <a:spcPts val="5"/>
              </a:spcBef>
            </a:pPr>
            <a:r>
              <a:rPr sz="1050" spc="-20" dirty="0">
                <a:latin typeface="Times New Roman"/>
                <a:cs typeface="Times New Roman"/>
              </a:rPr>
              <a:t>ПРИКАЗЫВАЮ: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36195" indent="389890" algn="just">
              <a:lnSpc>
                <a:spcPts val="1210"/>
              </a:lnSpc>
              <a:buAutoNum type="arabicPeriod"/>
              <a:tabLst>
                <a:tab pos="539750" algn="l"/>
              </a:tabLst>
            </a:pPr>
            <a:r>
              <a:rPr sz="1050" spc="-10" dirty="0">
                <a:latin typeface="Times New Roman"/>
                <a:cs typeface="Times New Roman"/>
              </a:rPr>
              <a:t>Организовать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в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МДОУ</a:t>
            </a:r>
            <a:r>
              <a:rPr sz="1050" spc="-20" dirty="0" smtClean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«Детский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сад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№</a:t>
            </a:r>
            <a:r>
              <a:rPr lang="ru-RU" sz="1050" spc="-5" dirty="0" smtClean="0">
                <a:latin typeface="Times New Roman"/>
                <a:cs typeface="Times New Roman"/>
              </a:rPr>
              <a:t>84 «Тополёк</a:t>
            </a:r>
            <a:r>
              <a:rPr sz="1050" spc="-5" dirty="0" smtClean="0">
                <a:latin typeface="Times New Roman"/>
                <a:cs typeface="Times New Roman"/>
              </a:rPr>
              <a:t>»</a:t>
            </a:r>
            <a:r>
              <a:rPr sz="1050" spc="-40" dirty="0" smtClean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работу</a:t>
            </a:r>
            <a:r>
              <a:rPr sz="1050" spc="-6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по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разработке</a:t>
            </a:r>
            <a:r>
              <a:rPr sz="1050" spc="-4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образовательной </a:t>
            </a:r>
            <a:r>
              <a:rPr sz="1050" spc="-2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программы (далее-ОП) </a:t>
            </a:r>
            <a:r>
              <a:rPr sz="1050" spc="-5" dirty="0">
                <a:latin typeface="Times New Roman"/>
                <a:cs typeface="Times New Roman"/>
              </a:rPr>
              <a:t>на </a:t>
            </a:r>
            <a:r>
              <a:rPr sz="1050" spc="-10" dirty="0">
                <a:latin typeface="Times New Roman"/>
                <a:cs typeface="Times New Roman"/>
              </a:rPr>
              <a:t>основе федеральной </a:t>
            </a:r>
            <a:r>
              <a:rPr sz="1050" spc="-5" dirty="0">
                <a:latin typeface="Times New Roman"/>
                <a:cs typeface="Times New Roman"/>
              </a:rPr>
              <a:t>образовательной </a:t>
            </a:r>
            <a:r>
              <a:rPr sz="1050" spc="-10" dirty="0">
                <a:latin typeface="Times New Roman"/>
                <a:cs typeface="Times New Roman"/>
              </a:rPr>
              <a:t>программы </a:t>
            </a:r>
            <a:r>
              <a:rPr sz="1050" spc="-5" dirty="0">
                <a:latin typeface="Times New Roman"/>
                <a:cs typeface="Times New Roman"/>
              </a:rPr>
              <a:t>дошкольного 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образования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(далее</a:t>
            </a:r>
            <a:r>
              <a:rPr sz="1050" spc="-5" dirty="0">
                <a:latin typeface="Times New Roman"/>
                <a:cs typeface="Times New Roman"/>
              </a:rPr>
              <a:t> – </a:t>
            </a:r>
            <a:r>
              <a:rPr sz="1050" spc="-10" dirty="0">
                <a:latin typeface="Times New Roman"/>
                <a:cs typeface="Times New Roman"/>
              </a:rPr>
              <a:t>ФОП ДО)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5" dirty="0" err="1">
                <a:latin typeface="Times New Roman"/>
                <a:cs typeface="Times New Roman"/>
              </a:rPr>
              <a:t>до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01.09.2023.</a:t>
            </a:r>
            <a:endParaRPr lang="ru-RU" sz="1050" dirty="0">
              <a:latin typeface="Times New Roman"/>
              <a:cs typeface="Times New Roman"/>
            </a:endParaRPr>
          </a:p>
          <a:p>
            <a:pPr marL="12700" marR="36195" indent="389890" algn="just">
              <a:lnSpc>
                <a:spcPts val="1210"/>
              </a:lnSpc>
              <a:buAutoNum type="arabicPeriod"/>
              <a:tabLst>
                <a:tab pos="539750" algn="l"/>
              </a:tabLst>
            </a:pPr>
            <a:r>
              <a:rPr sz="1050" spc="-10" dirty="0" err="1" smtClean="0">
                <a:latin typeface="Times New Roman"/>
                <a:cs typeface="Times New Roman"/>
              </a:rPr>
              <a:t>Утвердить</a:t>
            </a:r>
            <a:r>
              <a:rPr sz="1050" spc="55" dirty="0" smtClean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состав</a:t>
            </a:r>
            <a:r>
              <a:rPr sz="1050" spc="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рабочей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группы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по</a:t>
            </a:r>
            <a:r>
              <a:rPr sz="1050" spc="5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приведению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ОП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в</a:t>
            </a:r>
            <a:r>
              <a:rPr sz="1050" spc="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соответствие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с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ФОП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ДО</a:t>
            </a:r>
            <a:endParaRPr sz="1050" dirty="0">
              <a:latin typeface="Times New Roman"/>
              <a:cs typeface="Times New Roman"/>
            </a:endParaRPr>
          </a:p>
          <a:p>
            <a:pPr marL="12700" algn="just">
              <a:lnSpc>
                <a:spcPts val="1205"/>
              </a:lnSpc>
            </a:pPr>
            <a:r>
              <a:rPr sz="1050" spc="-5" dirty="0">
                <a:latin typeface="Times New Roman"/>
                <a:cs typeface="Times New Roman"/>
              </a:rPr>
              <a:t>(приложение</a:t>
            </a:r>
            <a:r>
              <a:rPr sz="1050" spc="-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1).</a:t>
            </a:r>
            <a:endParaRPr sz="1050" dirty="0">
              <a:latin typeface="Times New Roman"/>
              <a:cs typeface="Times New Roman"/>
            </a:endParaRPr>
          </a:p>
          <a:p>
            <a:pPr marL="12700" marR="41910" indent="389890">
              <a:lnSpc>
                <a:spcPts val="1200"/>
              </a:lnSpc>
              <a:spcBef>
                <a:spcPts val="65"/>
              </a:spcBef>
              <a:buAutoNum type="arabicPeriod" startAt="3"/>
              <a:tabLst>
                <a:tab pos="539750" algn="l"/>
              </a:tabLst>
            </a:pP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Утвердить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ввести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в действие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Положение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о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рабочей группе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по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приведению ОП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05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соответствие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 ФОП</a:t>
            </a:r>
            <a:r>
              <a:rPr sz="10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ДО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(приложение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2).</a:t>
            </a:r>
            <a:endParaRPr sz="1050" dirty="0">
              <a:latin typeface="Times New Roman"/>
              <a:cs typeface="Times New Roman"/>
            </a:endParaRPr>
          </a:p>
          <a:p>
            <a:pPr marL="12700" marR="40005" indent="389890">
              <a:lnSpc>
                <a:spcPts val="1200"/>
              </a:lnSpc>
              <a:spcBef>
                <a:spcPts val="5"/>
              </a:spcBef>
              <a:buClr>
                <a:srgbClr val="000000"/>
              </a:buClr>
              <a:buAutoNum type="arabicPeriod" startAt="3"/>
              <a:tabLst>
                <a:tab pos="539750" algn="l"/>
              </a:tabLst>
            </a:pP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Утвердить</a:t>
            </a:r>
            <a:r>
              <a:rPr sz="1050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дорожную</a:t>
            </a:r>
            <a:r>
              <a:rPr sz="105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карту</a:t>
            </a:r>
            <a:r>
              <a:rPr sz="1050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105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приведению</a:t>
            </a:r>
            <a:r>
              <a:rPr sz="105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ОП</a:t>
            </a:r>
            <a:r>
              <a:rPr sz="105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05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соответствие</a:t>
            </a:r>
            <a:r>
              <a:rPr sz="1050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050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ФОП</a:t>
            </a:r>
            <a:r>
              <a:rPr sz="105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5" dirty="0">
                <a:solidFill>
                  <a:srgbClr val="FF0000"/>
                </a:solidFill>
                <a:latin typeface="Times New Roman"/>
                <a:cs typeface="Times New Roman"/>
              </a:rPr>
              <a:t>ДО </a:t>
            </a:r>
            <a:r>
              <a:rPr sz="105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FF0000"/>
                </a:solidFill>
                <a:latin typeface="Times New Roman"/>
                <a:cs typeface="Times New Roman"/>
              </a:rPr>
              <a:t>(приложение</a:t>
            </a:r>
            <a:r>
              <a:rPr sz="105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3)</a:t>
            </a:r>
            <a:r>
              <a:rPr sz="1050" spc="-5" dirty="0">
                <a:latin typeface="Times New Roman"/>
                <a:cs typeface="Times New Roman"/>
              </a:rPr>
              <a:t>.</a:t>
            </a:r>
            <a:endParaRPr sz="1050" dirty="0">
              <a:latin typeface="Times New Roman"/>
              <a:cs typeface="Times New Roman"/>
            </a:endParaRPr>
          </a:p>
          <a:p>
            <a:pPr marL="12700" marR="34290" indent="389890">
              <a:lnSpc>
                <a:spcPts val="1200"/>
              </a:lnSpc>
              <a:spcBef>
                <a:spcPts val="10"/>
              </a:spcBef>
              <a:buClr>
                <a:srgbClr val="FF0000"/>
              </a:buClr>
              <a:buAutoNum type="arabicPeriod" startAt="3"/>
              <a:tabLst>
                <a:tab pos="539750" algn="l"/>
              </a:tabLst>
            </a:pPr>
            <a:r>
              <a:rPr sz="1050" spc="-10" dirty="0">
                <a:latin typeface="Times New Roman"/>
                <a:cs typeface="Times New Roman"/>
              </a:rPr>
              <a:t>Разместить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информацию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по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введению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ФОП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на</a:t>
            </a:r>
            <a:r>
              <a:rPr sz="1050" spc="3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сайте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spc="-10" dirty="0" smtClean="0">
                <a:latin typeface="Times New Roman"/>
                <a:cs typeface="Times New Roman"/>
              </a:rPr>
              <a:t>МДОУ</a:t>
            </a:r>
            <a:r>
              <a:rPr sz="1050" spc="60" dirty="0" smtClean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«Детский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сад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№</a:t>
            </a:r>
            <a:r>
              <a:rPr lang="ru-RU" sz="1050" spc="-5" dirty="0" smtClean="0">
                <a:latin typeface="Times New Roman"/>
                <a:cs typeface="Times New Roman"/>
              </a:rPr>
              <a:t>84 «Тополёк</a:t>
            </a:r>
            <a:r>
              <a:rPr sz="1050" spc="-5" dirty="0" smtClean="0">
                <a:latin typeface="Times New Roman"/>
                <a:cs typeface="Times New Roman"/>
              </a:rPr>
              <a:t>» </a:t>
            </a:r>
            <a:r>
              <a:rPr sz="1050" spc="-245" dirty="0" smtClean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до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30.04.2023.</a:t>
            </a:r>
            <a:endParaRPr sz="1050" dirty="0">
              <a:latin typeface="Times New Roman"/>
              <a:cs typeface="Times New Roman"/>
            </a:endParaRPr>
          </a:p>
          <a:p>
            <a:pPr marL="12700" marR="36830" indent="389890">
              <a:lnSpc>
                <a:spcPts val="1200"/>
              </a:lnSpc>
              <a:spcBef>
                <a:spcPts val="10"/>
              </a:spcBef>
              <a:buAutoNum type="arabicPeriod" startAt="3"/>
              <a:tabLst>
                <a:tab pos="539750" algn="l"/>
              </a:tabLst>
            </a:pPr>
            <a:r>
              <a:rPr sz="1050" spc="-10" dirty="0">
                <a:latin typeface="Times New Roman"/>
                <a:cs typeface="Times New Roman"/>
              </a:rPr>
              <a:t>Разработать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проект образовательной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программы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5" dirty="0" smtClean="0">
                <a:latin typeface="Times New Roman"/>
                <a:cs typeface="Times New Roman"/>
              </a:rPr>
              <a:t>МДОУ</a:t>
            </a:r>
            <a:r>
              <a:rPr sz="1050" spc="-10" dirty="0" smtClean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«Детский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сад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№</a:t>
            </a:r>
            <a:r>
              <a:rPr lang="ru-RU" sz="1050" spc="-5" dirty="0" smtClean="0">
                <a:latin typeface="Times New Roman"/>
                <a:cs typeface="Times New Roman"/>
              </a:rPr>
              <a:t>84 «Тополёк</a:t>
            </a:r>
            <a:r>
              <a:rPr sz="1050" spc="-5" dirty="0" smtClean="0">
                <a:latin typeface="Times New Roman"/>
                <a:cs typeface="Times New Roman"/>
              </a:rPr>
              <a:t>» </a:t>
            </a:r>
            <a:r>
              <a:rPr sz="1050" spc="-5" dirty="0" err="1">
                <a:latin typeface="Times New Roman"/>
                <a:cs typeface="Times New Roman"/>
              </a:rPr>
              <a:t>до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250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31.05.2023.</a:t>
            </a:r>
            <a:endParaRPr lang="ru-RU" sz="1050" dirty="0">
              <a:latin typeface="Times New Roman"/>
              <a:cs typeface="Times New Roman"/>
            </a:endParaRPr>
          </a:p>
          <a:p>
            <a:pPr marL="12700" marR="36830" indent="389890">
              <a:lnSpc>
                <a:spcPts val="1200"/>
              </a:lnSpc>
              <a:spcBef>
                <a:spcPts val="10"/>
              </a:spcBef>
              <a:buAutoNum type="arabicPeriod" startAt="3"/>
              <a:tabLst>
                <a:tab pos="539750" algn="l"/>
              </a:tabLst>
            </a:pPr>
            <a:r>
              <a:rPr sz="1050" spc="-10" dirty="0" err="1" smtClean="0">
                <a:latin typeface="Times New Roman"/>
                <a:cs typeface="Times New Roman"/>
              </a:rPr>
              <a:t>Контроль</a:t>
            </a:r>
            <a:r>
              <a:rPr sz="1050" dirty="0" smtClean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за</a:t>
            </a:r>
            <a:r>
              <a:rPr sz="1050" spc="-10" dirty="0">
                <a:latin typeface="Times New Roman"/>
                <a:cs typeface="Times New Roman"/>
              </a:rPr>
              <a:t> исполнением </a:t>
            </a:r>
            <a:r>
              <a:rPr sz="1050" spc="-5" dirty="0">
                <a:latin typeface="Times New Roman"/>
                <a:cs typeface="Times New Roman"/>
              </a:rPr>
              <a:t>приказа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оставляю</a:t>
            </a:r>
            <a:r>
              <a:rPr sz="105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за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5" dirty="0">
                <a:latin typeface="Times New Roman"/>
                <a:cs typeface="Times New Roman"/>
              </a:rPr>
              <a:t>собой.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9800" y="6248400"/>
            <a:ext cx="2141617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230"/>
              </a:lnSpc>
              <a:spcBef>
                <a:spcPts val="95"/>
              </a:spcBef>
            </a:pPr>
            <a:r>
              <a:rPr sz="1050" spc="-10" dirty="0">
                <a:latin typeface="Times New Roman"/>
                <a:cs typeface="Times New Roman"/>
              </a:rPr>
              <a:t>Заведующий</a:t>
            </a: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ts val="1230"/>
              </a:lnSpc>
            </a:pPr>
            <a:r>
              <a:rPr sz="1050" spc="-15" dirty="0" smtClean="0">
                <a:latin typeface="Times New Roman"/>
                <a:cs typeface="Times New Roman"/>
              </a:rPr>
              <a:t>МДОУ</a:t>
            </a:r>
            <a:r>
              <a:rPr sz="1050" dirty="0" smtClean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«Детский</a:t>
            </a:r>
            <a:r>
              <a:rPr sz="1050" spc="-15" dirty="0">
                <a:latin typeface="Times New Roman"/>
                <a:cs typeface="Times New Roman"/>
              </a:rPr>
              <a:t> </a:t>
            </a:r>
            <a:r>
              <a:rPr sz="1050" spc="-10" dirty="0" err="1">
                <a:latin typeface="Times New Roman"/>
                <a:cs typeface="Times New Roman"/>
              </a:rPr>
              <a:t>сад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5" dirty="0" smtClean="0">
                <a:latin typeface="Times New Roman"/>
                <a:cs typeface="Times New Roman"/>
              </a:rPr>
              <a:t>№</a:t>
            </a:r>
            <a:r>
              <a:rPr lang="ru-RU" sz="1050" spc="-5" dirty="0" smtClean="0">
                <a:latin typeface="Times New Roman"/>
                <a:cs typeface="Times New Roman"/>
              </a:rPr>
              <a:t>84 «Тополёк</a:t>
            </a:r>
            <a:r>
              <a:rPr sz="1050" spc="-5" dirty="0" smtClean="0">
                <a:latin typeface="Times New Roman"/>
                <a:cs typeface="Times New Roman"/>
              </a:rPr>
              <a:t>»</a:t>
            </a:r>
            <a:endParaRPr sz="1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1120" y="1634109"/>
            <a:ext cx="497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ПООП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ФОП: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сходство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различие.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Структура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2198497"/>
          <a:ext cx="8568690" cy="339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4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4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ПООП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401">
                <a:tc>
                  <a:txBody>
                    <a:bodyPr/>
                    <a:lstStyle/>
                    <a:p>
                      <a:pPr marL="210185" indent="-120014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Титульный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лист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185" indent="-120014">
                        <a:lnSpc>
                          <a:spcPct val="1000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Оглавление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185" indent="-120014">
                        <a:lnSpc>
                          <a:spcPct val="1000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Введение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185" indent="-12001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Целевой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185" indent="-120014">
                        <a:lnSpc>
                          <a:spcPct val="1000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Содержательный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185" indent="-120014">
                        <a:lnSpc>
                          <a:spcPct val="1000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Организационный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0820" indent="-119380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Титульный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лист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indent="-119380">
                        <a:lnSpc>
                          <a:spcPct val="100000"/>
                        </a:lnSpc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Оглавление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indent="-119380">
                        <a:lnSpc>
                          <a:spcPct val="100000"/>
                        </a:lnSpc>
                        <a:buClr>
                          <a:srgbClr val="000000"/>
                        </a:buClr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Общие</a:t>
                      </a:r>
                      <a:r>
                        <a:rPr sz="16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положения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indent="-11938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Целевой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indent="-119380">
                        <a:lnSpc>
                          <a:spcPct val="100000"/>
                        </a:lnSpc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Содержательный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10820" indent="-119380">
                        <a:lnSpc>
                          <a:spcPct val="100000"/>
                        </a:lnSpc>
                        <a:buChar char="-"/>
                        <a:tabLst>
                          <a:tab pos="211454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Организационный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раздел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691639" cy="1330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790700" cy="14081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041" y="1075435"/>
            <a:ext cx="3771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ФОП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ДО.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05868"/>
                </a:solidFill>
                <a:latin typeface="Times New Roman"/>
                <a:cs typeface="Times New Roman"/>
              </a:rPr>
              <a:t>Общие </a:t>
            </a:r>
            <a:r>
              <a:rPr sz="2400" spc="-20" dirty="0">
                <a:solidFill>
                  <a:srgbClr val="205868"/>
                </a:solidFill>
                <a:latin typeface="Times New Roman"/>
                <a:cs typeface="Times New Roman"/>
              </a:rPr>
              <a:t>положения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40255"/>
            <a:ext cx="6224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Функции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дошкольного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уровня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46200" algn="l"/>
                <a:tab pos="1655445" algn="l"/>
                <a:tab pos="2966720" algn="l"/>
                <a:tab pos="3917315" algn="l"/>
                <a:tab pos="5379085" algn="l"/>
              </a:tabLst>
            </a:pP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1)</a:t>
            </a:r>
            <a:r>
              <a:rPr sz="18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обучение	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и	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воспитание	</a:t>
            </a:r>
            <a:r>
              <a:rPr sz="1800" spc="-10" dirty="0">
                <a:latin typeface="Times New Roman"/>
                <a:cs typeface="Times New Roman"/>
              </a:rPr>
              <a:t>ребёнка	</a:t>
            </a:r>
            <a:r>
              <a:rPr sz="1800" spc="-20" dirty="0">
                <a:latin typeface="Times New Roman"/>
                <a:cs typeface="Times New Roman"/>
              </a:rPr>
              <a:t>дошкольного	</a:t>
            </a:r>
            <a:r>
              <a:rPr sz="1800" spc="-5" dirty="0">
                <a:latin typeface="Times New Roman"/>
                <a:cs typeface="Times New Roman"/>
              </a:rPr>
              <a:t>возраста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22769" y="2088591"/>
            <a:ext cx="1684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</a:tabLst>
            </a:pP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ак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граж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363470"/>
            <a:ext cx="807656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89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Федерации</a:t>
            </a:r>
            <a:r>
              <a:rPr sz="1800" spc="-5" dirty="0">
                <a:latin typeface="Times New Roman"/>
                <a:cs typeface="Times New Roman"/>
              </a:rPr>
              <a:t>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формирование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гражданской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культурной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идентичности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соответствующем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содержании</a:t>
            </a:r>
            <a:r>
              <a:rPr sz="1800" spc="-5" dirty="0">
                <a:latin typeface="Times New Roman"/>
                <a:cs typeface="Times New Roman"/>
              </a:rPr>
              <a:t> доступными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средствами;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buAutoNum type="arabicParenR" startAt="2"/>
              <a:tabLst>
                <a:tab pos="553085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создание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единого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ядра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содержания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ориентированного на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приобщение </a:t>
            </a:r>
            <a:r>
              <a:rPr sz="1800" dirty="0">
                <a:latin typeface="Times New Roman"/>
                <a:cs typeface="Times New Roman"/>
              </a:rPr>
              <a:t>детей к </a:t>
            </a:r>
            <a:r>
              <a:rPr sz="1800" spc="-5" dirty="0">
                <a:latin typeface="Times New Roman"/>
                <a:cs typeface="Times New Roman"/>
              </a:rPr>
              <a:t>традиционным </a:t>
            </a:r>
            <a:r>
              <a:rPr sz="1800" spc="-10" dirty="0">
                <a:latin typeface="Times New Roman"/>
                <a:cs typeface="Times New Roman"/>
              </a:rPr>
              <a:t>духовно-нравственным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социокультурным </a:t>
            </a:r>
            <a:r>
              <a:rPr sz="1800" dirty="0">
                <a:latin typeface="Times New Roman"/>
                <a:cs typeface="Times New Roman"/>
              </a:rPr>
              <a:t>ценностям </a:t>
            </a:r>
            <a:r>
              <a:rPr sz="1800" spc="-10" dirty="0">
                <a:latin typeface="Times New Roman"/>
                <a:cs typeface="Times New Roman"/>
              </a:rPr>
              <a:t>российского народа, </a:t>
            </a:r>
            <a:r>
              <a:rPr sz="1800" dirty="0">
                <a:latin typeface="Times New Roman"/>
                <a:cs typeface="Times New Roman"/>
              </a:rPr>
              <a:t>воспитание </a:t>
            </a:r>
            <a:r>
              <a:rPr sz="1800" spc="-10" dirty="0">
                <a:latin typeface="Times New Roman"/>
                <a:cs typeface="Times New Roman"/>
              </a:rPr>
              <a:t>подрастающего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поколения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знающего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уважающего</a:t>
            </a:r>
            <a:r>
              <a:rPr sz="1800" spc="-5" dirty="0">
                <a:latin typeface="Times New Roman"/>
                <a:cs typeface="Times New Roman"/>
              </a:rPr>
              <a:t> историю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культуру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своей</a:t>
            </a:r>
            <a:r>
              <a:rPr sz="1800" spc="4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семьи,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большой </a:t>
            </a:r>
            <a:r>
              <a:rPr sz="1800" dirty="0">
                <a:latin typeface="Times New Roman"/>
                <a:cs typeface="Times New Roman"/>
              </a:rPr>
              <a:t>и малой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Родины;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arenR" startAt="2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 startAt="2"/>
              <a:tabLst>
                <a:tab pos="29210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создание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единого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федерального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пространства </a:t>
            </a:r>
            <a:r>
              <a:rPr sz="1800" dirty="0">
                <a:latin typeface="Times New Roman"/>
                <a:cs typeface="Times New Roman"/>
              </a:rPr>
              <a:t>воспитания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обучения</a:t>
            </a:r>
            <a:r>
              <a:rPr sz="1800" spc="-5" dirty="0">
                <a:latin typeface="Times New Roman"/>
                <a:cs typeface="Times New Roman"/>
              </a:rPr>
              <a:t> детей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рождения</a:t>
            </a:r>
            <a:r>
              <a:rPr sz="1800" spc="-5" dirty="0">
                <a:latin typeface="Times New Roman"/>
                <a:cs typeface="Times New Roman"/>
              </a:rPr>
              <a:t> до</a:t>
            </a:r>
            <a:r>
              <a:rPr sz="1800" dirty="0">
                <a:latin typeface="Times New Roman"/>
                <a:cs typeface="Times New Roman"/>
              </a:rPr>
              <a:t> поступления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общеобразовательную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организацию,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обеспечивающего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ребёнку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родителям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(законным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представителям) равные, </a:t>
            </a:r>
            <a:r>
              <a:rPr sz="1800" spc="-10" dirty="0">
                <a:latin typeface="Times New Roman"/>
                <a:cs typeface="Times New Roman"/>
              </a:rPr>
              <a:t>качественные </a:t>
            </a:r>
            <a:r>
              <a:rPr sz="1800" spc="-5" dirty="0">
                <a:latin typeface="Times New Roman"/>
                <a:cs typeface="Times New Roman"/>
              </a:rPr>
              <a:t>условия ДО, вне </a:t>
            </a:r>
            <a:r>
              <a:rPr sz="1800" dirty="0">
                <a:latin typeface="Times New Roman"/>
                <a:cs typeface="Times New Roman"/>
              </a:rPr>
              <a:t>зависимости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10" dirty="0">
                <a:latin typeface="Times New Roman"/>
                <a:cs typeface="Times New Roman"/>
              </a:rPr>
              <a:t>места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проживания.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691639" cy="13304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004" y="1075435"/>
            <a:ext cx="377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ФОП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ДО.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05868"/>
                </a:solidFill>
                <a:latin typeface="Times New Roman"/>
                <a:cs typeface="Times New Roman"/>
              </a:rPr>
              <a:t>Общие</a:t>
            </a:r>
            <a:r>
              <a:rPr sz="2400" spc="-10" dirty="0">
                <a:solidFill>
                  <a:srgbClr val="205868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05868"/>
                </a:solidFill>
                <a:latin typeface="Times New Roman"/>
                <a:cs typeface="Times New Roman"/>
              </a:rPr>
              <a:t>положения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1530858"/>
            <a:ext cx="82784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 smtClean="0">
                <a:latin typeface="Times New Roman"/>
                <a:cs typeface="Times New Roman"/>
              </a:rPr>
              <a:t>-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Федеральная</a:t>
            </a:r>
            <a:r>
              <a:rPr sz="1600" spc="40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программа</a:t>
            </a:r>
            <a:r>
              <a:rPr sz="1600" spc="4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определяет</a:t>
            </a:r>
            <a:r>
              <a:rPr sz="1600" spc="4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единые</a:t>
            </a:r>
            <a:r>
              <a:rPr sz="1600" spc="4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для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Российской</a:t>
            </a:r>
            <a:r>
              <a:rPr sz="1600" spc="4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Федерации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базовые</a:t>
            </a:r>
            <a:r>
              <a:rPr sz="1600" spc="40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объем</a:t>
            </a:r>
            <a:r>
              <a:rPr sz="1600" spc="4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200" y="1774698"/>
            <a:ext cx="827976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содержание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 ДО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осваиваемые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обучающимися</a:t>
            </a:r>
            <a:r>
              <a:rPr sz="1600" spc="-5" dirty="0">
                <a:latin typeface="Times New Roman"/>
                <a:cs typeface="Times New Roman"/>
              </a:rPr>
              <a:t> 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организациях,</a:t>
            </a:r>
            <a:r>
              <a:rPr sz="1600" dirty="0">
                <a:latin typeface="Times New Roman"/>
                <a:cs typeface="Times New Roman"/>
              </a:rPr>
              <a:t> осуществляющих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образовательную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деятельность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(далее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-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ДОО),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планируемые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sz="1600" spc="3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освоения 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latin typeface="Times New Roman"/>
                <a:cs typeface="Times New Roman"/>
              </a:rPr>
              <a:t> программы. Федеральная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программа</a:t>
            </a:r>
            <a:r>
              <a:rPr sz="1600" dirty="0">
                <a:latin typeface="Times New Roman"/>
                <a:cs typeface="Times New Roman"/>
              </a:rPr>
              <a:t> разработана</a:t>
            </a:r>
            <a:r>
              <a:rPr sz="1600" spc="4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соответствии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 </a:t>
            </a:r>
            <a:r>
              <a:rPr sz="1600" spc="-10" dirty="0">
                <a:latin typeface="Times New Roman"/>
                <a:cs typeface="Times New Roman"/>
              </a:rPr>
              <a:t>ФГОС </a:t>
            </a:r>
            <a:r>
              <a:rPr sz="1600" spc="-5" dirty="0">
                <a:latin typeface="Times New Roman"/>
                <a:cs typeface="Times New Roman"/>
              </a:rPr>
              <a:t> ДО.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ФГОС </a:t>
            </a:r>
            <a:r>
              <a:rPr sz="1600" spc="-5" dirty="0">
                <a:latin typeface="Times New Roman"/>
                <a:cs typeface="Times New Roman"/>
              </a:rPr>
              <a:t>ДО и Федеральная программа являются </a:t>
            </a:r>
            <a:r>
              <a:rPr sz="1600" dirty="0">
                <a:latin typeface="Times New Roman"/>
                <a:cs typeface="Times New Roman"/>
              </a:rPr>
              <a:t>основой </a:t>
            </a:r>
            <a:r>
              <a:rPr sz="1600" spc="-5" dirty="0">
                <a:latin typeface="Times New Roman"/>
                <a:cs typeface="Times New Roman"/>
              </a:rPr>
              <a:t>для самостоятельной разработки 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утверждения </a:t>
            </a:r>
            <a:r>
              <a:rPr sz="1600" spc="-10" dirty="0">
                <a:latin typeface="Times New Roman"/>
                <a:cs typeface="Times New Roman"/>
              </a:rPr>
              <a:t>ДОО образовательных </a:t>
            </a:r>
            <a:r>
              <a:rPr sz="1600" spc="-5" dirty="0">
                <a:latin typeface="Times New Roman"/>
                <a:cs typeface="Times New Roman"/>
              </a:rPr>
              <a:t>программ </a:t>
            </a:r>
            <a:r>
              <a:rPr sz="1600" spc="-15" dirty="0">
                <a:latin typeface="Times New Roman"/>
                <a:cs typeface="Times New Roman"/>
              </a:rPr>
              <a:t>дошкольного </a:t>
            </a:r>
            <a:r>
              <a:rPr sz="1600" spc="-5" dirty="0">
                <a:latin typeface="Times New Roman"/>
                <a:cs typeface="Times New Roman"/>
              </a:rPr>
              <a:t>образования </a:t>
            </a:r>
            <a:r>
              <a:rPr sz="1600" dirty="0">
                <a:latin typeface="Times New Roman"/>
                <a:cs typeface="Times New Roman"/>
              </a:rPr>
              <a:t>(далее </a:t>
            </a:r>
            <a:r>
              <a:rPr sz="1600" spc="-5" dirty="0">
                <a:latin typeface="Times New Roman"/>
                <a:cs typeface="Times New Roman"/>
              </a:rPr>
              <a:t>- Программа),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обязательная </a:t>
            </a:r>
            <a:r>
              <a:rPr sz="1600" dirty="0">
                <a:latin typeface="Times New Roman"/>
                <a:cs typeface="Times New Roman"/>
              </a:rPr>
              <a:t>часть </a:t>
            </a:r>
            <a:r>
              <a:rPr sz="1600" spc="-25" dirty="0">
                <a:latin typeface="Times New Roman"/>
                <a:cs typeface="Times New Roman"/>
              </a:rPr>
              <a:t>которых </a:t>
            </a:r>
            <a:r>
              <a:rPr sz="1600" spc="-5" dirty="0">
                <a:latin typeface="Times New Roman"/>
                <a:cs typeface="Times New Roman"/>
              </a:rPr>
              <a:t>должна </a:t>
            </a:r>
            <a:r>
              <a:rPr sz="1600" spc="-10" dirty="0">
                <a:latin typeface="Times New Roman"/>
                <a:cs typeface="Times New Roman"/>
              </a:rPr>
              <a:t>соответствовать </a:t>
            </a:r>
            <a:r>
              <a:rPr sz="1600" spc="-5" dirty="0">
                <a:latin typeface="Times New Roman"/>
                <a:cs typeface="Times New Roman"/>
              </a:rPr>
              <a:t>Федеральной программе и оформляется в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виде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ссылки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нее.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 smtClean="0">
                <a:latin typeface="Times New Roman"/>
                <a:cs typeface="Times New Roman"/>
              </a:rPr>
              <a:t>-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ДОО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предоставлено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право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выбора</a:t>
            </a:r>
            <a:r>
              <a:rPr sz="1600" dirty="0">
                <a:latin typeface="Times New Roman"/>
                <a:cs typeface="Times New Roman"/>
              </a:rPr>
              <a:t> способов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реализации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деятельности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 зависимости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spc="-10" dirty="0">
                <a:latin typeface="Times New Roman"/>
                <a:cs typeface="Times New Roman"/>
              </a:rPr>
              <a:t> конкретных</a:t>
            </a:r>
            <a:r>
              <a:rPr sz="1600" spc="-5" dirty="0">
                <a:latin typeface="Times New Roman"/>
                <a:cs typeface="Times New Roman"/>
              </a:rPr>
              <a:t> условий,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предпочтений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педагогического</a:t>
            </a:r>
            <a:r>
              <a:rPr sz="1600" spc="3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коллектива</a:t>
            </a:r>
            <a:r>
              <a:rPr sz="1600" spc="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ДОО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других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участников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отношений,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учетом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индивидуальных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4332326"/>
            <a:ext cx="8392160" cy="124968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80"/>
              </a:spcBef>
              <a:tabLst>
                <a:tab pos="1433830" algn="l"/>
                <a:tab pos="2879090" algn="l"/>
                <a:tab pos="4040504" algn="l"/>
                <a:tab pos="4453890" algn="l"/>
                <a:tab pos="5847080" algn="l"/>
                <a:tab pos="6159500" algn="l"/>
                <a:tab pos="7292975" algn="l"/>
              </a:tabLst>
            </a:pPr>
            <a:r>
              <a:rPr sz="1600" dirty="0">
                <a:latin typeface="Times New Roman"/>
                <a:cs typeface="Times New Roman"/>
              </a:rPr>
              <a:t>особенностей	</a:t>
            </a:r>
            <a:r>
              <a:rPr sz="1600" spc="-10" dirty="0">
                <a:latin typeface="Times New Roman"/>
                <a:cs typeface="Times New Roman"/>
              </a:rPr>
              <a:t>обучающихся,	</a:t>
            </a:r>
            <a:r>
              <a:rPr sz="1600" dirty="0">
                <a:latin typeface="Times New Roman"/>
                <a:cs typeface="Times New Roman"/>
              </a:rPr>
              <a:t>специфики	</a:t>
            </a:r>
            <a:r>
              <a:rPr sz="1600" spc="-5" dirty="0">
                <a:latin typeface="Times New Roman"/>
                <a:cs typeface="Times New Roman"/>
              </a:rPr>
              <a:t>их	</a:t>
            </a:r>
            <a:r>
              <a:rPr sz="1600" dirty="0">
                <a:latin typeface="Times New Roman"/>
                <a:cs typeface="Times New Roman"/>
              </a:rPr>
              <a:t>потребностей	</a:t>
            </a:r>
            <a:r>
              <a:rPr sz="1600" spc="-5" dirty="0">
                <a:latin typeface="Times New Roman"/>
                <a:cs typeface="Times New Roman"/>
              </a:rPr>
              <a:t>и	</a:t>
            </a:r>
            <a:r>
              <a:rPr sz="1600" dirty="0">
                <a:latin typeface="Times New Roman"/>
                <a:cs typeface="Times New Roman"/>
              </a:rPr>
              <a:t>интересов,	</a:t>
            </a:r>
            <a:r>
              <a:rPr sz="1600" spc="-5" dirty="0">
                <a:latin typeface="Times New Roman"/>
                <a:cs typeface="Times New Roman"/>
              </a:rPr>
              <a:t>возрастных</a:t>
            </a:r>
            <a:endParaRPr sz="1600" dirty="0">
              <a:latin typeface="Times New Roman"/>
              <a:cs typeface="Times New Roman"/>
            </a:endParaRPr>
          </a:p>
          <a:p>
            <a:pPr marL="4575175" marR="870585" indent="-4537710">
              <a:lnSpc>
                <a:spcPct val="100000"/>
              </a:lnSpc>
              <a:spcBef>
                <a:spcPts val="975"/>
              </a:spcBef>
              <a:tabLst>
                <a:tab pos="4575175" algn="l"/>
              </a:tabLst>
            </a:pPr>
            <a:r>
              <a:rPr sz="2400" spc="-7" baseline="32986" dirty="0">
                <a:latin typeface="Times New Roman"/>
                <a:cs typeface="Times New Roman"/>
              </a:rPr>
              <a:t>возможностей.	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ФЗ-273,</a:t>
            </a:r>
            <a:r>
              <a:rPr sz="16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00AF50"/>
                </a:solidFill>
                <a:latin typeface="Times New Roman"/>
                <a:cs typeface="Times New Roman"/>
              </a:rPr>
              <a:t>ст.2: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«Образовательная </a:t>
            </a:r>
            <a:r>
              <a:rPr sz="1600" b="1" spc="-3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b="1" spc="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–</a:t>
            </a:r>
            <a:r>
              <a:rPr sz="16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b="1" spc="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по</a:t>
            </a:r>
            <a:endParaRPr sz="1600" dirty="0">
              <a:latin typeface="Times New Roman"/>
              <a:cs typeface="Times New Roman"/>
            </a:endParaRPr>
          </a:p>
          <a:p>
            <a:pPr marL="4575175">
              <a:lnSpc>
                <a:spcPct val="100000"/>
              </a:lnSpc>
            </a:pP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реализации</a:t>
            </a:r>
            <a:r>
              <a:rPr sz="1600" b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b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программ»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" y="5595620"/>
            <a:ext cx="8555990" cy="5410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85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соблюдении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требований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реализации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создании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единой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образовательной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среды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создается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основа</a:t>
            </a:r>
            <a:r>
              <a:rPr sz="1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16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преемственности</a:t>
            </a:r>
            <a:r>
              <a:rPr sz="16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уровней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дошкольного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начального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общего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образования.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763268" cy="13868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5123" y="1147013"/>
            <a:ext cx="3771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ФОП</a:t>
            </a:r>
            <a:r>
              <a:rPr sz="2400" spc="-10" dirty="0">
                <a:latin typeface="Times New Roman"/>
                <a:cs typeface="Times New Roman"/>
              </a:rPr>
              <a:t> ДО.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05868"/>
                </a:solidFill>
                <a:latin typeface="Times New Roman"/>
                <a:cs typeface="Times New Roman"/>
              </a:rPr>
              <a:t>Общие </a:t>
            </a:r>
            <a:r>
              <a:rPr sz="2400" spc="-20" dirty="0">
                <a:solidFill>
                  <a:srgbClr val="205868"/>
                </a:solidFill>
                <a:latin typeface="Times New Roman"/>
                <a:cs typeface="Times New Roman"/>
              </a:rPr>
              <a:t>положения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1872233"/>
            <a:ext cx="841248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39850" algn="l"/>
                <a:tab pos="2409825" algn="l"/>
                <a:tab pos="3515360" algn="l"/>
                <a:tab pos="4175125" algn="l"/>
                <a:tab pos="5464810" algn="l"/>
                <a:tab pos="6083300" algn="l"/>
                <a:tab pos="6605905" algn="l"/>
                <a:tab pos="7677784" algn="l"/>
              </a:tabLst>
            </a:pPr>
            <a:r>
              <a:rPr sz="1600" spc="-5" dirty="0" smtClean="0">
                <a:latin typeface="Times New Roman"/>
                <a:cs typeface="Times New Roman"/>
              </a:rPr>
              <a:t>-</a:t>
            </a:r>
            <a:r>
              <a:rPr lang="ru-RU"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Федеральная</a:t>
            </a:r>
            <a:r>
              <a:rPr sz="1600" spc="-5" dirty="0">
                <a:latin typeface="Times New Roman"/>
                <a:cs typeface="Times New Roman"/>
              </a:rPr>
              <a:t>	программа	определяет	</a:t>
            </a: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объем	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обязательной	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части	</a:t>
            </a:r>
            <a:r>
              <a:rPr sz="1600" spc="-5" dirty="0">
                <a:latin typeface="Times New Roman"/>
                <a:cs typeface="Times New Roman"/>
              </a:rPr>
              <a:t>этих	Программ,	</a:t>
            </a:r>
            <a:r>
              <a:rPr sz="1600" spc="-25" dirty="0">
                <a:latin typeface="Times New Roman"/>
                <a:cs typeface="Times New Roman"/>
              </a:rPr>
              <a:t>который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составляет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менее</a:t>
            </a:r>
            <a:r>
              <a:rPr sz="16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60% </a:t>
            </a:r>
            <a:r>
              <a:rPr sz="1600" spc="-15" dirty="0">
                <a:latin typeface="Times New Roman"/>
                <a:cs typeface="Times New Roman"/>
              </a:rPr>
              <a:t>от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общего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объема</a:t>
            </a:r>
            <a:r>
              <a:rPr sz="1600" spc="-5" dirty="0">
                <a:latin typeface="Times New Roman"/>
                <a:cs typeface="Times New Roman"/>
              </a:rPr>
              <a:t> программы.</a:t>
            </a:r>
            <a:endParaRPr sz="1600" dirty="0">
              <a:latin typeface="Times New Roman"/>
              <a:cs typeface="Times New Roman"/>
            </a:endParaRPr>
          </a:p>
          <a:p>
            <a:pPr marL="12700" marR="6350">
              <a:lnSpc>
                <a:spcPct val="100000"/>
              </a:lnSpc>
              <a:buClr>
                <a:srgbClr val="000000"/>
              </a:buClr>
              <a:buChar char="-"/>
              <a:tabLst>
                <a:tab pos="132080" algn="l"/>
              </a:tabLst>
            </a:pPr>
            <a:r>
              <a:rPr lang="ru-RU" sz="16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Часть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sz="1600" spc="3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формируемая</a:t>
            </a:r>
            <a:r>
              <a:rPr sz="1600" spc="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участниками</a:t>
            </a:r>
            <a:r>
              <a:rPr sz="1600" spc="3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600" spc="3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отношений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составляет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1600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более</a:t>
            </a:r>
            <a:r>
              <a:rPr sz="1600" spc="3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C00000"/>
                </a:solidFill>
                <a:latin typeface="Times New Roman"/>
                <a:cs typeface="Times New Roman"/>
              </a:rPr>
              <a:t>40%</a:t>
            </a:r>
            <a:r>
              <a:rPr sz="1600" spc="3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может</a:t>
            </a:r>
            <a:r>
              <a:rPr sz="1600" spc="-5" dirty="0">
                <a:latin typeface="Times New Roman"/>
                <a:cs typeface="Times New Roman"/>
              </a:rPr>
              <a:t> быть </a:t>
            </a:r>
            <a:r>
              <a:rPr sz="1600" spc="-10" dirty="0">
                <a:latin typeface="Times New Roman"/>
                <a:cs typeface="Times New Roman"/>
              </a:rPr>
              <a:t>ориентирована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на:</a:t>
            </a:r>
            <a:endParaRPr sz="1600" dirty="0">
              <a:latin typeface="Times New Roman"/>
              <a:cs typeface="Times New Roman"/>
            </a:endParaRPr>
          </a:p>
          <a:p>
            <a:pPr marL="298450" marR="57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sz="1600" spc="-5" dirty="0" err="1" smtClean="0">
                <a:latin typeface="Times New Roman"/>
                <a:cs typeface="Times New Roman"/>
              </a:rPr>
              <a:t>специфику</a:t>
            </a:r>
            <a:r>
              <a:rPr sz="1600" spc="30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национальных,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социокультурных</a:t>
            </a:r>
            <a:r>
              <a:rPr sz="1600" spc="3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иных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условий,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том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числе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региональных,</a:t>
            </a:r>
            <a:r>
              <a:rPr sz="1600" spc="2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которых</a:t>
            </a:r>
            <a:r>
              <a:rPr sz="1600" spc="-5" dirty="0">
                <a:latin typeface="Times New Roman"/>
                <a:cs typeface="Times New Roman"/>
              </a:rPr>
              <a:t> осуществляется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образовательная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деятельность;</a:t>
            </a:r>
            <a:endParaRPr sz="1600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sz="1600" spc="-5" dirty="0">
                <a:latin typeface="Times New Roman"/>
                <a:cs typeface="Times New Roman"/>
              </a:rPr>
              <a:t>сложившиеся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традиции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Times New Roman"/>
                <a:cs typeface="Times New Roman"/>
              </a:rPr>
              <a:t>ДОО;</a:t>
            </a:r>
            <a:endParaRPr lang="ru-RU" sz="1600" dirty="0">
              <a:latin typeface="Times New Roman"/>
              <a:cs typeface="Times New Roman"/>
            </a:endParaRPr>
          </a:p>
          <a:p>
            <a:pPr marL="297815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32080" algn="l"/>
              </a:tabLst>
            </a:pPr>
            <a:r>
              <a:rPr sz="1600" spc="-5" dirty="0" err="1" smtClean="0">
                <a:latin typeface="Times New Roman"/>
                <a:cs typeface="Times New Roman"/>
              </a:rPr>
              <a:t>выбор</a:t>
            </a: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парциальных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образовательных</a:t>
            </a:r>
            <a:r>
              <a:rPr sz="1600" spc="-5" dirty="0">
                <a:latin typeface="Times New Roman"/>
                <a:cs typeface="Times New Roman"/>
              </a:rPr>
              <a:t> программ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форм</a:t>
            </a:r>
            <a:r>
              <a:rPr sz="1600" spc="-5" dirty="0">
                <a:latin typeface="Times New Roman"/>
                <a:cs typeface="Times New Roman"/>
              </a:rPr>
              <a:t> организации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работы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детьми,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которые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наибольшей</a:t>
            </a:r>
            <a:r>
              <a:rPr sz="1600" dirty="0">
                <a:latin typeface="Times New Roman"/>
                <a:cs typeface="Times New Roman"/>
              </a:rPr>
              <a:t> степени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соответствуют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потребностям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интересам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детей,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также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возможностям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педагогического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коллектива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ДОО</a:t>
            </a:r>
            <a:r>
              <a:rPr sz="1600" spc="-5" dirty="0">
                <a:latin typeface="Times New Roman"/>
                <a:cs typeface="Times New Roman"/>
              </a:rPr>
              <a:t> в </a:t>
            </a:r>
            <a:r>
              <a:rPr sz="1600" spc="-15" dirty="0">
                <a:latin typeface="Times New Roman"/>
                <a:cs typeface="Times New Roman"/>
              </a:rPr>
              <a:t>целом.</a:t>
            </a:r>
            <a:endParaRPr sz="1600" dirty="0">
              <a:latin typeface="Times New Roman"/>
              <a:cs typeface="Times New Roman"/>
            </a:endParaRPr>
          </a:p>
          <a:p>
            <a:pPr marL="131445" indent="-119380" algn="just">
              <a:lnSpc>
                <a:spcPct val="100000"/>
              </a:lnSpc>
              <a:buClr>
                <a:srgbClr val="000000"/>
              </a:buClr>
              <a:buChar char="-"/>
              <a:tabLst>
                <a:tab pos="132080" algn="l"/>
              </a:tabLst>
            </a:pPr>
            <a:r>
              <a:rPr lang="ru-RU" sz="1600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Содержание</a:t>
            </a:r>
            <a:r>
              <a:rPr sz="1600" spc="19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600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C00000"/>
                </a:solidFill>
                <a:latin typeface="Times New Roman"/>
                <a:cs typeface="Times New Roman"/>
              </a:rPr>
              <a:t>планируемые</a:t>
            </a:r>
            <a:r>
              <a:rPr sz="1600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результаты</a:t>
            </a:r>
            <a:r>
              <a:rPr sz="1600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разрабатываемых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ДОО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должны</a:t>
            </a:r>
            <a:r>
              <a:rPr sz="1600" spc="1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spc="-15" dirty="0">
                <a:solidFill>
                  <a:srgbClr val="C00000"/>
                </a:solidFill>
                <a:latin typeface="Times New Roman"/>
                <a:cs typeface="Times New Roman"/>
              </a:rPr>
              <a:t>ниже</a:t>
            </a:r>
            <a:r>
              <a:rPr sz="1600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соответствующих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содержания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планируемых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результатов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Федеральной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программы.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1763268" cy="13868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3885" y="1392640"/>
            <a:ext cx="8540115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5" dirty="0">
                <a:latin typeface="Times New Roman"/>
                <a:cs typeface="Times New Roman"/>
              </a:rPr>
              <a:t> ФОП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содержатся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целевой,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содержательный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организационный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разделы</a:t>
            </a:r>
            <a:endParaRPr sz="2000" b="1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113" y="2083384"/>
            <a:ext cx="2169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Целевой</a:t>
            </a:r>
            <a:r>
              <a:rPr sz="24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раздел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77214" y="2516123"/>
          <a:ext cx="7921625" cy="42265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2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9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8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859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8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ФОП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839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Название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раздела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разделов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973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14.</a:t>
                      </a: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записка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9910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цели,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задачи,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принципы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формирования;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3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15.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82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Планируемые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800" spc="-4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879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результаты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3263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младенческом,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раннем,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дошкольном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возрастах, а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этапе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завершения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программы;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6327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16.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Педагогическая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диагностика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достижения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планируемых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результатов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533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подходы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педагогической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диагностике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достижения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планируемых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результатов.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1569</Words>
  <Application>Microsoft Office PowerPoint</Application>
  <PresentationFormat>Экран (4:3)</PresentationFormat>
  <Paragraphs>250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Реализация новой образовательной программы по ФОП ДО</vt:lpstr>
      <vt:lpstr>Презентация PowerPoint</vt:lpstr>
      <vt:lpstr>Оценка алгоритма приведения ОП ДО в соответствие  с ФОП ДО</vt:lpstr>
      <vt:lpstr>Презентация PowerPoint</vt:lpstr>
      <vt:lpstr>Презентация PowerPoint</vt:lpstr>
      <vt:lpstr>ФОП ДО. Общие положения</vt:lpstr>
      <vt:lpstr>ФОП ДО. Общие положения</vt:lpstr>
      <vt:lpstr>ФОП ДО. Общие положения</vt:lpstr>
      <vt:lpstr>В ФОП ДО содержатся целевой, содержательный и организационный разделы</vt:lpstr>
      <vt:lpstr>ПООП и ФОП: сходство и различие. Целевой раздел</vt:lpstr>
      <vt:lpstr>ПООП и ФОП: сходство и различие.  Целевой  раздел</vt:lpstr>
      <vt:lpstr>ПООП и ФОП: сходство и различие. Целевой раздел</vt:lpstr>
      <vt:lpstr>Планируемые результаты ФОП Планируемые результаты – возрастные характеристики возможных  достижений ребёнка дошкольного возраста на разных возрастных этапах и к  завершению дошкольного образования.</vt:lpstr>
      <vt:lpstr>Педагогическая диагностика достижения планируемых результатов ФОП</vt:lpstr>
      <vt:lpstr>Педагогическая диагностика достижения планируемых  результатов ФОП</vt:lpstr>
      <vt:lpstr>ПООП и ФОП: сходство и различие.  Содержательный  раздел</vt:lpstr>
      <vt:lpstr>Вариативные формы, способы, методы и средства реализации ФОП ДО</vt:lpstr>
      <vt:lpstr>ПООП и ФОП: сходство и различие. Организационный раздел</vt:lpstr>
      <vt:lpstr>Вариативная часть образовательной программы ДОО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</cp:revision>
  <dcterms:created xsi:type="dcterms:W3CDTF">2023-09-03T09:50:35Z</dcterms:created>
  <dcterms:modified xsi:type="dcterms:W3CDTF">2023-09-12T06:47:27Z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2023-09-03T00:00:00Z</vt:filetime>
  </property>
</Properties>
</file>