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3"/>
  </p:notesMasterIdLst>
  <p:sldIdLst>
    <p:sldId id="257" r:id="rId2"/>
    <p:sldId id="275" r:id="rId3"/>
    <p:sldId id="259" r:id="rId4"/>
    <p:sldId id="260" r:id="rId5"/>
    <p:sldId id="276" r:id="rId6"/>
    <p:sldId id="278" r:id="rId7"/>
    <p:sldId id="281" r:id="rId8"/>
    <p:sldId id="265" r:id="rId9"/>
    <p:sldId id="279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80" r:id="rId18"/>
    <p:sldId id="274" r:id="rId19"/>
    <p:sldId id="277" r:id="rId20"/>
    <p:sldId id="284" r:id="rId21"/>
    <p:sldId id="285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15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83FF"/>
    <a:srgbClr val="DF4CF2"/>
    <a:srgbClr val="9437FF"/>
    <a:srgbClr val="FF9FE5"/>
    <a:srgbClr val="8718FF"/>
    <a:srgbClr val="FF00CE"/>
    <a:srgbClr val="0432FF"/>
    <a:srgbClr val="7A81FF"/>
    <a:srgbClr val="FF85FF"/>
    <a:srgbClr val="00B0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74"/>
    <p:restoredTop sz="94674"/>
  </p:normalViewPr>
  <p:slideViewPr>
    <p:cSldViewPr snapToGrid="0" snapToObjects="1" showGuides="1">
      <p:cViewPr varScale="1">
        <p:scale>
          <a:sx n="119" d="100"/>
          <a:sy n="119" d="100"/>
        </p:scale>
        <p:origin x="2016" y="192"/>
      </p:cViewPr>
      <p:guideLst>
        <p:guide orient="horz" pos="2160"/>
        <p:guide pos="15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310904-187A-EE42-9A68-D4F2B55A6D81}" type="datetimeFigureOut">
              <a:rPr lang="ru-RU" smtClean="0"/>
              <a:t>14.01.2024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77CB5A-CCA4-F440-9F8A-8812130AFE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076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77CB5A-CCA4-F440-9F8A-8812130AFEF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8206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596071A9-6B0C-8342-BEB8-3E60653AE4C3}"/>
              </a:ext>
            </a:extLst>
          </p:cNvPr>
          <p:cNvSpPr/>
          <p:nvPr userDrawn="1"/>
        </p:nvSpPr>
        <p:spPr>
          <a:xfrm flipV="1">
            <a:off x="0" y="-1"/>
            <a:ext cx="9144000" cy="20082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35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1A6EC0F1-9E22-E445-9899-DCDCCE5243FC}"/>
              </a:ext>
            </a:extLst>
          </p:cNvPr>
          <p:cNvSpPr/>
          <p:nvPr userDrawn="1"/>
        </p:nvSpPr>
        <p:spPr>
          <a:xfrm>
            <a:off x="0" y="220504"/>
            <a:ext cx="9144000" cy="20082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en-US" sz="1200" b="1" dirty="0"/>
              <a:t>sch1413sv.mskobr.ru</a:t>
            </a:r>
            <a:endParaRPr lang="ru-RU" sz="1200" b="1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FCB43E9D-B363-E048-A0D3-A6EC9EEED0F9}"/>
              </a:ext>
            </a:extLst>
          </p:cNvPr>
          <p:cNvSpPr/>
          <p:nvPr userDrawn="1"/>
        </p:nvSpPr>
        <p:spPr>
          <a:xfrm flipV="1">
            <a:off x="5080" y="6680752"/>
            <a:ext cx="7995920" cy="4571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350"/>
          </a:p>
        </p:txBody>
      </p:sp>
      <p:pic>
        <p:nvPicPr>
          <p:cNvPr id="10" name="Picture 2" descr="http://sch1413sv.mskobr.ru/images/cms/thumbs/1f1204c38f5d7f50f0ab6bcf597ef97666ee60e8/14852546919203388046png_250_135_png_250_135_png_250_135.png">
            <a:extLst>
              <a:ext uri="{FF2B5EF4-FFF2-40B4-BE49-F238E27FC236}">
                <a16:creationId xmlns:a16="http://schemas.microsoft.com/office/drawing/2014/main" id="{E73EE9A4-6FAC-2A43-BF38-ADB9A0DEC97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/>
          <a:srcRect l="48000"/>
          <a:stretch>
            <a:fillRect/>
          </a:stretch>
        </p:blipFill>
        <p:spPr bwMode="auto">
          <a:xfrm>
            <a:off x="8144540" y="5832938"/>
            <a:ext cx="874284" cy="8902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46862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4107564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241626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169" y="1825625"/>
            <a:ext cx="3886200" cy="4351338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6862" y="1825625"/>
            <a:ext cx="3886200" cy="4351338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976973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963162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621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1885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7207" y="578486"/>
            <a:ext cx="8567184" cy="10899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801" y="1825624"/>
            <a:ext cx="8544590" cy="40860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B64F512E-3913-0848-9125-EAD073D63664}"/>
              </a:ext>
            </a:extLst>
          </p:cNvPr>
          <p:cNvSpPr/>
          <p:nvPr userDrawn="1"/>
        </p:nvSpPr>
        <p:spPr>
          <a:xfrm flipV="1">
            <a:off x="0" y="-1"/>
            <a:ext cx="9144000" cy="20082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35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2FBBDB1C-B010-1149-A044-4E76FFEBCFD4}"/>
              </a:ext>
            </a:extLst>
          </p:cNvPr>
          <p:cNvSpPr/>
          <p:nvPr userDrawn="1"/>
        </p:nvSpPr>
        <p:spPr>
          <a:xfrm flipV="1">
            <a:off x="0" y="-1"/>
            <a:ext cx="9144000" cy="20082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35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8585BA0B-A285-394F-8DCD-0CE6FC5F9A52}"/>
              </a:ext>
            </a:extLst>
          </p:cNvPr>
          <p:cNvSpPr/>
          <p:nvPr userDrawn="1"/>
        </p:nvSpPr>
        <p:spPr>
          <a:xfrm>
            <a:off x="0" y="220504"/>
            <a:ext cx="9144000" cy="20082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en-US" sz="1200" b="1" dirty="0"/>
              <a:t>sch1413sv.mskobr.ru</a:t>
            </a:r>
            <a:endParaRPr lang="ru-RU" sz="1200" b="1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11989997-AFA0-3E48-A69D-162C34A82EC0}"/>
              </a:ext>
            </a:extLst>
          </p:cNvPr>
          <p:cNvSpPr/>
          <p:nvPr userDrawn="1"/>
        </p:nvSpPr>
        <p:spPr>
          <a:xfrm flipV="1">
            <a:off x="5080" y="6637496"/>
            <a:ext cx="8128827" cy="8897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350"/>
          </a:p>
        </p:txBody>
      </p:sp>
      <p:pic>
        <p:nvPicPr>
          <p:cNvPr id="11" name="Picture 2" descr="http://sch1413sv.mskobr.ru/images/cms/thumbs/1f1204c38f5d7f50f0ab6bcf597ef97666ee60e8/14852546919203388046png_250_135_png_250_135_png_250_135.png">
            <a:extLst>
              <a:ext uri="{FF2B5EF4-FFF2-40B4-BE49-F238E27FC236}">
                <a16:creationId xmlns:a16="http://schemas.microsoft.com/office/drawing/2014/main" id="{B9C48ED2-2989-B84F-94DE-1C0AA2A9190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/>
          <a:srcRect l="48000"/>
          <a:stretch>
            <a:fillRect/>
          </a:stretch>
        </p:blipFill>
        <p:spPr bwMode="auto">
          <a:xfrm>
            <a:off x="8314660" y="5994019"/>
            <a:ext cx="704164" cy="70836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37820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1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https://image.freepik.com/vecteurs-libre/groupe-dessin-anime-enseignants_24877-6763.jpg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https://club-detstvo.ru/wp-content/uploads/kartinki-malchika-dlya-detej_20.jpg" TargetMode="External"/><Relationship Id="rId2" Type="http://schemas.openxmlformats.org/officeDocument/2006/relationships/image" Target="https://encrypted-tbn0.gstatic.com/images?q=tbn%3AANd9GcSKksm40-rX9GvY-Nn2807318tezrfp08OxllcAOvjCgpTeHDqd" TargetMode="Externa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https://st3.depositphotos.com/16229314/18559/v/450/depositphotos_185596428-stock-illustration-family-and-handicapped-child-vector.jpg" TargetMode="Externa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https://st4.depositphotos.com/6940196/25891/v/450/depositphotos_258916492-stock-illustration-teachers-room-meeting-of-the.jpg" TargetMode="Externa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https://st3.depositphotos.com/6633222/15618/v/1600/depositphotos_156187986-stock-illustration-school-boy-holding-a-book.jpg" TargetMode="Externa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https://blog.sendsay.ru/content/images/2017/07/web-analytics.png" TargetMode="Externa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https://static3.depositphotos.com/1007989/243/v/450/depositphotos_2432116-stock-illustration-children-learning.jpg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https://st4.depositphotos.com/5934840/30066/v/450/depositphotos_300664416-stock-illustration-family-parents-and-childrens-cartoons.jpg" TargetMode="External"/><Relationship Id="rId2" Type="http://schemas.openxmlformats.org/officeDocument/2006/relationships/image" Target="https://st3.depositphotos.com/3271675/15470/v/450/depositphotos_154704190-stock-illustration-girl-in-wheelchair-sitting-at.jpg" TargetMode="Externa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https://i.pinimg.com/564x/2a/3b/99/2a3b99de4f0edb333c5847b3b672a868.jpg" TargetMode="Externa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https://st4.depositphotos.com/3827765/27215/v/450/depositphotos_272154782-stock-illustration-doodle-kids-drawing-together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https://encrypted-tbn0.gstatic.com/images?q=tbn%3AANd9GcRWXDJbx-xov-C4hUIyeeBd5Cwu85g4bMollxjZ-na8OrRLp14C" TargetMode="External"/><Relationship Id="rId2" Type="http://schemas.openxmlformats.org/officeDocument/2006/relationships/image" Target="https://thumbs.dreamstime.com/z/%D0%B7%D0%BD%D0%B0%D1%87%D0%BE%D0%BA-%D1%83%D1%85%D0%B0-46751325.jpg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https://image.shutterstock.com/image-vector/education-logic-game-circle-labyrinth-600w-1469897807.jpg" TargetMode="External"/><Relationship Id="rId5" Type="http://schemas.openxmlformats.org/officeDocument/2006/relationships/image" Target="https://encrypted-tbn0.gstatic.com/images?q=tbn%3AANd9GcRewOMK4QQs0dtPqrA3AzdK8bL6N3y_-n0vGS8U35Syzpb776cm" TargetMode="External"/><Relationship Id="rId4" Type="http://schemas.openxmlformats.org/officeDocument/2006/relationships/image" Target="https://www.colegionsdosremedios.com.br/teatroaspro/wp-content/uploads/2017/05/teatro-com-acesso-a-cadeirantes.png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https://image.freepik.com/free-vector/_1308-40101.jpg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https://encrypted-tbn0.gstatic.com/images?q=tbn%3AANd9GcR2ucNpDBf0yTxAqhRb4III_7QgmmLumfKJ_KBcAWwNqWlCKXLx" TargetMode="External"/><Relationship Id="rId2" Type="http://schemas.openxmlformats.org/officeDocument/2006/relationships/image" Target="https://st2.depositphotos.com/1029662/10909/v/450/depositphotos_109097834-stock-illustration-negative-personalities-character-traits-stick.jpg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https://st4.depositphotos.com/27867620/30509/v/1600/depositphotos_305097676-stock-illustration-mental-disorder-web-icon.jpg" TargetMode="External"/><Relationship Id="rId4" Type="http://schemas.openxmlformats.org/officeDocument/2006/relationships/image" Target="https://images.clipartlogo.com/files/istock/previews/1023/102357349-wrench-and-gear-icon-vector-illustration.jpg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https://st3.depositphotos.com/5383684/14081/v/450/depositphotos_140810552-stock-illustration-teacher-stands-looking-at-the.jpg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>
            <a:extLst>
              <a:ext uri="{FF2B5EF4-FFF2-40B4-BE49-F238E27FC236}">
                <a16:creationId xmlns:a16="http://schemas.microsoft.com/office/drawing/2014/main" id="{3D25EDFB-EDFF-404F-B1D5-F106F329EB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0419" y="2710600"/>
            <a:ext cx="8383162" cy="1823823"/>
          </a:xfrm>
        </p:spPr>
        <p:txBody>
          <a:bodyPr>
            <a:noAutofit/>
          </a:bodyPr>
          <a:lstStyle/>
          <a:p>
            <a:pPr algn="l"/>
            <a:r>
              <a:rPr lang="ru-RU" sz="36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Комплексное </a:t>
            </a:r>
            <a:br>
              <a:rPr lang="ru-RU" sz="36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психолого–педагогическое сопровождение детей с ОВЗ</a:t>
            </a:r>
          </a:p>
        </p:txBody>
      </p:sp>
      <p:sp>
        <p:nvSpPr>
          <p:cNvPr id="9" name="Подзаголовок 8">
            <a:extLst>
              <a:ext uri="{FF2B5EF4-FFF2-40B4-BE49-F238E27FC236}">
                <a16:creationId xmlns:a16="http://schemas.microsoft.com/office/drawing/2014/main" id="{A82608DB-DB57-1D4B-93FF-E5C3F7568A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9406" y="4969870"/>
            <a:ext cx="7915492" cy="1493751"/>
          </a:xfrm>
        </p:spPr>
        <p:txBody>
          <a:bodyPr>
            <a:normAutofit fontScale="77500" lnSpcReduction="20000"/>
          </a:bodyPr>
          <a:lstStyle/>
          <a:p>
            <a:pPr algn="r">
              <a:lnSpc>
                <a:spcPct val="100000"/>
              </a:lnSpc>
            </a:pPr>
            <a:r>
              <a:rPr lang="ru-RU" sz="1800" dirty="0">
                <a:solidFill>
                  <a:schemeClr val="tx1"/>
                </a:solidFill>
              </a:rPr>
              <a:t>Создала презентацию учитель – логопед</a:t>
            </a:r>
          </a:p>
          <a:p>
            <a:pPr algn="r">
              <a:lnSpc>
                <a:spcPct val="100000"/>
              </a:lnSpc>
            </a:pPr>
            <a:r>
              <a:rPr lang="ru-RU" sz="1800" dirty="0">
                <a:solidFill>
                  <a:schemeClr val="tx1"/>
                </a:solidFill>
              </a:rPr>
              <a:t>ГБОУ 1413 </a:t>
            </a:r>
            <a:r>
              <a:rPr lang="ru-RU" sz="1800" dirty="0" err="1">
                <a:solidFill>
                  <a:schemeClr val="tx1"/>
                </a:solidFill>
              </a:rPr>
              <a:t>г.Москвы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</a:p>
          <a:p>
            <a:pPr algn="r">
              <a:lnSpc>
                <a:spcPct val="100000"/>
              </a:lnSpc>
            </a:pPr>
            <a:r>
              <a:rPr lang="ru-RU" sz="1800" dirty="0">
                <a:solidFill>
                  <a:schemeClr val="tx1"/>
                </a:solidFill>
              </a:rPr>
              <a:t>Иванова С.А.</a:t>
            </a:r>
          </a:p>
          <a:p>
            <a:pPr algn="r">
              <a:lnSpc>
                <a:spcPct val="100000"/>
              </a:lnSpc>
            </a:pPr>
            <a:endParaRPr lang="ru-RU" sz="18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r>
              <a:rPr lang="en-GB" sz="1800" dirty="0">
                <a:solidFill>
                  <a:schemeClr val="tx1"/>
                </a:solidFill>
              </a:rPr>
              <a:t>                  </a:t>
            </a:r>
            <a:r>
              <a:rPr lang="ru-RU" sz="1800" dirty="0">
                <a:solidFill>
                  <a:schemeClr val="tx1"/>
                </a:solidFill>
              </a:rPr>
              <a:t>Москва 2023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BC773AB-ADBC-874E-A3DD-F329FF73DE24}"/>
              </a:ext>
            </a:extLst>
          </p:cNvPr>
          <p:cNvSpPr/>
          <p:nvPr/>
        </p:nvSpPr>
        <p:spPr>
          <a:xfrm flipV="1">
            <a:off x="0" y="20088"/>
            <a:ext cx="9144000" cy="10713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35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76EA0E6B-8580-024A-B8B2-C69D30746CB8}"/>
              </a:ext>
            </a:extLst>
          </p:cNvPr>
          <p:cNvSpPr/>
          <p:nvPr/>
        </p:nvSpPr>
        <p:spPr>
          <a:xfrm>
            <a:off x="0" y="519741"/>
            <a:ext cx="9144000" cy="18884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97FA39B6-BE4C-1147-99A9-11036C2B05A7}"/>
              </a:ext>
            </a:extLst>
          </p:cNvPr>
          <p:cNvSpPr/>
          <p:nvPr/>
        </p:nvSpPr>
        <p:spPr>
          <a:xfrm>
            <a:off x="0" y="6517808"/>
            <a:ext cx="8124898" cy="60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37B76C83-AEF6-DE42-83A5-A39D438BB6AE}"/>
              </a:ext>
            </a:extLst>
          </p:cNvPr>
          <p:cNvSpPr/>
          <p:nvPr/>
        </p:nvSpPr>
        <p:spPr>
          <a:xfrm>
            <a:off x="0" y="2473508"/>
            <a:ext cx="9144000" cy="60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40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A45034-402D-E047-BF1D-FD917A55F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207" y="464604"/>
            <a:ext cx="8567184" cy="901712"/>
          </a:xfrm>
        </p:spPr>
        <p:txBody>
          <a:bodyPr>
            <a:normAutofit fontScale="90000"/>
          </a:bodyPr>
          <a:lstStyle/>
          <a:p>
            <a:r>
              <a:rPr lang="ru-RU" u="sng" dirty="0">
                <a:solidFill>
                  <a:srgbClr val="00B050"/>
                </a:solidFill>
              </a:rPr>
              <a:t>Как включить ребенка с ОВЗ в образовательный процесс?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DA81C4D-8985-9541-BBB8-D133AC582117}"/>
              </a:ext>
            </a:extLst>
          </p:cNvPr>
          <p:cNvSpPr txBox="1"/>
          <p:nvPr/>
        </p:nvSpPr>
        <p:spPr>
          <a:xfrm>
            <a:off x="247207" y="1438951"/>
            <a:ext cx="8353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Сегодня это возможно сделать только при помощи ППконсилиума</a:t>
            </a:r>
            <a:r>
              <a:rPr lang="ru-RU" sz="2400" dirty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B0673BE-30A3-3D43-BDBE-E9323DED64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2749" y="2739332"/>
            <a:ext cx="1074785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5" name="Рисунок 72" descr="Картинки по запросу &quot;векторные собрание учителей     в школе&quot;">
            <a:extLst>
              <a:ext uri="{FF2B5EF4-FFF2-40B4-BE49-F238E27FC236}">
                <a16:creationId xmlns:a16="http://schemas.microsoft.com/office/drawing/2014/main" id="{363BBE5A-6DD8-3F47-A296-067BE34CEAE6}"/>
              </a:ext>
            </a:extLst>
          </p:cNvPr>
          <p:cNvPicPr>
            <a:picLocks noChangeAspect="1" noChangeArrowheads="1"/>
          </p:cNvPicPr>
          <p:nvPr/>
        </p:nvPicPr>
        <p:blipFill>
          <a:blip r:link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196" y="2668231"/>
            <a:ext cx="3087608" cy="2819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8D609B70-4545-B144-9092-17493F3D36E9}"/>
              </a:ext>
            </a:extLst>
          </p:cNvPr>
          <p:cNvCxnSpPr>
            <a:cxnSpLocks/>
          </p:cNvCxnSpPr>
          <p:nvPr/>
        </p:nvCxnSpPr>
        <p:spPr>
          <a:xfrm flipV="1">
            <a:off x="250825" y="4078134"/>
            <a:ext cx="2706559" cy="12671"/>
          </a:xfrm>
          <a:prstGeom prst="line">
            <a:avLst/>
          </a:prstGeom>
          <a:ln w="15875" cap="rnd">
            <a:solidFill>
              <a:srgbClr val="C00000"/>
            </a:solidFill>
            <a:headEnd type="none" w="sm" len="sm"/>
            <a:tailEnd w="sm" len="sm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E6423061-9010-0440-97E2-B56480B79023}"/>
              </a:ext>
            </a:extLst>
          </p:cNvPr>
          <p:cNvCxnSpPr>
            <a:cxnSpLocks/>
          </p:cNvCxnSpPr>
          <p:nvPr/>
        </p:nvCxnSpPr>
        <p:spPr>
          <a:xfrm>
            <a:off x="2957384" y="2998573"/>
            <a:ext cx="0" cy="2257797"/>
          </a:xfrm>
          <a:prstGeom prst="line">
            <a:avLst/>
          </a:prstGeom>
          <a:ln w="15875" cap="rnd">
            <a:solidFill>
              <a:srgbClr val="C00000"/>
            </a:solidFill>
            <a:headEnd type="none" w="sm" len="sm"/>
            <a:tailEnd w="sm" len="sm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CCE43605-0A7D-DF46-985F-F74538215288}"/>
              </a:ext>
            </a:extLst>
          </p:cNvPr>
          <p:cNvCxnSpPr>
            <a:cxnSpLocks/>
          </p:cNvCxnSpPr>
          <p:nvPr/>
        </p:nvCxnSpPr>
        <p:spPr>
          <a:xfrm>
            <a:off x="6266631" y="2998573"/>
            <a:ext cx="0" cy="2257797"/>
          </a:xfrm>
          <a:prstGeom prst="line">
            <a:avLst/>
          </a:prstGeom>
          <a:ln w="15875" cap="rnd">
            <a:solidFill>
              <a:srgbClr val="C00000"/>
            </a:solidFill>
            <a:headEnd type="none" w="sm" len="sm"/>
            <a:tailEnd w="sm" len="sm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4C53227A-47FA-5F43-84EC-1A6025337744}"/>
              </a:ext>
            </a:extLst>
          </p:cNvPr>
          <p:cNvCxnSpPr>
            <a:cxnSpLocks/>
          </p:cNvCxnSpPr>
          <p:nvPr/>
        </p:nvCxnSpPr>
        <p:spPr>
          <a:xfrm>
            <a:off x="6289167" y="4098221"/>
            <a:ext cx="2650902" cy="0"/>
          </a:xfrm>
          <a:prstGeom prst="line">
            <a:avLst/>
          </a:prstGeom>
          <a:ln w="15875" cap="rnd">
            <a:solidFill>
              <a:srgbClr val="C00000"/>
            </a:solidFill>
            <a:headEnd type="none" w="sm" len="sm"/>
            <a:tailEnd w="sm" len="sm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D992A05D-2916-3D43-B072-779AF72374B6}"/>
              </a:ext>
            </a:extLst>
          </p:cNvPr>
          <p:cNvCxnSpPr>
            <a:cxnSpLocks/>
          </p:cNvCxnSpPr>
          <p:nvPr/>
        </p:nvCxnSpPr>
        <p:spPr>
          <a:xfrm>
            <a:off x="247207" y="5956093"/>
            <a:ext cx="8692862" cy="0"/>
          </a:xfrm>
          <a:prstGeom prst="line">
            <a:avLst/>
          </a:prstGeom>
          <a:ln w="15875" cap="rnd">
            <a:solidFill>
              <a:schemeClr val="accent1"/>
            </a:solidFill>
            <a:headEnd type="none" w="sm" len="sm"/>
            <a:tailEnd w="sm" len="sm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E49F48AD-837B-DC48-B511-D5CE83F18D47}"/>
              </a:ext>
            </a:extLst>
          </p:cNvPr>
          <p:cNvSpPr txBox="1"/>
          <p:nvPr/>
        </p:nvSpPr>
        <p:spPr>
          <a:xfrm>
            <a:off x="941118" y="3127678"/>
            <a:ext cx="19030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/>
              <a:t>администрация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2C563A9-BAEA-0D45-B0A5-0D64911E7868}"/>
              </a:ext>
            </a:extLst>
          </p:cNvPr>
          <p:cNvSpPr txBox="1"/>
          <p:nvPr/>
        </p:nvSpPr>
        <p:spPr>
          <a:xfrm>
            <a:off x="6349036" y="3127678"/>
            <a:ext cx="23983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учителя – логопеды,</a:t>
            </a:r>
          </a:p>
          <a:p>
            <a:r>
              <a:rPr lang="ru-RU" sz="2000" dirty="0"/>
              <a:t>дефектологи</a:t>
            </a:r>
          </a:p>
          <a:p>
            <a:endParaRPr lang="ru-RU" sz="200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9D09E73-E535-DF4B-BD64-B95E37113A00}"/>
              </a:ext>
            </a:extLst>
          </p:cNvPr>
          <p:cNvSpPr txBox="1"/>
          <p:nvPr/>
        </p:nvSpPr>
        <p:spPr>
          <a:xfrm>
            <a:off x="1271393" y="4240707"/>
            <a:ext cx="129317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/>
              <a:t>психологи</a:t>
            </a:r>
          </a:p>
          <a:p>
            <a:r>
              <a:rPr lang="ru-RU" sz="2000" dirty="0"/>
              <a:t>педагоги</a:t>
            </a:r>
          </a:p>
          <a:p>
            <a:endParaRPr lang="ru-RU" sz="2000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75FDFC4-40F4-D340-A16F-56EB32B0BB66}"/>
              </a:ext>
            </a:extLst>
          </p:cNvPr>
          <p:cNvSpPr txBox="1"/>
          <p:nvPr/>
        </p:nvSpPr>
        <p:spPr>
          <a:xfrm>
            <a:off x="6349036" y="4236292"/>
            <a:ext cx="11240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/>
              <a:t>тьюторы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50EBA1B-9797-1848-A1E1-AB4E0316E540}"/>
              </a:ext>
            </a:extLst>
          </p:cNvPr>
          <p:cNvSpPr txBox="1"/>
          <p:nvPr/>
        </p:nvSpPr>
        <p:spPr>
          <a:xfrm>
            <a:off x="145016" y="5444660"/>
            <a:ext cx="88972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</a:rPr>
              <a:t>Опытные педагоги организуют  комплексное педагогическое сопровождение.</a:t>
            </a:r>
          </a:p>
        </p:txBody>
      </p:sp>
    </p:spTree>
    <p:extLst>
      <p:ext uri="{BB962C8B-B14F-4D97-AF65-F5344CB8AC3E}">
        <p14:creationId xmlns:p14="http://schemas.microsoft.com/office/powerpoint/2010/main" val="3730395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56E8C7-9D3F-154A-9FDE-70C1A826C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629" y="459413"/>
            <a:ext cx="8567184" cy="898201"/>
          </a:xfrm>
        </p:spPr>
        <p:txBody>
          <a:bodyPr/>
          <a:lstStyle/>
          <a:p>
            <a:r>
              <a:rPr lang="ru-RU" u="sng" dirty="0">
                <a:solidFill>
                  <a:srgbClr val="00B050"/>
                </a:solidFill>
              </a:rPr>
              <a:t>Цели и задачи ППк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4ADCC08-E33E-7248-A36B-2AD89F1A4497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192695" y="210047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" name="Рисунок 3" descr="Картинки по запросу &quot;иконка  цели&quot;">
            <a:extLst>
              <a:ext uri="{FF2B5EF4-FFF2-40B4-BE49-F238E27FC236}">
                <a16:creationId xmlns:a16="http://schemas.microsoft.com/office/drawing/2014/main" id="{E35762FA-444A-2F45-92A2-A24B6CE52140}"/>
              </a:ext>
            </a:extLst>
          </p:cNvPr>
          <p:cNvPicPr/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9923" y="1498352"/>
            <a:ext cx="1197473" cy="120423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4FB7FEE-BEE8-EF43-9657-F5177AA88E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2984" y="2253504"/>
            <a:ext cx="1177205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71" name="Рисунок 76" descr="Картинки по запросу &quot;иконка  задачи&quot;">
            <a:extLst>
              <a:ext uri="{FF2B5EF4-FFF2-40B4-BE49-F238E27FC236}">
                <a16:creationId xmlns:a16="http://schemas.microsoft.com/office/drawing/2014/main" id="{2ECECF71-3DF2-6046-84AE-E9FBE90AFC5D}"/>
              </a:ext>
            </a:extLst>
          </p:cNvPr>
          <p:cNvPicPr>
            <a:picLocks noChangeAspect="1" noChangeArrowheads="1"/>
          </p:cNvPicPr>
          <p:nvPr/>
        </p:nvPicPr>
        <p:blipFill>
          <a:blip r:link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5473" y="1579137"/>
            <a:ext cx="1318591" cy="1318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6">
            <a:extLst>
              <a:ext uri="{FF2B5EF4-FFF2-40B4-BE49-F238E27FC236}">
                <a16:creationId xmlns:a16="http://schemas.microsoft.com/office/drawing/2014/main" id="{C49042A4-523E-E946-BDE2-E70DF5225E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232" y="1743769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BD543612-57D7-E843-B3AE-C2156DF8D2B1}"/>
              </a:ext>
            </a:extLst>
          </p:cNvPr>
          <p:cNvSpPr/>
          <p:nvPr/>
        </p:nvSpPr>
        <p:spPr>
          <a:xfrm>
            <a:off x="335622" y="1579137"/>
            <a:ext cx="3253409" cy="4130927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D456127-31A5-5248-AEBC-125CA15A8CCD}"/>
              </a:ext>
            </a:extLst>
          </p:cNvPr>
          <p:cNvSpPr txBox="1"/>
          <p:nvPr/>
        </p:nvSpPr>
        <p:spPr>
          <a:xfrm>
            <a:off x="3969817" y="2897910"/>
            <a:ext cx="203921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</a:rPr>
              <a:t>формы и </a:t>
            </a:r>
          </a:p>
          <a:p>
            <a:r>
              <a:rPr lang="ru-RU" sz="2000" b="1" dirty="0">
                <a:solidFill>
                  <a:srgbClr val="C00000"/>
                </a:solidFill>
              </a:rPr>
              <a:t>методы </a:t>
            </a:r>
          </a:p>
          <a:p>
            <a:r>
              <a:rPr lang="ru-RU" sz="2000" dirty="0"/>
              <a:t>педагогического </a:t>
            </a:r>
          </a:p>
          <a:p>
            <a:r>
              <a:rPr lang="ru-RU" sz="2000" dirty="0"/>
              <a:t>сопровождения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4B1F721-133D-0F4D-B782-8220B9822AA8}"/>
              </a:ext>
            </a:extLst>
          </p:cNvPr>
          <p:cNvSpPr txBox="1"/>
          <p:nvPr/>
        </p:nvSpPr>
        <p:spPr>
          <a:xfrm>
            <a:off x="6589885" y="2881015"/>
            <a:ext cx="216869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</a:rPr>
              <a:t>раннее выявление</a:t>
            </a:r>
            <a:r>
              <a:rPr lang="ru-RU" sz="2000" b="1" dirty="0">
                <a:solidFill>
                  <a:schemeClr val="accent1"/>
                </a:solidFill>
              </a:rPr>
              <a:t> </a:t>
            </a:r>
          </a:p>
          <a:p>
            <a:r>
              <a:rPr lang="ru-RU" sz="2000" dirty="0"/>
              <a:t>детей с особенностями развития</a:t>
            </a:r>
          </a:p>
          <a:p>
            <a:endParaRPr lang="ru-RU" sz="2000" dirty="0"/>
          </a:p>
          <a:p>
            <a:r>
              <a:rPr lang="ru-RU" sz="2000" dirty="0"/>
              <a:t>определение </a:t>
            </a:r>
            <a:r>
              <a:rPr lang="ru-RU" sz="2000" b="1" dirty="0">
                <a:solidFill>
                  <a:srgbClr val="C00000"/>
                </a:solidFill>
              </a:rPr>
              <a:t>характера и длительности </a:t>
            </a:r>
            <a:r>
              <a:rPr lang="ru-RU" sz="2000" dirty="0"/>
              <a:t>сопровождения</a:t>
            </a:r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9B13ED0E-248E-1748-83A8-C6A3DA26DE08}"/>
              </a:ext>
            </a:extLst>
          </p:cNvPr>
          <p:cNvCxnSpPr>
            <a:cxnSpLocks/>
          </p:cNvCxnSpPr>
          <p:nvPr/>
        </p:nvCxnSpPr>
        <p:spPr>
          <a:xfrm>
            <a:off x="6151434" y="1715890"/>
            <a:ext cx="0" cy="3994176"/>
          </a:xfrm>
          <a:prstGeom prst="line">
            <a:avLst/>
          </a:prstGeom>
          <a:ln w="15875" cap="rnd">
            <a:solidFill>
              <a:srgbClr val="C00000"/>
            </a:solidFill>
            <a:headEnd type="none" w="sm" len="sm"/>
            <a:tailEnd w="sm" len="sm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6023FA77-F3EE-534C-996E-9E22C45F1759}"/>
              </a:ext>
            </a:extLst>
          </p:cNvPr>
          <p:cNvCxnSpPr>
            <a:cxnSpLocks/>
          </p:cNvCxnSpPr>
          <p:nvPr/>
        </p:nvCxnSpPr>
        <p:spPr>
          <a:xfrm flipH="1">
            <a:off x="6362058" y="2853220"/>
            <a:ext cx="2235537" cy="0"/>
          </a:xfrm>
          <a:prstGeom prst="line">
            <a:avLst/>
          </a:prstGeom>
          <a:ln w="15875" cap="rnd">
            <a:solidFill>
              <a:srgbClr val="C00000"/>
            </a:solidFill>
            <a:headEnd type="none" w="sm" len="sm"/>
            <a:tailEnd w="sm" len="sm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60EB5201-CCF3-974A-88CA-0805E60DEDFB}"/>
              </a:ext>
            </a:extLst>
          </p:cNvPr>
          <p:cNvCxnSpPr>
            <a:cxnSpLocks/>
          </p:cNvCxnSpPr>
          <p:nvPr/>
        </p:nvCxnSpPr>
        <p:spPr>
          <a:xfrm>
            <a:off x="3863596" y="2853220"/>
            <a:ext cx="2133704" cy="0"/>
          </a:xfrm>
          <a:prstGeom prst="line">
            <a:avLst/>
          </a:prstGeom>
          <a:ln w="15875" cap="rnd">
            <a:solidFill>
              <a:srgbClr val="C00000"/>
            </a:solidFill>
            <a:headEnd type="none" w="sm" len="sm"/>
            <a:tailEnd w="sm" len="sm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BA4B45FD-1712-0E45-B30D-F80D46E8D783}"/>
              </a:ext>
            </a:extLst>
          </p:cNvPr>
          <p:cNvSpPr/>
          <p:nvPr/>
        </p:nvSpPr>
        <p:spPr>
          <a:xfrm flipV="1">
            <a:off x="6459703" y="3081729"/>
            <a:ext cx="84779" cy="84779"/>
          </a:xfrm>
          <a:prstGeom prst="rect">
            <a:avLst/>
          </a:prstGeom>
          <a:solidFill>
            <a:srgbClr val="C00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A6DEF095-04AB-C14F-B8C2-D788CF33331F}"/>
              </a:ext>
            </a:extLst>
          </p:cNvPr>
          <p:cNvSpPr/>
          <p:nvPr/>
        </p:nvSpPr>
        <p:spPr>
          <a:xfrm flipV="1">
            <a:off x="6459703" y="4887611"/>
            <a:ext cx="84779" cy="84779"/>
          </a:xfrm>
          <a:prstGeom prst="rect">
            <a:avLst/>
          </a:prstGeom>
          <a:solidFill>
            <a:srgbClr val="C00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42EF786E-1652-D24B-810A-102DB6294971}"/>
              </a:ext>
            </a:extLst>
          </p:cNvPr>
          <p:cNvSpPr/>
          <p:nvPr/>
        </p:nvSpPr>
        <p:spPr>
          <a:xfrm flipV="1">
            <a:off x="3885038" y="3077295"/>
            <a:ext cx="84779" cy="84779"/>
          </a:xfrm>
          <a:prstGeom prst="rect">
            <a:avLst/>
          </a:prstGeom>
          <a:solidFill>
            <a:srgbClr val="C00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707BB3D4-A328-3441-92DE-396607A22D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781" y="2249161"/>
            <a:ext cx="801201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3" name="Рисунок 99" descr="Картинки по запросу &quot;дети за партами    в школе векторные&quot;">
            <a:extLst>
              <a:ext uri="{FF2B5EF4-FFF2-40B4-BE49-F238E27FC236}">
                <a16:creationId xmlns:a16="http://schemas.microsoft.com/office/drawing/2014/main" id="{A70A23E6-F329-E64C-9760-1E0DDF22053E}"/>
              </a:ext>
            </a:extLst>
          </p:cNvPr>
          <p:cNvPicPr>
            <a:picLocks noChangeAspect="1" noChangeArrowheads="1"/>
          </p:cNvPicPr>
          <p:nvPr/>
        </p:nvPicPr>
        <p:blipFill>
          <a:blip r:link="rId3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81" y="2249161"/>
            <a:ext cx="2847383" cy="2955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36602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4EBB96-4D4F-0346-8D5D-8695C3D20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207" y="432171"/>
            <a:ext cx="8567184" cy="913129"/>
          </a:xfrm>
        </p:spPr>
        <p:txBody>
          <a:bodyPr/>
          <a:lstStyle/>
          <a:p>
            <a:r>
              <a:rPr lang="ru-RU" u="sng" dirty="0">
                <a:solidFill>
                  <a:srgbClr val="00B050"/>
                </a:solidFill>
              </a:rPr>
              <a:t>Диагностический этап (</a:t>
            </a:r>
            <a:r>
              <a:rPr lang="en-GB" u="sng" dirty="0">
                <a:solidFill>
                  <a:srgbClr val="00B050"/>
                </a:solidFill>
              </a:rPr>
              <a:t> I</a:t>
            </a:r>
            <a:r>
              <a:rPr lang="ru-RU" u="sng" dirty="0">
                <a:solidFill>
                  <a:srgbClr val="00B050"/>
                </a:solidFill>
              </a:rPr>
              <a:t> )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14E2E8C-604F-9D4A-997A-D7A2CBA7BABC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5614503" y="2648852"/>
            <a:ext cx="2857500" cy="2857500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7231637-AD7F-B946-8F70-4ABBDF2A5FDC}"/>
              </a:ext>
            </a:extLst>
          </p:cNvPr>
          <p:cNvSpPr/>
          <p:nvPr/>
        </p:nvSpPr>
        <p:spPr>
          <a:xfrm>
            <a:off x="5423529" y="1345300"/>
            <a:ext cx="3253409" cy="4481042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F9E93A3-1198-5347-9148-D0DF50595546}"/>
              </a:ext>
            </a:extLst>
          </p:cNvPr>
          <p:cNvSpPr txBox="1"/>
          <p:nvPr/>
        </p:nvSpPr>
        <p:spPr>
          <a:xfrm>
            <a:off x="247207" y="1348609"/>
            <a:ext cx="495622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Диагностика детей </a:t>
            </a:r>
          </a:p>
          <a:p>
            <a:r>
              <a:rPr lang="ru-RU" sz="2400" b="1" dirty="0">
                <a:solidFill>
                  <a:srgbClr val="C00000"/>
                </a:solidFill>
              </a:rPr>
              <a:t>проводится только </a:t>
            </a:r>
          </a:p>
          <a:p>
            <a:r>
              <a:rPr lang="ru-RU" sz="2400" b="1" dirty="0">
                <a:solidFill>
                  <a:srgbClr val="C00000"/>
                </a:solidFill>
              </a:rPr>
              <a:t>с письменного согласия родителей.</a:t>
            </a:r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9273B990-E74D-4443-9021-70002198B83E}"/>
              </a:ext>
            </a:extLst>
          </p:cNvPr>
          <p:cNvCxnSpPr>
            <a:cxnSpLocks/>
          </p:cNvCxnSpPr>
          <p:nvPr/>
        </p:nvCxnSpPr>
        <p:spPr>
          <a:xfrm>
            <a:off x="255052" y="4063238"/>
            <a:ext cx="4781993" cy="0"/>
          </a:xfrm>
          <a:prstGeom prst="line">
            <a:avLst/>
          </a:prstGeom>
          <a:ln w="15875" cap="rnd">
            <a:solidFill>
              <a:srgbClr val="C00000"/>
            </a:solidFill>
            <a:headEnd type="none" w="sm" len="sm"/>
            <a:tailEnd w="sm" len="sm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EFADB49C-24E5-294B-A365-41F81979AB56}"/>
              </a:ext>
            </a:extLst>
          </p:cNvPr>
          <p:cNvCxnSpPr>
            <a:cxnSpLocks/>
          </p:cNvCxnSpPr>
          <p:nvPr/>
        </p:nvCxnSpPr>
        <p:spPr>
          <a:xfrm>
            <a:off x="247207" y="5064000"/>
            <a:ext cx="4774148" cy="0"/>
          </a:xfrm>
          <a:prstGeom prst="line">
            <a:avLst/>
          </a:prstGeom>
          <a:ln w="15875" cap="rnd">
            <a:solidFill>
              <a:srgbClr val="C00000"/>
            </a:solidFill>
            <a:headEnd type="none" w="sm" len="sm"/>
            <a:tailEnd w="sm" len="sm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BB23B0D-4668-AD4E-B620-A231F4285BDA}"/>
              </a:ext>
            </a:extLst>
          </p:cNvPr>
          <p:cNvSpPr txBox="1"/>
          <p:nvPr/>
        </p:nvSpPr>
        <p:spPr>
          <a:xfrm>
            <a:off x="255052" y="2932711"/>
            <a:ext cx="15204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по запросу:</a:t>
            </a:r>
          </a:p>
          <a:p>
            <a:pPr marL="285750" indent="-285750">
              <a:buFontTx/>
              <a:buChar char="-"/>
            </a:pPr>
            <a:r>
              <a:rPr lang="ru-RU" dirty="0"/>
              <a:t>родителей</a:t>
            </a:r>
          </a:p>
          <a:p>
            <a:r>
              <a:rPr lang="ru-RU" dirty="0"/>
              <a:t>-    педагогов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5428853-102E-3443-ACC0-F3B1A99EBA4E}"/>
              </a:ext>
            </a:extLst>
          </p:cNvPr>
          <p:cNvSpPr txBox="1"/>
          <p:nvPr/>
        </p:nvSpPr>
        <p:spPr>
          <a:xfrm>
            <a:off x="247207" y="4266359"/>
            <a:ext cx="42378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скрининг – диагностика:</a:t>
            </a:r>
          </a:p>
          <a:p>
            <a:r>
              <a:rPr lang="ru-RU" dirty="0"/>
              <a:t>обследование вновь поступивших детей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3B909-7E7D-4E46-8B0D-832DA4E4AE87}"/>
              </a:ext>
            </a:extLst>
          </p:cNvPr>
          <p:cNvSpPr txBox="1"/>
          <p:nvPr/>
        </p:nvSpPr>
        <p:spPr>
          <a:xfrm>
            <a:off x="255052" y="5183187"/>
            <a:ext cx="38189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дифференцированная диагностика:</a:t>
            </a:r>
          </a:p>
          <a:p>
            <a:r>
              <a:rPr lang="ru-RU" dirty="0"/>
              <a:t>подробная</a:t>
            </a:r>
          </a:p>
        </p:txBody>
      </p:sp>
    </p:spTree>
    <p:extLst>
      <p:ext uri="{BB962C8B-B14F-4D97-AF65-F5344CB8AC3E}">
        <p14:creationId xmlns:p14="http://schemas.microsoft.com/office/powerpoint/2010/main" val="2233697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321680-E65A-1A40-854D-E07B7E55A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207" y="462236"/>
            <a:ext cx="8567184" cy="894394"/>
          </a:xfrm>
        </p:spPr>
        <p:txBody>
          <a:bodyPr/>
          <a:lstStyle/>
          <a:p>
            <a:r>
              <a:rPr lang="ru-RU" u="sng" dirty="0">
                <a:solidFill>
                  <a:srgbClr val="00B050"/>
                </a:solidFill>
              </a:rPr>
              <a:t>Запрос педагога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009EA8F-96C5-E443-9B12-8AF7C840EAF0}"/>
              </a:ext>
            </a:extLst>
          </p:cNvPr>
          <p:cNvSpPr txBox="1"/>
          <p:nvPr/>
        </p:nvSpPr>
        <p:spPr>
          <a:xfrm>
            <a:off x="247207" y="1320754"/>
            <a:ext cx="84847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Данные запроса базируются на  личных наблюдениях педагога.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33E4926-641D-C946-9726-054BF493CA3D}"/>
              </a:ext>
            </a:extLst>
          </p:cNvPr>
          <p:cNvSpPr txBox="1"/>
          <p:nvPr/>
        </p:nvSpPr>
        <p:spPr>
          <a:xfrm>
            <a:off x="494885" y="2283273"/>
            <a:ext cx="308000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В запросе необходимо отразить: </a:t>
            </a:r>
          </a:p>
          <a:p>
            <a:pPr algn="ctr"/>
            <a:endParaRPr lang="ru-RU" b="1" dirty="0"/>
          </a:p>
          <a:p>
            <a:pPr marL="285750" indent="-285750">
              <a:buFontTx/>
              <a:buChar char="-"/>
            </a:pPr>
            <a:r>
              <a:rPr lang="ru-RU" b="1" dirty="0">
                <a:solidFill>
                  <a:srgbClr val="C00000"/>
                </a:solidFill>
              </a:rPr>
              <a:t>достижения</a:t>
            </a:r>
            <a:r>
              <a:rPr lang="ru-RU" dirty="0">
                <a:solidFill>
                  <a:srgbClr val="C00000"/>
                </a:solidFill>
              </a:rPr>
              <a:t>     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/>
              <a:t>ребенка в различных областях  деятельности;</a:t>
            </a:r>
          </a:p>
          <a:p>
            <a:pPr marL="285750" indent="-285750">
              <a:buFontTx/>
              <a:buChar char="-"/>
            </a:pPr>
            <a:endParaRPr lang="ru-RU" dirty="0"/>
          </a:p>
          <a:p>
            <a:pPr marL="285750" indent="-285750">
              <a:buFontTx/>
              <a:buChar char="-"/>
            </a:pPr>
            <a:r>
              <a:rPr lang="ru-RU" dirty="0"/>
              <a:t>показатели </a:t>
            </a:r>
            <a:r>
              <a:rPr lang="ru-RU" b="1" dirty="0">
                <a:solidFill>
                  <a:srgbClr val="C00000"/>
                </a:solidFill>
              </a:rPr>
              <a:t>поведения;</a:t>
            </a:r>
          </a:p>
          <a:p>
            <a:pPr marL="285750" indent="-285750">
              <a:buFontTx/>
              <a:buChar char="-"/>
            </a:pPr>
            <a:endParaRPr lang="ru-RU" dirty="0"/>
          </a:p>
          <a:p>
            <a:pPr marL="285750" indent="-285750">
              <a:buFontTx/>
              <a:buChar char="-"/>
            </a:pPr>
            <a:r>
              <a:rPr lang="ru-RU" dirty="0"/>
              <a:t>индивидуальные </a:t>
            </a:r>
            <a:r>
              <a:rPr lang="ru-RU" b="1" dirty="0">
                <a:solidFill>
                  <a:srgbClr val="C00000"/>
                </a:solidFill>
              </a:rPr>
              <a:t>черты характера.</a:t>
            </a: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49E7725C-44A7-944B-950F-95B44C806C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95847" y="2730499"/>
            <a:ext cx="1057020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A268FF2A-25F1-4E43-94BB-7F7272B07087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188236" y="2877818"/>
            <a:ext cx="1162820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29D04F65-4592-0D45-A801-3620550E2C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040" y="4561227"/>
            <a:ext cx="1088570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8">
            <a:extLst>
              <a:ext uri="{FF2B5EF4-FFF2-40B4-BE49-F238E27FC236}">
                <a16:creationId xmlns:a16="http://schemas.microsoft.com/office/drawing/2014/main" id="{924DB3D6-C1C4-E24D-A019-24A8C84561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0300" y="4568728"/>
            <a:ext cx="1046018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" name="Rectangle 10">
            <a:extLst>
              <a:ext uri="{FF2B5EF4-FFF2-40B4-BE49-F238E27FC236}">
                <a16:creationId xmlns:a16="http://schemas.microsoft.com/office/drawing/2014/main" id="{AAF59319-1E43-2E4C-8EB1-753D44DDD0D6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622116" y="4502149"/>
            <a:ext cx="973019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Rectangle 12">
            <a:extLst>
              <a:ext uri="{FF2B5EF4-FFF2-40B4-BE49-F238E27FC236}">
                <a16:creationId xmlns:a16="http://schemas.microsoft.com/office/drawing/2014/main" id="{7154561C-86B6-1842-B11D-1F7976E8CB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5200" y="4706559"/>
            <a:ext cx="934333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EE286391-A811-C548-A453-9ABD30D1C6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748" y="259263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Rectangle 2">
            <a:extLst>
              <a:ext uri="{FF2B5EF4-FFF2-40B4-BE49-F238E27FC236}">
                <a16:creationId xmlns:a16="http://schemas.microsoft.com/office/drawing/2014/main" id="{72CE6B59-A446-3B4D-873E-D3C5B34520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6239" y="2843004"/>
            <a:ext cx="6100006" cy="46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Rectangle 6">
            <a:extLst>
              <a:ext uri="{FF2B5EF4-FFF2-40B4-BE49-F238E27FC236}">
                <a16:creationId xmlns:a16="http://schemas.microsoft.com/office/drawing/2014/main" id="{71EE39AC-5079-0C40-93A8-A1A9C57815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6475" y="2787601"/>
            <a:ext cx="4923030" cy="50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" name="Rectangle 8">
            <a:extLst>
              <a:ext uri="{FF2B5EF4-FFF2-40B4-BE49-F238E27FC236}">
                <a16:creationId xmlns:a16="http://schemas.microsoft.com/office/drawing/2014/main" id="{B2E425CA-5EAF-AB4C-8279-7319ACEA0A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3340" y="4611583"/>
            <a:ext cx="337923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" name="Rectangle 10">
            <a:extLst>
              <a:ext uri="{FF2B5EF4-FFF2-40B4-BE49-F238E27FC236}">
                <a16:creationId xmlns:a16="http://schemas.microsoft.com/office/drawing/2014/main" id="{EACE588A-58CC-0946-8E36-A3F7F6FB80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66726" y="4551989"/>
            <a:ext cx="3822506" cy="523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" name="Rectangle 12">
            <a:extLst>
              <a:ext uri="{FF2B5EF4-FFF2-40B4-BE49-F238E27FC236}">
                <a16:creationId xmlns:a16="http://schemas.microsoft.com/office/drawing/2014/main" id="{D83209DA-6490-7E4E-9304-DEE8B699F7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3425" y="649481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" name="Rectangle 14">
            <a:extLst>
              <a:ext uri="{FF2B5EF4-FFF2-40B4-BE49-F238E27FC236}">
                <a16:creationId xmlns:a16="http://schemas.microsoft.com/office/drawing/2014/main" id="{AA093C58-23DE-E846-B69C-7C7227A0EF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1459" y="4430907"/>
            <a:ext cx="6000282" cy="49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10479EE-436E-7440-89EE-CC13AACA5662}"/>
              </a:ext>
            </a:extLst>
          </p:cNvPr>
          <p:cNvSpPr txBox="1"/>
          <p:nvPr/>
        </p:nvSpPr>
        <p:spPr>
          <a:xfrm>
            <a:off x="5957959" y="2283273"/>
            <a:ext cx="25707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Запрос должен быть:</a:t>
            </a:r>
          </a:p>
          <a:p>
            <a:endParaRPr lang="ru-RU" b="1" dirty="0"/>
          </a:p>
          <a:p>
            <a:pPr marL="285750" indent="-285750">
              <a:buFontTx/>
              <a:buChar char="-"/>
            </a:pPr>
            <a:r>
              <a:rPr lang="ru-RU" b="1" dirty="0">
                <a:solidFill>
                  <a:srgbClr val="C00000"/>
                </a:solidFill>
              </a:rPr>
              <a:t>точным;</a:t>
            </a:r>
          </a:p>
          <a:p>
            <a:endParaRPr lang="ru-RU" dirty="0">
              <a:solidFill>
                <a:schemeClr val="accent1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b="1" dirty="0">
                <a:solidFill>
                  <a:srgbClr val="C00000"/>
                </a:solidFill>
              </a:rPr>
              <a:t>конкретным;</a:t>
            </a:r>
          </a:p>
          <a:p>
            <a:endParaRPr lang="ru-RU" dirty="0">
              <a:solidFill>
                <a:schemeClr val="accent1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dirty="0"/>
              <a:t>отображать </a:t>
            </a:r>
          </a:p>
          <a:p>
            <a:r>
              <a:rPr lang="ru-RU" dirty="0"/>
              <a:t>     </a:t>
            </a:r>
            <a:r>
              <a:rPr lang="ru-RU" b="1" dirty="0">
                <a:solidFill>
                  <a:srgbClr val="C00000"/>
                </a:solidFill>
              </a:rPr>
              <a:t>суть проблемы.</a:t>
            </a: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7A36C28D-2436-F94B-A68C-B880A32EC568}"/>
              </a:ext>
            </a:extLst>
          </p:cNvPr>
          <p:cNvSpPr/>
          <p:nvPr/>
        </p:nvSpPr>
        <p:spPr>
          <a:xfrm>
            <a:off x="368946" y="2212501"/>
            <a:ext cx="3379229" cy="3324739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CFE78908-3804-C442-A338-18895C310C4B}"/>
              </a:ext>
            </a:extLst>
          </p:cNvPr>
          <p:cNvSpPr/>
          <p:nvPr/>
        </p:nvSpPr>
        <p:spPr>
          <a:xfrm>
            <a:off x="5809518" y="2212500"/>
            <a:ext cx="2923583" cy="3324739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9" name="Прямая со стрелкой 28">
            <a:extLst>
              <a:ext uri="{FF2B5EF4-FFF2-40B4-BE49-F238E27FC236}">
                <a16:creationId xmlns:a16="http://schemas.microsoft.com/office/drawing/2014/main" id="{BE108670-C1B8-8742-9C71-9D5217657B51}"/>
              </a:ext>
            </a:extLst>
          </p:cNvPr>
          <p:cNvCxnSpPr>
            <a:cxnSpLocks/>
          </p:cNvCxnSpPr>
          <p:nvPr/>
        </p:nvCxnSpPr>
        <p:spPr>
          <a:xfrm>
            <a:off x="3976124" y="3778008"/>
            <a:ext cx="1317979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2">
            <a:extLst>
              <a:ext uri="{FF2B5EF4-FFF2-40B4-BE49-F238E27FC236}">
                <a16:creationId xmlns:a16="http://schemas.microsoft.com/office/drawing/2014/main" id="{6454FF71-49B2-BE47-BA24-68E3165961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6763" y="5071377"/>
            <a:ext cx="5953696" cy="48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3535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E34ABE52-499B-1C4C-AD35-26F7F023D601}"/>
              </a:ext>
            </a:extLst>
          </p:cNvPr>
          <p:cNvSpPr txBox="1"/>
          <p:nvPr/>
        </p:nvSpPr>
        <p:spPr>
          <a:xfrm>
            <a:off x="5006719" y="2481861"/>
            <a:ext cx="32277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    </a:t>
            </a:r>
            <a:r>
              <a:rPr lang="ru-RU" sz="2000" dirty="0"/>
              <a:t>при переходе ребенка </a:t>
            </a:r>
          </a:p>
          <a:p>
            <a:r>
              <a:rPr lang="ru-RU" sz="2000" dirty="0"/>
              <a:t>     </a:t>
            </a:r>
            <a:r>
              <a:rPr lang="ru-RU" sz="2000" b="1" dirty="0">
                <a:solidFill>
                  <a:srgbClr val="C00000"/>
                </a:solidFill>
              </a:rPr>
              <a:t>на новую ступень</a:t>
            </a:r>
          </a:p>
          <a:p>
            <a:r>
              <a:rPr lang="ru-RU" sz="2000" b="1" dirty="0"/>
              <a:t>     </a:t>
            </a:r>
            <a:r>
              <a:rPr lang="ru-RU" sz="2000" dirty="0"/>
              <a:t>образования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25BF26E-F04D-1E4C-A9F6-97C15C235CCC}"/>
              </a:ext>
            </a:extLst>
          </p:cNvPr>
          <p:cNvSpPr txBox="1"/>
          <p:nvPr/>
        </p:nvSpPr>
        <p:spPr>
          <a:xfrm>
            <a:off x="519065" y="4118478"/>
            <a:ext cx="33918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/>
              <a:t>       </a:t>
            </a:r>
            <a:r>
              <a:rPr lang="ru-RU" sz="2000" b="1" dirty="0">
                <a:solidFill>
                  <a:srgbClr val="C00000"/>
                </a:solidFill>
              </a:rPr>
              <a:t>родители не принимают</a:t>
            </a:r>
            <a:r>
              <a:rPr lang="ru-RU" sz="2000" dirty="0">
                <a:solidFill>
                  <a:srgbClr val="C00000"/>
                </a:solidFill>
              </a:rPr>
              <a:t> </a:t>
            </a:r>
          </a:p>
          <a:p>
            <a:r>
              <a:rPr lang="ru-RU" sz="2000" dirty="0"/>
              <a:t>       решений и </a:t>
            </a:r>
          </a:p>
          <a:p>
            <a:r>
              <a:rPr lang="ru-RU" sz="2000" dirty="0"/>
              <a:t>       рекомендаций ППк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CD162F-E844-CE47-84E5-E11A4D70C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408" y="446869"/>
            <a:ext cx="8567184" cy="924172"/>
          </a:xfrm>
        </p:spPr>
        <p:txBody>
          <a:bodyPr/>
          <a:lstStyle/>
          <a:p>
            <a:r>
              <a:rPr lang="ru-RU" u="sng" dirty="0">
                <a:solidFill>
                  <a:srgbClr val="00B050"/>
                </a:solidFill>
              </a:rPr>
              <a:t>Одно из решений ППк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BCDB86-E335-E44D-A1BF-6386799412F1}"/>
              </a:ext>
            </a:extLst>
          </p:cNvPr>
          <p:cNvSpPr txBox="1"/>
          <p:nvPr/>
        </p:nvSpPr>
        <p:spPr>
          <a:xfrm>
            <a:off x="288408" y="1355960"/>
            <a:ext cx="60923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Направление ребенка на ЦПМПК: причины.</a:t>
            </a: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E3058F72-CE0A-5849-B644-C9DF8556B07E}"/>
              </a:ext>
            </a:extLst>
          </p:cNvPr>
          <p:cNvCxnSpPr>
            <a:cxnSpLocks/>
          </p:cNvCxnSpPr>
          <p:nvPr/>
        </p:nvCxnSpPr>
        <p:spPr>
          <a:xfrm>
            <a:off x="4572000" y="1866900"/>
            <a:ext cx="0" cy="4552950"/>
          </a:xfrm>
          <a:prstGeom prst="line">
            <a:avLst/>
          </a:prstGeom>
          <a:ln w="15875" cap="rnd">
            <a:solidFill>
              <a:srgbClr val="C00000"/>
            </a:solidFill>
            <a:headEnd type="none" w="sm" len="sm"/>
            <a:tailEnd w="sm" len="sm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C30005BC-EEC8-5842-AAFB-E1EB6A6B565F}"/>
              </a:ext>
            </a:extLst>
          </p:cNvPr>
          <p:cNvCxnSpPr>
            <a:cxnSpLocks/>
          </p:cNvCxnSpPr>
          <p:nvPr/>
        </p:nvCxnSpPr>
        <p:spPr>
          <a:xfrm>
            <a:off x="349250" y="3866282"/>
            <a:ext cx="8559800" cy="0"/>
          </a:xfrm>
          <a:prstGeom prst="line">
            <a:avLst/>
          </a:prstGeom>
          <a:ln w="15875" cap="rnd">
            <a:solidFill>
              <a:srgbClr val="C00000"/>
            </a:solidFill>
            <a:headEnd type="none" w="sm" len="sm"/>
            <a:tailEnd w="sm" len="sm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5AC4B7AD-955B-3E49-9FBE-2B7B79225803}"/>
              </a:ext>
            </a:extLst>
          </p:cNvPr>
          <p:cNvSpPr/>
          <p:nvPr/>
        </p:nvSpPr>
        <p:spPr>
          <a:xfrm flipV="1">
            <a:off x="812175" y="2680484"/>
            <a:ext cx="84779" cy="8477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13394694-DEB2-1D4D-8144-30ED63774B8E}"/>
              </a:ext>
            </a:extLst>
          </p:cNvPr>
          <p:cNvSpPr/>
          <p:nvPr/>
        </p:nvSpPr>
        <p:spPr>
          <a:xfrm flipV="1">
            <a:off x="812175" y="4310289"/>
            <a:ext cx="84779" cy="8477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E6D7163-2204-9A4F-95D0-EEA78A3F1D33}"/>
              </a:ext>
            </a:extLst>
          </p:cNvPr>
          <p:cNvSpPr txBox="1"/>
          <p:nvPr/>
        </p:nvSpPr>
        <p:spPr>
          <a:xfrm>
            <a:off x="981807" y="2485768"/>
            <a:ext cx="3063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/>
              <a:t>не работают стандартные </a:t>
            </a:r>
          </a:p>
          <a:p>
            <a:r>
              <a:rPr lang="ru-RU" sz="2000" dirty="0"/>
              <a:t>методы и приемы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FCF4E56E-95E5-A54C-AE67-0E98B2264F0F}"/>
              </a:ext>
            </a:extLst>
          </p:cNvPr>
          <p:cNvSpPr/>
          <p:nvPr/>
        </p:nvSpPr>
        <p:spPr>
          <a:xfrm flipV="1">
            <a:off x="5091572" y="2647741"/>
            <a:ext cx="84779" cy="8477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9893455-D733-4143-B306-546D34033704}"/>
              </a:ext>
            </a:extLst>
          </p:cNvPr>
          <p:cNvSpPr txBox="1"/>
          <p:nvPr/>
        </p:nvSpPr>
        <p:spPr>
          <a:xfrm>
            <a:off x="4648785" y="4118478"/>
            <a:ext cx="3976149" cy="7078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/>
              <a:t>            </a:t>
            </a:r>
            <a:r>
              <a:rPr lang="ru-RU" sz="2000" b="1" dirty="0">
                <a:solidFill>
                  <a:srgbClr val="C00000"/>
                </a:solidFill>
              </a:rPr>
              <a:t>для уточнения</a:t>
            </a:r>
            <a:r>
              <a:rPr lang="ru-RU" sz="2000" b="1" dirty="0">
                <a:solidFill>
                  <a:schemeClr val="accent1"/>
                </a:solidFill>
              </a:rPr>
              <a:t> </a:t>
            </a:r>
          </a:p>
          <a:p>
            <a:r>
              <a:rPr lang="ru-RU" sz="2000" dirty="0"/>
              <a:t>           образовательного </a:t>
            </a:r>
            <a:r>
              <a:rPr lang="ru-RU" sz="2000" b="1" dirty="0">
                <a:solidFill>
                  <a:srgbClr val="C00000"/>
                </a:solidFill>
              </a:rPr>
              <a:t>маршрута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4C0EC34D-AB1A-0449-8778-9D782EB6F01A}"/>
              </a:ext>
            </a:extLst>
          </p:cNvPr>
          <p:cNvSpPr/>
          <p:nvPr/>
        </p:nvSpPr>
        <p:spPr>
          <a:xfrm flipV="1">
            <a:off x="5091572" y="4310290"/>
            <a:ext cx="84779" cy="8477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41282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C1DCE6-49F7-6B47-BD95-BEAE5DC4F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507" y="427038"/>
            <a:ext cx="8567184" cy="922756"/>
          </a:xfrm>
        </p:spPr>
        <p:txBody>
          <a:bodyPr/>
          <a:lstStyle/>
          <a:p>
            <a:r>
              <a:rPr lang="ru-RU" u="sng" dirty="0">
                <a:solidFill>
                  <a:srgbClr val="00B050"/>
                </a:solidFill>
              </a:rPr>
              <a:t>Работа с родителями: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7B33AE-0EE3-CD44-8366-404EAE96DC2A}"/>
              </a:ext>
            </a:extLst>
          </p:cNvPr>
          <p:cNvSpPr txBox="1"/>
          <p:nvPr/>
        </p:nvSpPr>
        <p:spPr>
          <a:xfrm>
            <a:off x="4171950" y="15367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F1B969B-9449-2C45-A1DD-EFC34246AE26}"/>
              </a:ext>
            </a:extLst>
          </p:cNvPr>
          <p:cNvSpPr txBox="1"/>
          <p:nvPr/>
        </p:nvSpPr>
        <p:spPr>
          <a:xfrm>
            <a:off x="234507" y="1362130"/>
            <a:ext cx="83386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является значимой и ответственной на любом этапе работы.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783382BD-1300-C046-9BA4-5C928FE701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7550" y="27622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267" name="Рисунок 81" descr="Картинки по запросу &quot;векторные родители с ребенком инвалидом&quot;">
            <a:extLst>
              <a:ext uri="{FF2B5EF4-FFF2-40B4-BE49-F238E27FC236}">
                <a16:creationId xmlns:a16="http://schemas.microsoft.com/office/drawing/2014/main" id="{EAFD8D7D-A461-2747-89BD-A6945B12C9FF}"/>
              </a:ext>
            </a:extLst>
          </p:cNvPr>
          <p:cNvPicPr>
            <a:picLocks noChangeAspect="1" noChangeArrowheads="1"/>
          </p:cNvPicPr>
          <p:nvPr/>
        </p:nvPicPr>
        <p:blipFill>
          <a:blip r:link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499" y="2652414"/>
            <a:ext cx="2886670" cy="2886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A0947668-BABC-9946-9FB0-41BB2952C08D}"/>
              </a:ext>
            </a:extLst>
          </p:cNvPr>
          <p:cNvSpPr/>
          <p:nvPr/>
        </p:nvSpPr>
        <p:spPr>
          <a:xfrm>
            <a:off x="261130" y="2159871"/>
            <a:ext cx="3253409" cy="3871757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8722073-CCA0-A44D-AAB5-5A523A9D3D79}"/>
              </a:ext>
            </a:extLst>
          </p:cNvPr>
          <p:cNvSpPr txBox="1"/>
          <p:nvPr/>
        </p:nvSpPr>
        <p:spPr>
          <a:xfrm>
            <a:off x="4094969" y="2297797"/>
            <a:ext cx="478790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От педагогов требуется:</a:t>
            </a:r>
          </a:p>
          <a:p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Tx/>
              <a:buChar char="-"/>
            </a:pPr>
            <a:r>
              <a:rPr lang="ru-RU" sz="2000" b="1" dirty="0">
                <a:solidFill>
                  <a:srgbClr val="C00000"/>
                </a:solidFill>
              </a:rPr>
              <a:t>подготовить родителей </a:t>
            </a:r>
          </a:p>
          <a:p>
            <a:r>
              <a:rPr lang="ru-RU" sz="2000" dirty="0"/>
              <a:t>     к адекватному восприятию </a:t>
            </a:r>
          </a:p>
          <a:p>
            <a:r>
              <a:rPr lang="ru-RU" sz="2000" dirty="0"/>
              <a:t>     особенностей их ребенка;</a:t>
            </a:r>
          </a:p>
          <a:p>
            <a:endParaRPr lang="ru-RU" sz="2000" dirty="0"/>
          </a:p>
          <a:p>
            <a:pPr marL="285750" indent="-285750">
              <a:buFontTx/>
              <a:buChar char="-"/>
            </a:pPr>
            <a:r>
              <a:rPr lang="ru-RU" sz="2000" b="1" dirty="0">
                <a:solidFill>
                  <a:srgbClr val="C00000"/>
                </a:solidFill>
              </a:rPr>
              <a:t>доброжелательное формирование </a:t>
            </a:r>
          </a:p>
          <a:p>
            <a:r>
              <a:rPr lang="ru-RU" sz="2000" b="1" dirty="0">
                <a:solidFill>
                  <a:srgbClr val="C00000"/>
                </a:solidFill>
              </a:rPr>
              <a:t>     мотиваций</a:t>
            </a:r>
            <a:r>
              <a:rPr lang="ru-RU" sz="2000" dirty="0">
                <a:solidFill>
                  <a:schemeClr val="accent1"/>
                </a:solidFill>
              </a:rPr>
              <a:t> </a:t>
            </a:r>
            <a:r>
              <a:rPr lang="ru-RU" sz="2000" dirty="0"/>
              <a:t>родителей на </a:t>
            </a:r>
          </a:p>
          <a:p>
            <a:r>
              <a:rPr lang="ru-RU" sz="2000" dirty="0"/>
              <a:t>     совместную деятельность по</a:t>
            </a:r>
          </a:p>
          <a:p>
            <a:r>
              <a:rPr lang="ru-RU" sz="2000" dirty="0"/>
              <a:t>     преодолению этих особенностей </a:t>
            </a:r>
          </a:p>
          <a:p>
            <a:r>
              <a:rPr lang="ru-RU" sz="2000" dirty="0"/>
              <a:t>     в развитии их ребенка.</a:t>
            </a:r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5D7D3A62-4435-F94F-924B-771F0F859010}"/>
              </a:ext>
            </a:extLst>
          </p:cNvPr>
          <p:cNvCxnSpPr>
            <a:cxnSpLocks/>
          </p:cNvCxnSpPr>
          <p:nvPr/>
        </p:nvCxnSpPr>
        <p:spPr>
          <a:xfrm>
            <a:off x="3971706" y="2159871"/>
            <a:ext cx="0" cy="3871757"/>
          </a:xfrm>
          <a:prstGeom prst="line">
            <a:avLst/>
          </a:prstGeom>
          <a:ln w="15875" cap="rnd">
            <a:solidFill>
              <a:srgbClr val="C00000"/>
            </a:solidFill>
            <a:headEnd type="none" w="sm" len="sm"/>
            <a:tailEnd w="sm" len="sm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668E65EF-D099-6A45-8537-57A9EB67F240}"/>
              </a:ext>
            </a:extLst>
          </p:cNvPr>
          <p:cNvSpPr/>
          <p:nvPr/>
        </p:nvSpPr>
        <p:spPr>
          <a:xfrm flipV="1">
            <a:off x="3919099" y="3951955"/>
            <a:ext cx="84779" cy="84779"/>
          </a:xfrm>
          <a:prstGeom prst="rect">
            <a:avLst/>
          </a:prstGeom>
          <a:solidFill>
            <a:srgbClr val="C00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589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EA6ACF-7CDD-E541-8849-E601F64A2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207" y="437006"/>
            <a:ext cx="8567184" cy="931305"/>
          </a:xfrm>
        </p:spPr>
        <p:txBody>
          <a:bodyPr/>
          <a:lstStyle/>
          <a:p>
            <a:r>
              <a:rPr lang="ru-RU" u="sng" dirty="0">
                <a:solidFill>
                  <a:srgbClr val="00B050"/>
                </a:solidFill>
              </a:rPr>
              <a:t>Поисково–вариативный этап</a:t>
            </a:r>
            <a:r>
              <a:rPr lang="en-GB" u="sng" dirty="0">
                <a:solidFill>
                  <a:srgbClr val="00B050"/>
                </a:solidFill>
              </a:rPr>
              <a:t> ( II )</a:t>
            </a:r>
            <a:endParaRPr lang="ru-RU" u="sng" dirty="0">
              <a:solidFill>
                <a:srgbClr val="00B05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B9C5E87-1093-654D-A4A0-6348FF6914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3400" y="27368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289" name="Рисунок 35" descr="Номер учителей. Совещание профессорско-преподавательского состава. В стиле минимализма. Плоские Изометрические вектор — стоковый вектор">
            <a:extLst>
              <a:ext uri="{FF2B5EF4-FFF2-40B4-BE49-F238E27FC236}">
                <a16:creationId xmlns:a16="http://schemas.microsoft.com/office/drawing/2014/main" id="{DB3B0306-53FA-1A47-8E30-4893713426BE}"/>
              </a:ext>
            </a:extLst>
          </p:cNvPr>
          <p:cNvPicPr>
            <a:picLocks noChangeAspect="1" noChangeArrowheads="1"/>
          </p:cNvPicPr>
          <p:nvPr/>
        </p:nvPicPr>
        <p:blipFill>
          <a:blip r:link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3131" y="2796620"/>
            <a:ext cx="2653213" cy="1983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50DFD50-7D56-8A40-824E-2A6F2091D1BF}"/>
              </a:ext>
            </a:extLst>
          </p:cNvPr>
          <p:cNvSpPr/>
          <p:nvPr/>
        </p:nvSpPr>
        <p:spPr>
          <a:xfrm>
            <a:off x="5855233" y="1536995"/>
            <a:ext cx="3017362" cy="3956237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899F0DC7-5971-604A-B6E3-46E6612F8CD8}"/>
              </a:ext>
            </a:extLst>
          </p:cNvPr>
          <p:cNvCxnSpPr>
            <a:cxnSpLocks/>
          </p:cNvCxnSpPr>
          <p:nvPr/>
        </p:nvCxnSpPr>
        <p:spPr>
          <a:xfrm>
            <a:off x="247207" y="2705003"/>
            <a:ext cx="5423343" cy="0"/>
          </a:xfrm>
          <a:prstGeom prst="line">
            <a:avLst/>
          </a:prstGeom>
          <a:ln w="15875" cap="rnd">
            <a:solidFill>
              <a:srgbClr val="C00000"/>
            </a:solidFill>
            <a:headEnd type="none" w="sm" len="sm"/>
            <a:tailEnd w="sm" len="sm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4EA4B53-06A6-944D-BF38-CF29025F7EDB}"/>
              </a:ext>
            </a:extLst>
          </p:cNvPr>
          <p:cNvSpPr txBox="1"/>
          <p:nvPr/>
        </p:nvSpPr>
        <p:spPr>
          <a:xfrm>
            <a:off x="624178" y="1597007"/>
            <a:ext cx="6142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9FE5"/>
                </a:solidFill>
              </a:rPr>
              <a:t>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85EBB6F-ACC9-4344-A295-7A31F27FBA6D}"/>
              </a:ext>
            </a:extLst>
          </p:cNvPr>
          <p:cNvSpPr txBox="1"/>
          <p:nvPr/>
        </p:nvSpPr>
        <p:spPr>
          <a:xfrm>
            <a:off x="2716507" y="1597007"/>
            <a:ext cx="6142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605E8E9-83FC-4648-AAB8-D8BA3D15984C}"/>
              </a:ext>
            </a:extLst>
          </p:cNvPr>
          <p:cNvSpPr txBox="1"/>
          <p:nvPr/>
        </p:nvSpPr>
        <p:spPr>
          <a:xfrm>
            <a:off x="4791105" y="1553634"/>
            <a:ext cx="6142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</a:rPr>
              <a:t>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4C7127B-3473-4748-8EBA-DCAD8110B554}"/>
              </a:ext>
            </a:extLst>
          </p:cNvPr>
          <p:cNvSpPr txBox="1"/>
          <p:nvPr/>
        </p:nvSpPr>
        <p:spPr>
          <a:xfrm>
            <a:off x="271405" y="2952668"/>
            <a:ext cx="169873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u="sng" dirty="0"/>
              <a:t>ЦПМПК</a:t>
            </a:r>
          </a:p>
          <a:p>
            <a:endParaRPr lang="ru-RU" b="1" dirty="0"/>
          </a:p>
          <a:p>
            <a:r>
              <a:rPr lang="ru-RU" dirty="0"/>
              <a:t>дает </a:t>
            </a:r>
          </a:p>
          <a:p>
            <a:r>
              <a:rPr lang="ru-RU" b="1" dirty="0">
                <a:solidFill>
                  <a:srgbClr val="C00000"/>
                </a:solidFill>
              </a:rPr>
              <a:t>рекомендации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CD3D1DF-6030-3F4D-A323-ABED02953681}"/>
              </a:ext>
            </a:extLst>
          </p:cNvPr>
          <p:cNvSpPr txBox="1"/>
          <p:nvPr/>
        </p:nvSpPr>
        <p:spPr>
          <a:xfrm>
            <a:off x="2211973" y="2942996"/>
            <a:ext cx="202549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         </a:t>
            </a:r>
            <a:r>
              <a:rPr lang="ru-RU" b="1" u="sng" dirty="0"/>
              <a:t>ППк</a:t>
            </a:r>
          </a:p>
          <a:p>
            <a:endParaRPr lang="ru-RU" b="1" dirty="0"/>
          </a:p>
          <a:p>
            <a:r>
              <a:rPr lang="ru-RU" dirty="0"/>
              <a:t>    определяет</a:t>
            </a:r>
          </a:p>
          <a:p>
            <a:r>
              <a:rPr lang="ru-RU" b="1" dirty="0">
                <a:solidFill>
                  <a:srgbClr val="C00000"/>
                </a:solidFill>
              </a:rPr>
              <a:t>    целевые </a:t>
            </a:r>
          </a:p>
          <a:p>
            <a:r>
              <a:rPr lang="ru-RU" b="1" dirty="0">
                <a:solidFill>
                  <a:srgbClr val="C00000"/>
                </a:solidFill>
              </a:rPr>
              <a:t>   ориентиры</a:t>
            </a:r>
          </a:p>
          <a:p>
            <a:r>
              <a:rPr lang="ru-RU" dirty="0"/>
              <a:t>   сопровождения,</a:t>
            </a:r>
          </a:p>
          <a:p>
            <a:r>
              <a:rPr lang="ru-RU" dirty="0"/>
              <a:t>   опираясь на</a:t>
            </a:r>
          </a:p>
          <a:p>
            <a:r>
              <a:rPr lang="ru-RU" dirty="0"/>
              <a:t>   рекомендации</a:t>
            </a:r>
          </a:p>
          <a:p>
            <a:r>
              <a:rPr lang="ru-RU" dirty="0"/>
              <a:t>   ЦПМПК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C8BEA36-EB39-8B4B-937B-C44DB15FDCD2}"/>
              </a:ext>
            </a:extLst>
          </p:cNvPr>
          <p:cNvSpPr txBox="1"/>
          <p:nvPr/>
        </p:nvSpPr>
        <p:spPr>
          <a:xfrm>
            <a:off x="4215953" y="2957016"/>
            <a:ext cx="15183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u="sng" dirty="0"/>
              <a:t>Специалисты</a:t>
            </a:r>
          </a:p>
          <a:p>
            <a:r>
              <a:rPr lang="ru-RU" dirty="0"/>
              <a:t> </a:t>
            </a:r>
          </a:p>
          <a:p>
            <a:r>
              <a:rPr lang="ru-RU" dirty="0"/>
              <a:t>определяют </a:t>
            </a:r>
          </a:p>
          <a:p>
            <a:r>
              <a:rPr lang="ru-RU" b="1" dirty="0">
                <a:solidFill>
                  <a:srgbClr val="C00000"/>
                </a:solidFill>
              </a:rPr>
              <a:t>ИОМ</a:t>
            </a:r>
          </a:p>
        </p:txBody>
      </p:sp>
      <p:cxnSp>
        <p:nvCxnSpPr>
          <p:cNvPr id="20" name="Прямая со стрелкой 19">
            <a:extLst>
              <a:ext uri="{FF2B5EF4-FFF2-40B4-BE49-F238E27FC236}">
                <a16:creationId xmlns:a16="http://schemas.microsoft.com/office/drawing/2014/main" id="{D4E1A447-775D-FB4D-AADE-C9DF74B9BDD8}"/>
              </a:ext>
            </a:extLst>
          </p:cNvPr>
          <p:cNvCxnSpPr>
            <a:cxnSpLocks/>
          </p:cNvCxnSpPr>
          <p:nvPr/>
        </p:nvCxnSpPr>
        <p:spPr>
          <a:xfrm>
            <a:off x="1469441" y="2151005"/>
            <a:ext cx="865310" cy="0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>
            <a:extLst>
              <a:ext uri="{FF2B5EF4-FFF2-40B4-BE49-F238E27FC236}">
                <a16:creationId xmlns:a16="http://schemas.microsoft.com/office/drawing/2014/main" id="{58BEB980-FF71-7943-AB08-1857849FD15F}"/>
              </a:ext>
            </a:extLst>
          </p:cNvPr>
          <p:cNvCxnSpPr>
            <a:cxnSpLocks/>
          </p:cNvCxnSpPr>
          <p:nvPr/>
        </p:nvCxnSpPr>
        <p:spPr>
          <a:xfrm>
            <a:off x="3706690" y="2151005"/>
            <a:ext cx="865310" cy="0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03114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0AEAA1F2-77D2-A54F-BEFB-70A6ED7B3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977" y="440033"/>
            <a:ext cx="8567184" cy="945804"/>
          </a:xfrm>
        </p:spPr>
        <p:txBody>
          <a:bodyPr/>
          <a:lstStyle/>
          <a:p>
            <a:r>
              <a:rPr lang="ru-RU" u="sng" dirty="0">
                <a:solidFill>
                  <a:srgbClr val="00B050"/>
                </a:solidFill>
              </a:rPr>
              <a:t>Практико–действенный этап (</a:t>
            </a:r>
            <a:r>
              <a:rPr lang="en-GB" u="sng" dirty="0">
                <a:solidFill>
                  <a:srgbClr val="00B050"/>
                </a:solidFill>
              </a:rPr>
              <a:t>III</a:t>
            </a:r>
            <a:r>
              <a:rPr lang="ru-RU" u="sng" dirty="0">
                <a:solidFill>
                  <a:srgbClr val="00B050"/>
                </a:solidFill>
              </a:rPr>
              <a:t>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456D25-CE88-024B-A182-4F72FAD7CDD7}"/>
              </a:ext>
            </a:extLst>
          </p:cNvPr>
          <p:cNvSpPr txBox="1"/>
          <p:nvPr/>
        </p:nvSpPr>
        <p:spPr>
          <a:xfrm>
            <a:off x="311125" y="1338871"/>
            <a:ext cx="807984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/>
              <a:t>Совершаются </a:t>
            </a:r>
            <a:r>
              <a:rPr lang="ru-RU" sz="2000" b="1" dirty="0">
                <a:solidFill>
                  <a:srgbClr val="C00000"/>
                </a:solidFill>
              </a:rPr>
              <a:t>реальные действия </a:t>
            </a:r>
            <a:r>
              <a:rPr lang="ru-RU" sz="2000" b="1" dirty="0"/>
              <a:t>всех субъектов </a:t>
            </a:r>
          </a:p>
          <a:p>
            <a:r>
              <a:rPr lang="ru-RU" sz="2000" b="1" dirty="0"/>
              <a:t>образовательной среды </a:t>
            </a:r>
            <a:r>
              <a:rPr lang="ru-RU" sz="2000" b="1" dirty="0">
                <a:solidFill>
                  <a:srgbClr val="C00000"/>
                </a:solidFill>
              </a:rPr>
              <a:t>по осуществлению программы ИОМ </a:t>
            </a:r>
            <a:r>
              <a:rPr lang="ru-RU" sz="2000" b="1" dirty="0"/>
              <a:t>ребенка </a:t>
            </a:r>
          </a:p>
          <a:p>
            <a:r>
              <a:rPr lang="ru-RU" sz="2000" b="1" dirty="0"/>
              <a:t>при постоянном </a:t>
            </a:r>
            <a:r>
              <a:rPr lang="ru-RU" sz="2000" b="1" dirty="0">
                <a:solidFill>
                  <a:srgbClr val="C00000"/>
                </a:solidFill>
              </a:rPr>
              <a:t>контроле и анализе </a:t>
            </a:r>
            <a:r>
              <a:rPr lang="ru-RU" sz="2000" b="1" dirty="0"/>
              <a:t>проделанной работы.</a:t>
            </a:r>
          </a:p>
        </p:txBody>
      </p:sp>
      <p:pic>
        <p:nvPicPr>
          <p:cNvPr id="6" name="Рисунок 84" descr="Школьник, держащий книгу с гигантский карандаш — стоковый вектор">
            <a:extLst>
              <a:ext uri="{FF2B5EF4-FFF2-40B4-BE49-F238E27FC236}">
                <a16:creationId xmlns:a16="http://schemas.microsoft.com/office/drawing/2014/main" id="{18310715-BBF1-B94D-9093-19226477D56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link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21"/>
          <a:stretch>
            <a:fillRect/>
          </a:stretch>
        </p:blipFill>
        <p:spPr bwMode="auto">
          <a:xfrm>
            <a:off x="3787598" y="2490378"/>
            <a:ext cx="1733104" cy="184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Овал 7">
            <a:extLst>
              <a:ext uri="{FF2B5EF4-FFF2-40B4-BE49-F238E27FC236}">
                <a16:creationId xmlns:a16="http://schemas.microsoft.com/office/drawing/2014/main" id="{02DD0B25-5F69-2E49-BDA9-A15DE69F2ABD}"/>
              </a:ext>
            </a:extLst>
          </p:cNvPr>
          <p:cNvSpPr/>
          <p:nvPr/>
        </p:nvSpPr>
        <p:spPr>
          <a:xfrm>
            <a:off x="855979" y="3078713"/>
            <a:ext cx="1951979" cy="1841500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педагог</a:t>
            </a: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07B57F4F-9FFC-D642-9B96-73B4B1A7845B}"/>
              </a:ext>
            </a:extLst>
          </p:cNvPr>
          <p:cNvSpPr/>
          <p:nvPr/>
        </p:nvSpPr>
        <p:spPr>
          <a:xfrm>
            <a:off x="1920355" y="4258791"/>
            <a:ext cx="1904354" cy="1904354"/>
          </a:xfrm>
          <a:prstGeom prst="ellipse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  учитель -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логопед</a:t>
            </a:r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id="{82B4467F-BC99-4C4C-A52E-4B040DA0CB5A}"/>
              </a:ext>
            </a:extLst>
          </p:cNvPr>
          <p:cNvSpPr/>
          <p:nvPr/>
        </p:nvSpPr>
        <p:spPr>
          <a:xfrm>
            <a:off x="5223326" y="4256915"/>
            <a:ext cx="1904354" cy="1904354"/>
          </a:xfrm>
          <a:prstGeom prst="ellipse">
            <a:avLst/>
          </a:prstGeom>
          <a:noFill/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учитель –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дефектоло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г</a:t>
            </a:r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2B618182-20E9-914E-8BA3-9F687CB53F28}"/>
              </a:ext>
            </a:extLst>
          </p:cNvPr>
          <p:cNvSpPr/>
          <p:nvPr/>
        </p:nvSpPr>
        <p:spPr>
          <a:xfrm>
            <a:off x="3581392" y="4530719"/>
            <a:ext cx="1904354" cy="1904354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психолог</a:t>
            </a:r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17D67C08-BA21-9E40-8C04-A9882AB74642}"/>
              </a:ext>
            </a:extLst>
          </p:cNvPr>
          <p:cNvSpPr/>
          <p:nvPr/>
        </p:nvSpPr>
        <p:spPr>
          <a:xfrm>
            <a:off x="6402300" y="3078713"/>
            <a:ext cx="1904354" cy="1904354"/>
          </a:xfrm>
          <a:prstGeom prst="ellipse">
            <a:avLst/>
          </a:prstGeom>
          <a:noFill/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тьютор</a:t>
            </a:r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4FEB6D97-78C3-0845-BF43-F39322AE5201}"/>
              </a:ext>
            </a:extLst>
          </p:cNvPr>
          <p:cNvSpPr/>
          <p:nvPr/>
        </p:nvSpPr>
        <p:spPr>
          <a:xfrm>
            <a:off x="1522783" y="3131454"/>
            <a:ext cx="618370" cy="603410"/>
          </a:xfrm>
          <a:prstGeom prst="ellipse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3E93CE7-1F62-2A46-A6DC-CED2C57BA8A2}"/>
              </a:ext>
            </a:extLst>
          </p:cNvPr>
          <p:cNvSpPr txBox="1"/>
          <p:nvPr/>
        </p:nvSpPr>
        <p:spPr>
          <a:xfrm>
            <a:off x="1386153" y="3227078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  ИОМ</a:t>
            </a:r>
          </a:p>
        </p:txBody>
      </p:sp>
      <p:sp>
        <p:nvSpPr>
          <p:cNvPr id="15" name="Овал 14">
            <a:extLst>
              <a:ext uri="{FF2B5EF4-FFF2-40B4-BE49-F238E27FC236}">
                <a16:creationId xmlns:a16="http://schemas.microsoft.com/office/drawing/2014/main" id="{B963C9A2-5D57-4E46-9F4F-3A641FF83D45}"/>
              </a:ext>
            </a:extLst>
          </p:cNvPr>
          <p:cNvSpPr/>
          <p:nvPr/>
        </p:nvSpPr>
        <p:spPr>
          <a:xfrm>
            <a:off x="2767501" y="4371882"/>
            <a:ext cx="618370" cy="603410"/>
          </a:xfrm>
          <a:prstGeom prst="ellipse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C6D5B66-F2DE-684F-95A0-C4E524D53D5F}"/>
              </a:ext>
            </a:extLst>
          </p:cNvPr>
          <p:cNvSpPr txBox="1"/>
          <p:nvPr/>
        </p:nvSpPr>
        <p:spPr>
          <a:xfrm>
            <a:off x="2767501" y="4433842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ИОМ</a:t>
            </a:r>
          </a:p>
        </p:txBody>
      </p:sp>
      <p:sp>
        <p:nvSpPr>
          <p:cNvPr id="17" name="Овал 16">
            <a:extLst>
              <a:ext uri="{FF2B5EF4-FFF2-40B4-BE49-F238E27FC236}">
                <a16:creationId xmlns:a16="http://schemas.microsoft.com/office/drawing/2014/main" id="{381D3580-56CA-7647-A587-305352F7334E}"/>
              </a:ext>
            </a:extLst>
          </p:cNvPr>
          <p:cNvSpPr/>
          <p:nvPr/>
        </p:nvSpPr>
        <p:spPr>
          <a:xfrm>
            <a:off x="4240020" y="4605682"/>
            <a:ext cx="618370" cy="603410"/>
          </a:xfrm>
          <a:prstGeom prst="ellipse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5BEA495-5073-1D47-9D69-3952145E0A40}"/>
              </a:ext>
            </a:extLst>
          </p:cNvPr>
          <p:cNvSpPr txBox="1"/>
          <p:nvPr/>
        </p:nvSpPr>
        <p:spPr>
          <a:xfrm>
            <a:off x="4203837" y="4684391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ИОМ</a:t>
            </a:r>
          </a:p>
        </p:txBody>
      </p:sp>
      <p:sp>
        <p:nvSpPr>
          <p:cNvPr id="19" name="Овал 18">
            <a:extLst>
              <a:ext uri="{FF2B5EF4-FFF2-40B4-BE49-F238E27FC236}">
                <a16:creationId xmlns:a16="http://schemas.microsoft.com/office/drawing/2014/main" id="{FA826F87-E199-6B4F-B29E-9DA6F27D102E}"/>
              </a:ext>
            </a:extLst>
          </p:cNvPr>
          <p:cNvSpPr/>
          <p:nvPr/>
        </p:nvSpPr>
        <p:spPr>
          <a:xfrm>
            <a:off x="5717405" y="4337530"/>
            <a:ext cx="618370" cy="603410"/>
          </a:xfrm>
          <a:prstGeom prst="ellipse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D64BCF2-C023-9441-BA63-13A9D74C3F24}"/>
              </a:ext>
            </a:extLst>
          </p:cNvPr>
          <p:cNvSpPr txBox="1"/>
          <p:nvPr/>
        </p:nvSpPr>
        <p:spPr>
          <a:xfrm>
            <a:off x="5661529" y="4433842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ИОМ</a:t>
            </a:r>
          </a:p>
        </p:txBody>
      </p:sp>
      <p:sp>
        <p:nvSpPr>
          <p:cNvPr id="21" name="Овал 20">
            <a:extLst>
              <a:ext uri="{FF2B5EF4-FFF2-40B4-BE49-F238E27FC236}">
                <a16:creationId xmlns:a16="http://schemas.microsoft.com/office/drawing/2014/main" id="{FEB8C388-547B-FB40-A341-F104FE4106D8}"/>
              </a:ext>
            </a:extLst>
          </p:cNvPr>
          <p:cNvSpPr/>
          <p:nvPr/>
        </p:nvSpPr>
        <p:spPr>
          <a:xfrm>
            <a:off x="7023523" y="3148657"/>
            <a:ext cx="618370" cy="603410"/>
          </a:xfrm>
          <a:prstGeom prst="ellipse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6D66E63-FCB4-6746-864E-C163675E8FCD}"/>
              </a:ext>
            </a:extLst>
          </p:cNvPr>
          <p:cNvSpPr txBox="1"/>
          <p:nvPr/>
        </p:nvSpPr>
        <p:spPr>
          <a:xfrm>
            <a:off x="6996712" y="3227078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/>
              <a:t>ИОМ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231534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3E8B08-D5D4-F64C-A1E0-A9A62CFDE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408" y="426443"/>
            <a:ext cx="8567184" cy="959201"/>
          </a:xfrm>
        </p:spPr>
        <p:txBody>
          <a:bodyPr/>
          <a:lstStyle/>
          <a:p>
            <a:r>
              <a:rPr lang="ru-RU" u="sng" dirty="0">
                <a:solidFill>
                  <a:srgbClr val="00B050"/>
                </a:solidFill>
              </a:rPr>
              <a:t>Аналитический этап (</a:t>
            </a:r>
            <a:r>
              <a:rPr lang="en-GB" u="sng" dirty="0">
                <a:solidFill>
                  <a:srgbClr val="00B050"/>
                </a:solidFill>
              </a:rPr>
              <a:t> IV</a:t>
            </a:r>
            <a:r>
              <a:rPr lang="ru-RU" u="sng" dirty="0">
                <a:solidFill>
                  <a:srgbClr val="00B050"/>
                </a:solidFill>
              </a:rPr>
              <a:t> 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DC9A7C3-7AE4-A44B-BE23-EED1FBD42A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7160" y="2052638"/>
            <a:ext cx="6247989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337" name="Рисунок 85" descr="Картинки по запросу &quot;иконка аналитика&quot;">
            <a:extLst>
              <a:ext uri="{FF2B5EF4-FFF2-40B4-BE49-F238E27FC236}">
                <a16:creationId xmlns:a16="http://schemas.microsoft.com/office/drawing/2014/main" id="{09C0B2C2-83B1-324E-813C-164710D2714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link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55"/>
          <a:stretch/>
        </p:blipFill>
        <p:spPr bwMode="auto">
          <a:xfrm>
            <a:off x="3246357" y="2699519"/>
            <a:ext cx="2452194" cy="1688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875DA29-9AF0-DE43-892A-0612F335A0AB}"/>
              </a:ext>
            </a:extLst>
          </p:cNvPr>
          <p:cNvSpPr txBox="1"/>
          <p:nvPr/>
        </p:nvSpPr>
        <p:spPr>
          <a:xfrm>
            <a:off x="288408" y="1349822"/>
            <a:ext cx="81011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Проводится по результатам педагогического мониторинга.</a:t>
            </a:r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29E52AE6-BCF6-1F4F-BC2C-F6F5DFA20C7A}"/>
              </a:ext>
            </a:extLst>
          </p:cNvPr>
          <p:cNvCxnSpPr>
            <a:cxnSpLocks/>
          </p:cNvCxnSpPr>
          <p:nvPr/>
        </p:nvCxnSpPr>
        <p:spPr>
          <a:xfrm flipH="1" flipV="1">
            <a:off x="288408" y="3868913"/>
            <a:ext cx="2877068" cy="7383"/>
          </a:xfrm>
          <a:prstGeom prst="line">
            <a:avLst/>
          </a:prstGeom>
          <a:ln w="15875" cap="rnd">
            <a:solidFill>
              <a:srgbClr val="C00000"/>
            </a:solidFill>
            <a:headEnd type="none" w="sm" len="sm"/>
            <a:tailEnd w="sm" len="sm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5E5E2C36-93C6-BE47-9A99-F140FFB3E88B}"/>
              </a:ext>
            </a:extLst>
          </p:cNvPr>
          <p:cNvCxnSpPr>
            <a:cxnSpLocks/>
          </p:cNvCxnSpPr>
          <p:nvPr/>
        </p:nvCxnSpPr>
        <p:spPr>
          <a:xfrm>
            <a:off x="5826840" y="3884782"/>
            <a:ext cx="3028752" cy="14410"/>
          </a:xfrm>
          <a:prstGeom prst="line">
            <a:avLst/>
          </a:prstGeom>
          <a:ln w="15875" cap="rnd">
            <a:solidFill>
              <a:srgbClr val="C00000"/>
            </a:solidFill>
            <a:headEnd type="none" w="sm" len="sm"/>
            <a:tailEnd w="sm" len="sm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A393A51E-C0F6-FD48-9793-CBA4F1C02CE4}"/>
              </a:ext>
            </a:extLst>
          </p:cNvPr>
          <p:cNvCxnSpPr>
            <a:cxnSpLocks/>
          </p:cNvCxnSpPr>
          <p:nvPr/>
        </p:nvCxnSpPr>
        <p:spPr>
          <a:xfrm>
            <a:off x="3165476" y="2312608"/>
            <a:ext cx="0" cy="3127375"/>
          </a:xfrm>
          <a:prstGeom prst="line">
            <a:avLst/>
          </a:prstGeom>
          <a:ln w="15875" cap="rnd">
            <a:solidFill>
              <a:srgbClr val="C00000"/>
            </a:solidFill>
            <a:headEnd type="none" w="sm" len="sm"/>
            <a:tailEnd w="sm" len="sm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F2E2BC99-0501-DA47-9889-E7E9A778497A}"/>
              </a:ext>
            </a:extLst>
          </p:cNvPr>
          <p:cNvCxnSpPr>
            <a:cxnSpLocks/>
          </p:cNvCxnSpPr>
          <p:nvPr/>
        </p:nvCxnSpPr>
        <p:spPr>
          <a:xfrm>
            <a:off x="5816962" y="2305225"/>
            <a:ext cx="0" cy="3127375"/>
          </a:xfrm>
          <a:prstGeom prst="line">
            <a:avLst/>
          </a:prstGeom>
          <a:ln w="15875" cap="rnd">
            <a:solidFill>
              <a:srgbClr val="C00000"/>
            </a:solidFill>
            <a:headEnd type="none" w="sm" len="sm"/>
            <a:tailEnd w="sm" len="sm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410D27D3-C480-1148-A64B-860F04718DF6}"/>
              </a:ext>
            </a:extLst>
          </p:cNvPr>
          <p:cNvSpPr txBox="1"/>
          <p:nvPr/>
        </p:nvSpPr>
        <p:spPr>
          <a:xfrm>
            <a:off x="231977" y="2314196"/>
            <a:ext cx="292362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</a:rPr>
              <a:t>оценка уровня усвоения</a:t>
            </a:r>
          </a:p>
          <a:p>
            <a:r>
              <a:rPr lang="ru-RU" sz="2000" dirty="0"/>
              <a:t>ребенком</a:t>
            </a:r>
          </a:p>
          <a:p>
            <a:r>
              <a:rPr lang="ru-RU" sz="2000" dirty="0"/>
              <a:t>образовательной </a:t>
            </a:r>
          </a:p>
          <a:p>
            <a:r>
              <a:rPr lang="ru-RU" sz="2000" dirty="0"/>
              <a:t>программы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1F69EC9-0E72-9345-8A7A-CCBE2188BBAE}"/>
              </a:ext>
            </a:extLst>
          </p:cNvPr>
          <p:cNvSpPr txBox="1"/>
          <p:nvPr/>
        </p:nvSpPr>
        <p:spPr>
          <a:xfrm>
            <a:off x="363170" y="4107574"/>
            <a:ext cx="236154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</a:rPr>
              <a:t>оценка </a:t>
            </a:r>
          </a:p>
          <a:p>
            <a:r>
              <a:rPr lang="ru-RU" sz="2000" b="1" dirty="0">
                <a:solidFill>
                  <a:srgbClr val="C00000"/>
                </a:solidFill>
              </a:rPr>
              <a:t>сформированности</a:t>
            </a:r>
          </a:p>
          <a:p>
            <a:r>
              <a:rPr lang="ru-RU" sz="2000" dirty="0"/>
              <a:t>качеств личности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FBF6EB6-B63A-6D4F-B313-8086B20E97D0}"/>
              </a:ext>
            </a:extLst>
          </p:cNvPr>
          <p:cNvSpPr txBox="1"/>
          <p:nvPr/>
        </p:nvSpPr>
        <p:spPr>
          <a:xfrm>
            <a:off x="5902135" y="2314196"/>
            <a:ext cx="276639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</a:rPr>
              <a:t>выделение детей,</a:t>
            </a:r>
          </a:p>
          <a:p>
            <a:r>
              <a:rPr lang="ru-RU" sz="2000" dirty="0"/>
              <a:t>которые нуждаются </a:t>
            </a:r>
          </a:p>
          <a:p>
            <a:r>
              <a:rPr lang="ru-RU" sz="2000" dirty="0"/>
              <a:t>в продолжении </a:t>
            </a:r>
          </a:p>
          <a:p>
            <a:r>
              <a:rPr lang="ru-RU" sz="2000" dirty="0"/>
              <a:t>коррекционной работы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DA3D5E7-AFEF-2F4B-9D39-8F73417EDB7B}"/>
              </a:ext>
            </a:extLst>
          </p:cNvPr>
          <p:cNvSpPr txBox="1"/>
          <p:nvPr/>
        </p:nvSpPr>
        <p:spPr>
          <a:xfrm>
            <a:off x="5978525" y="4100196"/>
            <a:ext cx="2690005" cy="7078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</a:rPr>
              <a:t>коррекция ИОМ </a:t>
            </a:r>
          </a:p>
          <a:p>
            <a:r>
              <a:rPr lang="ru-RU" sz="2000" dirty="0"/>
              <a:t>ребенка</a:t>
            </a:r>
          </a:p>
        </p:txBody>
      </p:sp>
    </p:spTree>
    <p:extLst>
      <p:ext uri="{BB962C8B-B14F-4D97-AF65-F5344CB8AC3E}">
        <p14:creationId xmlns:p14="http://schemas.microsoft.com/office/powerpoint/2010/main" val="30173037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BBE040-6971-8B47-86A3-2D0AC048A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408" y="431903"/>
            <a:ext cx="8567184" cy="1089977"/>
          </a:xfrm>
        </p:spPr>
        <p:txBody>
          <a:bodyPr>
            <a:normAutofit fontScale="90000"/>
          </a:bodyPr>
          <a:lstStyle/>
          <a:p>
            <a:r>
              <a:rPr lang="ru-RU" u="sng" dirty="0">
                <a:solidFill>
                  <a:srgbClr val="00B050"/>
                </a:solidFill>
              </a:rPr>
              <a:t>Итак, идея комплексного сопровождения заключается 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31AD42-A690-FD45-AA7D-F9A6133C9BD0}"/>
              </a:ext>
            </a:extLst>
          </p:cNvPr>
          <p:cNvSpPr txBox="1"/>
          <p:nvPr/>
        </p:nvSpPr>
        <p:spPr>
          <a:xfrm>
            <a:off x="288408" y="1919543"/>
            <a:ext cx="5268302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      в своевременном и объективном установлении </a:t>
            </a:r>
          </a:p>
          <a:p>
            <a:r>
              <a:rPr lang="ru-RU" dirty="0"/>
              <a:t>      причин нарушений и затруднений  у ребенка</a:t>
            </a:r>
          </a:p>
          <a:p>
            <a:endParaRPr lang="ru-RU" dirty="0"/>
          </a:p>
          <a:p>
            <a:r>
              <a:rPr lang="ru-RU" dirty="0"/>
              <a:t>      в активном поиске возможностей </a:t>
            </a:r>
          </a:p>
          <a:p>
            <a:r>
              <a:rPr lang="ru-RU" dirty="0"/>
              <a:t>      в воспитании и образовании ребенка</a:t>
            </a:r>
          </a:p>
          <a:p>
            <a:pPr marL="285750" indent="-285750">
              <a:buFontTx/>
              <a:buChar char="-"/>
            </a:pPr>
            <a:endParaRPr lang="ru-RU" dirty="0"/>
          </a:p>
          <a:p>
            <a:r>
              <a:rPr lang="ru-RU" dirty="0"/>
              <a:t>      во взаимодействии и сотрудничестве </a:t>
            </a:r>
          </a:p>
          <a:p>
            <a:r>
              <a:rPr lang="ru-RU" dirty="0"/>
              <a:t>      всех участников процесса</a:t>
            </a:r>
          </a:p>
          <a:p>
            <a:pPr marL="285750" indent="-285750">
              <a:buFontTx/>
              <a:buChar char="-"/>
            </a:pPr>
            <a:endParaRPr lang="ru-RU" dirty="0"/>
          </a:p>
          <a:p>
            <a:r>
              <a:rPr lang="ru-RU" dirty="0"/>
              <a:t>     </a:t>
            </a:r>
            <a:r>
              <a:rPr lang="ru-RU" b="1" dirty="0">
                <a:solidFill>
                  <a:srgbClr val="C00000"/>
                </a:solidFill>
              </a:rPr>
              <a:t>в росте профессиональной компетенции </a:t>
            </a:r>
          </a:p>
          <a:p>
            <a:r>
              <a:rPr lang="ru-RU" b="1" dirty="0">
                <a:solidFill>
                  <a:srgbClr val="C00000"/>
                </a:solidFill>
              </a:rPr>
              <a:t>     всех участников процесса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5AFDD826-4035-7246-AAF2-933C5A8837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9608" y="3141069"/>
            <a:ext cx="534679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193" name="Рисунок 116" descr="Приобретение знаний детьми — стоковый вектор">
            <a:extLst>
              <a:ext uri="{FF2B5EF4-FFF2-40B4-BE49-F238E27FC236}">
                <a16:creationId xmlns:a16="http://schemas.microsoft.com/office/drawing/2014/main" id="{CF8C8F17-CDAF-E943-A62A-07268E0AF04A}"/>
              </a:ext>
            </a:extLst>
          </p:cNvPr>
          <p:cNvPicPr>
            <a:picLocks noChangeAspect="1" noChangeArrowheads="1"/>
          </p:cNvPicPr>
          <p:nvPr/>
        </p:nvPicPr>
        <p:blipFill>
          <a:blip r:link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4572" y="2819983"/>
            <a:ext cx="3935536" cy="2238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0FD5A937-180B-C343-8E88-9A4DE9AC5CAC}"/>
              </a:ext>
            </a:extLst>
          </p:cNvPr>
          <p:cNvSpPr/>
          <p:nvPr/>
        </p:nvSpPr>
        <p:spPr>
          <a:xfrm>
            <a:off x="288407" y="1821833"/>
            <a:ext cx="8567185" cy="3790210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B0B5C03C-1421-7547-870B-760C420C2C47}"/>
              </a:ext>
            </a:extLst>
          </p:cNvPr>
          <p:cNvSpPr/>
          <p:nvPr/>
        </p:nvSpPr>
        <p:spPr>
          <a:xfrm flipV="1">
            <a:off x="457727" y="2076205"/>
            <a:ext cx="84779" cy="84779"/>
          </a:xfrm>
          <a:prstGeom prst="rect">
            <a:avLst/>
          </a:prstGeom>
          <a:solidFill>
            <a:srgbClr val="C00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0A38FC20-E7FC-854A-99AE-B2E5F1E9214B}"/>
              </a:ext>
            </a:extLst>
          </p:cNvPr>
          <p:cNvSpPr/>
          <p:nvPr/>
        </p:nvSpPr>
        <p:spPr>
          <a:xfrm flipV="1">
            <a:off x="457726" y="2904370"/>
            <a:ext cx="84779" cy="84779"/>
          </a:xfrm>
          <a:prstGeom prst="rect">
            <a:avLst/>
          </a:prstGeom>
          <a:solidFill>
            <a:srgbClr val="C00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B72385A6-F5F8-DF4C-938E-AD7A5653B774}"/>
              </a:ext>
            </a:extLst>
          </p:cNvPr>
          <p:cNvSpPr/>
          <p:nvPr/>
        </p:nvSpPr>
        <p:spPr>
          <a:xfrm flipV="1">
            <a:off x="457726" y="3732535"/>
            <a:ext cx="84779" cy="84779"/>
          </a:xfrm>
          <a:prstGeom prst="rect">
            <a:avLst/>
          </a:prstGeom>
          <a:solidFill>
            <a:srgbClr val="C00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3297195B-B062-594F-B14B-B9348FD3045F}"/>
              </a:ext>
            </a:extLst>
          </p:cNvPr>
          <p:cNvSpPr/>
          <p:nvPr/>
        </p:nvSpPr>
        <p:spPr>
          <a:xfrm flipV="1">
            <a:off x="457726" y="4560700"/>
            <a:ext cx="84779" cy="84779"/>
          </a:xfrm>
          <a:prstGeom prst="rect">
            <a:avLst/>
          </a:prstGeom>
          <a:solidFill>
            <a:schemeClr val="accent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1490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Рисунок 8" descr="Картинки по запросу &quot;бесплатные векторные изображения детский сад инклюзия&quot;&quot;">
            <a:extLst>
              <a:ext uri="{FF2B5EF4-FFF2-40B4-BE49-F238E27FC236}">
                <a16:creationId xmlns:a16="http://schemas.microsoft.com/office/drawing/2014/main" id="{DC6269FD-8D33-9F48-BF22-2D6D6835B8FF}"/>
              </a:ext>
            </a:extLst>
          </p:cNvPr>
          <p:cNvPicPr>
            <a:picLocks noChangeAspect="1" noChangeArrowheads="1"/>
          </p:cNvPicPr>
          <p:nvPr/>
        </p:nvPicPr>
        <p:blipFill>
          <a:blip r:link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5396" y="3069008"/>
            <a:ext cx="4000461" cy="2691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A1A46D-A50C-F046-BA53-2B8AB7045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737" y="269300"/>
            <a:ext cx="8567184" cy="1089977"/>
          </a:xfrm>
        </p:spPr>
        <p:txBody>
          <a:bodyPr/>
          <a:lstStyle/>
          <a:p>
            <a:r>
              <a:rPr lang="ru-RU" u="sng" dirty="0">
                <a:solidFill>
                  <a:srgbClr val="00B04F"/>
                </a:solidFill>
              </a:rPr>
              <a:t>Число детей с ОВЗ неуклонно </a:t>
            </a:r>
            <a:r>
              <a:rPr lang="ru-RU" u="sng" dirty="0">
                <a:solidFill>
                  <a:srgbClr val="00B050"/>
                </a:solidFill>
              </a:rPr>
              <a:t>растет</a:t>
            </a:r>
            <a:endParaRPr lang="ru-RU" u="sng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A94BABC-A0AB-8349-86B4-4FFFD9D575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1730" y="2034376"/>
            <a:ext cx="10205894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097" name="Рисунок 9" descr="Семейные родители и детские мультфильмы — стоковый вектор">
            <a:extLst>
              <a:ext uri="{FF2B5EF4-FFF2-40B4-BE49-F238E27FC236}">
                <a16:creationId xmlns:a16="http://schemas.microsoft.com/office/drawing/2014/main" id="{B7B709E8-A460-FA46-8B7F-37CB65A7A1D0}"/>
              </a:ext>
            </a:extLst>
          </p:cNvPr>
          <p:cNvPicPr>
            <a:picLocks noChangeAspect="1" noChangeArrowheads="1"/>
          </p:cNvPicPr>
          <p:nvPr/>
        </p:nvPicPr>
        <p:blipFill>
          <a:blip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302" y="2034376"/>
            <a:ext cx="3048949" cy="3146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4F719BEA-CA78-7F45-83AB-686AB8B6F9E2}"/>
              </a:ext>
            </a:extLst>
          </p:cNvPr>
          <p:cNvSpPr txBox="1"/>
          <p:nvPr/>
        </p:nvSpPr>
        <p:spPr>
          <a:xfrm>
            <a:off x="4921795" y="1513447"/>
            <a:ext cx="37959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Родители </a:t>
            </a:r>
          </a:p>
          <a:p>
            <a:r>
              <a:rPr lang="ru-RU" sz="2000" b="1" dirty="0">
                <a:solidFill>
                  <a:srgbClr val="C00000"/>
                </a:solidFill>
              </a:rPr>
              <a:t>настаивают на включение </a:t>
            </a:r>
          </a:p>
          <a:p>
            <a:r>
              <a:rPr lang="ru-RU" sz="2000" dirty="0"/>
              <a:t>своих детей с ОВЗ </a:t>
            </a:r>
          </a:p>
          <a:p>
            <a:r>
              <a:rPr lang="ru-RU" sz="2000" b="1" dirty="0">
                <a:solidFill>
                  <a:srgbClr val="C00000"/>
                </a:solidFill>
              </a:rPr>
              <a:t>в обычное детское сообщество.</a:t>
            </a:r>
            <a:r>
              <a:rPr lang="ru-RU" sz="2000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4E04525A-B2FC-7649-B810-4CBA07937F79}"/>
              </a:ext>
            </a:extLst>
          </p:cNvPr>
          <p:cNvSpPr/>
          <p:nvPr/>
        </p:nvSpPr>
        <p:spPr>
          <a:xfrm>
            <a:off x="324073" y="1517969"/>
            <a:ext cx="3253409" cy="3822062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0C80937B-A453-864F-BA91-42D7DEB471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1795" y="420766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" name="Rectangle 6">
            <a:extLst>
              <a:ext uri="{FF2B5EF4-FFF2-40B4-BE49-F238E27FC236}">
                <a16:creationId xmlns:a16="http://schemas.microsoft.com/office/drawing/2014/main" id="{1A0961B7-5988-EE4B-AB4F-E16A23324B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3039" y="382206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9488EDD6-7F92-DD4C-A504-3046815C6BF8}"/>
              </a:ext>
            </a:extLst>
          </p:cNvPr>
          <p:cNvSpPr/>
          <p:nvPr/>
        </p:nvSpPr>
        <p:spPr>
          <a:xfrm rot="5400000">
            <a:off x="5721491" y="2343826"/>
            <a:ext cx="1868273" cy="4124138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93588155-1288-D24D-8624-DFC28BE235C2}"/>
              </a:ext>
            </a:extLst>
          </p:cNvPr>
          <p:cNvCxnSpPr>
            <a:cxnSpLocks/>
          </p:cNvCxnSpPr>
          <p:nvPr/>
        </p:nvCxnSpPr>
        <p:spPr>
          <a:xfrm flipV="1">
            <a:off x="4098354" y="1539350"/>
            <a:ext cx="32892" cy="3800682"/>
          </a:xfrm>
          <a:prstGeom prst="line">
            <a:avLst/>
          </a:prstGeom>
          <a:ln w="15875" cap="rnd">
            <a:solidFill>
              <a:srgbClr val="C00000"/>
            </a:solidFill>
            <a:headEnd type="none" w="sm" len="sm"/>
            <a:tailEnd w="sm" len="sm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261D4BB3-A608-AC4A-AEB7-AF893FD5762E}"/>
              </a:ext>
            </a:extLst>
          </p:cNvPr>
          <p:cNvSpPr/>
          <p:nvPr/>
        </p:nvSpPr>
        <p:spPr>
          <a:xfrm flipV="1">
            <a:off x="4088659" y="3279141"/>
            <a:ext cx="84779" cy="84779"/>
          </a:xfrm>
          <a:prstGeom prst="rect">
            <a:avLst/>
          </a:prstGeom>
          <a:solidFill>
            <a:schemeClr val="accent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22224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92C8A3-338C-9349-BE34-7DF921D83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220" y="451033"/>
            <a:ext cx="8567184" cy="880560"/>
          </a:xfrm>
        </p:spPr>
        <p:txBody>
          <a:bodyPr/>
          <a:lstStyle/>
          <a:p>
            <a:r>
              <a:rPr lang="ru-RU" u="sng" dirty="0">
                <a:solidFill>
                  <a:srgbClr val="00B050"/>
                </a:solidFill>
              </a:rPr>
              <a:t>И педагогу нужна поддержка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C2CDC59B-3AF2-2C4C-BBF8-BE8D7A8D19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1172" y="181546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79A0BCE-2E60-0042-9E13-5AFBAB4A6A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6400" y="1758999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19984ECF-8B39-6C4E-A05E-65F8081BCA6E}"/>
              </a:ext>
            </a:extLst>
          </p:cNvPr>
          <p:cNvSpPr/>
          <p:nvPr/>
        </p:nvSpPr>
        <p:spPr>
          <a:xfrm>
            <a:off x="881962" y="2875546"/>
            <a:ext cx="1951979" cy="1841500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педагог</a:t>
            </a: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DDB06EC0-4582-E144-B170-D90C92991158}"/>
              </a:ext>
            </a:extLst>
          </p:cNvPr>
          <p:cNvSpPr/>
          <p:nvPr/>
        </p:nvSpPr>
        <p:spPr>
          <a:xfrm>
            <a:off x="1946338" y="4055624"/>
            <a:ext cx="1904354" cy="1904354"/>
          </a:xfrm>
          <a:prstGeom prst="ellipse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  учитель -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логопед</a:t>
            </a:r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id="{851A7B33-D091-7A48-BE33-E32201E7DC3E}"/>
              </a:ext>
            </a:extLst>
          </p:cNvPr>
          <p:cNvSpPr/>
          <p:nvPr/>
        </p:nvSpPr>
        <p:spPr>
          <a:xfrm>
            <a:off x="5249309" y="4053748"/>
            <a:ext cx="1904354" cy="1904354"/>
          </a:xfrm>
          <a:prstGeom prst="ellipse">
            <a:avLst/>
          </a:prstGeom>
          <a:noFill/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учитель –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дефектоло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г</a:t>
            </a:r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8CE2663B-0B86-4E49-8828-0052411EC9BC}"/>
              </a:ext>
            </a:extLst>
          </p:cNvPr>
          <p:cNvSpPr/>
          <p:nvPr/>
        </p:nvSpPr>
        <p:spPr>
          <a:xfrm>
            <a:off x="3619823" y="4320958"/>
            <a:ext cx="1904354" cy="1904354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психолог</a:t>
            </a:r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2E75F46E-F106-2141-B30A-7AFA5361F6E7}"/>
              </a:ext>
            </a:extLst>
          </p:cNvPr>
          <p:cNvSpPr/>
          <p:nvPr/>
        </p:nvSpPr>
        <p:spPr>
          <a:xfrm>
            <a:off x="6428283" y="2875546"/>
            <a:ext cx="1904354" cy="1904354"/>
          </a:xfrm>
          <a:prstGeom prst="ellipse">
            <a:avLst/>
          </a:prstGeom>
          <a:noFill/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тьютор</a:t>
            </a:r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FDDB4D70-037B-7B4C-BA3E-219439F1F3DD}"/>
              </a:ext>
            </a:extLst>
          </p:cNvPr>
          <p:cNvSpPr/>
          <p:nvPr/>
        </p:nvSpPr>
        <p:spPr>
          <a:xfrm>
            <a:off x="1548766" y="2928287"/>
            <a:ext cx="618370" cy="603410"/>
          </a:xfrm>
          <a:prstGeom prst="ellipse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0CC4B52-461D-5B44-A492-2A6D364DCF3A}"/>
              </a:ext>
            </a:extLst>
          </p:cNvPr>
          <p:cNvSpPr txBox="1"/>
          <p:nvPr/>
        </p:nvSpPr>
        <p:spPr>
          <a:xfrm>
            <a:off x="1412136" y="3023911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  ИОМ</a:t>
            </a:r>
          </a:p>
        </p:txBody>
      </p:sp>
      <p:sp>
        <p:nvSpPr>
          <p:cNvPr id="15" name="Овал 14">
            <a:extLst>
              <a:ext uri="{FF2B5EF4-FFF2-40B4-BE49-F238E27FC236}">
                <a16:creationId xmlns:a16="http://schemas.microsoft.com/office/drawing/2014/main" id="{4025AFE1-BE8A-1040-BFA8-C38C58EA7C16}"/>
              </a:ext>
            </a:extLst>
          </p:cNvPr>
          <p:cNvSpPr/>
          <p:nvPr/>
        </p:nvSpPr>
        <p:spPr>
          <a:xfrm>
            <a:off x="2819506" y="4154012"/>
            <a:ext cx="618370" cy="603410"/>
          </a:xfrm>
          <a:prstGeom prst="ellipse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DFC8DC5-ED30-1247-B9BF-53ACC6E0F1D6}"/>
              </a:ext>
            </a:extLst>
          </p:cNvPr>
          <p:cNvSpPr txBox="1"/>
          <p:nvPr/>
        </p:nvSpPr>
        <p:spPr>
          <a:xfrm>
            <a:off x="2793484" y="4230675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ИОМ</a:t>
            </a:r>
          </a:p>
        </p:txBody>
      </p:sp>
      <p:sp>
        <p:nvSpPr>
          <p:cNvPr id="17" name="Овал 16">
            <a:extLst>
              <a:ext uri="{FF2B5EF4-FFF2-40B4-BE49-F238E27FC236}">
                <a16:creationId xmlns:a16="http://schemas.microsoft.com/office/drawing/2014/main" id="{90D6D043-338B-8B4A-8F45-2FA575EE3C85}"/>
              </a:ext>
            </a:extLst>
          </p:cNvPr>
          <p:cNvSpPr/>
          <p:nvPr/>
        </p:nvSpPr>
        <p:spPr>
          <a:xfrm>
            <a:off x="4267044" y="4399086"/>
            <a:ext cx="618370" cy="603410"/>
          </a:xfrm>
          <a:prstGeom prst="ellipse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9D18C5F-FE79-2949-8A0A-66650DF35D11}"/>
              </a:ext>
            </a:extLst>
          </p:cNvPr>
          <p:cNvSpPr txBox="1"/>
          <p:nvPr/>
        </p:nvSpPr>
        <p:spPr>
          <a:xfrm>
            <a:off x="4229820" y="4481224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ИОМ</a:t>
            </a:r>
          </a:p>
        </p:txBody>
      </p:sp>
      <p:sp>
        <p:nvSpPr>
          <p:cNvPr id="19" name="Овал 18">
            <a:extLst>
              <a:ext uri="{FF2B5EF4-FFF2-40B4-BE49-F238E27FC236}">
                <a16:creationId xmlns:a16="http://schemas.microsoft.com/office/drawing/2014/main" id="{01B591E9-641D-824D-8A93-2CB94E723101}"/>
              </a:ext>
            </a:extLst>
          </p:cNvPr>
          <p:cNvSpPr/>
          <p:nvPr/>
        </p:nvSpPr>
        <p:spPr>
          <a:xfrm>
            <a:off x="5761960" y="4145495"/>
            <a:ext cx="618370" cy="603410"/>
          </a:xfrm>
          <a:prstGeom prst="ellipse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8035346-43FE-D042-A77B-142C713F56D0}"/>
              </a:ext>
            </a:extLst>
          </p:cNvPr>
          <p:cNvSpPr txBox="1"/>
          <p:nvPr/>
        </p:nvSpPr>
        <p:spPr>
          <a:xfrm>
            <a:off x="5687512" y="4230675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ИОМ</a:t>
            </a:r>
          </a:p>
        </p:txBody>
      </p:sp>
      <p:sp>
        <p:nvSpPr>
          <p:cNvPr id="21" name="Овал 20">
            <a:extLst>
              <a:ext uri="{FF2B5EF4-FFF2-40B4-BE49-F238E27FC236}">
                <a16:creationId xmlns:a16="http://schemas.microsoft.com/office/drawing/2014/main" id="{00F9D38E-AF50-574F-831D-4AC1AB201D70}"/>
              </a:ext>
            </a:extLst>
          </p:cNvPr>
          <p:cNvSpPr/>
          <p:nvPr/>
        </p:nvSpPr>
        <p:spPr>
          <a:xfrm>
            <a:off x="7071275" y="2943922"/>
            <a:ext cx="618370" cy="603410"/>
          </a:xfrm>
          <a:prstGeom prst="ellipse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A5B8569-F0B5-604C-8C5B-CF526F9A9638}"/>
              </a:ext>
            </a:extLst>
          </p:cNvPr>
          <p:cNvSpPr txBox="1"/>
          <p:nvPr/>
        </p:nvSpPr>
        <p:spPr>
          <a:xfrm>
            <a:off x="7022695" y="3023911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/>
              <a:t>ИОМ</a:t>
            </a:r>
            <a:endParaRPr lang="ru-RU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39762FB-467B-0C4C-BEF4-54A7CD46AF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4762" y="1803378"/>
            <a:ext cx="1023728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Рисунок 92" descr="Inteligente mujer profesora sonriendo con palo de puntero">
            <a:extLst>
              <a:ext uri="{FF2B5EF4-FFF2-40B4-BE49-F238E27FC236}">
                <a16:creationId xmlns:a16="http://schemas.microsoft.com/office/drawing/2014/main" id="{B731064F-5270-764E-9AED-7178835A6AF2}"/>
              </a:ext>
            </a:extLst>
          </p:cNvPr>
          <p:cNvPicPr>
            <a:picLocks noChangeAspect="1" noChangeArrowheads="1"/>
          </p:cNvPicPr>
          <p:nvPr/>
        </p:nvPicPr>
        <p:blipFill>
          <a:blip r:link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727" y="1703323"/>
            <a:ext cx="2151866" cy="2151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70495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6372329C-55DB-6E47-B2C9-BBFD6C59AF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8909" y="1186626"/>
            <a:ext cx="12133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2909A6B-F400-C646-89A6-62FBDC61A843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2184789" y="1261664"/>
            <a:ext cx="5179272" cy="3884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529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8C06A9-838A-BE4F-A29E-84245469D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671" y="460126"/>
            <a:ext cx="8567184" cy="922363"/>
          </a:xfrm>
        </p:spPr>
        <p:txBody>
          <a:bodyPr/>
          <a:lstStyle/>
          <a:p>
            <a:r>
              <a:rPr lang="ru-RU" u="sng" dirty="0">
                <a:solidFill>
                  <a:srgbClr val="00B050"/>
                </a:solidFill>
              </a:rPr>
              <a:t>Рост проблемы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20F29F-701E-414A-8187-14DC3351CFF4}"/>
              </a:ext>
            </a:extLst>
          </p:cNvPr>
          <p:cNvSpPr txBox="1"/>
          <p:nvPr/>
        </p:nvSpPr>
        <p:spPr>
          <a:xfrm rot="20249203">
            <a:off x="26898" y="2207883"/>
            <a:ext cx="4579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социализация  и  обучение детей с ОВЗ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67A6EA98-485F-404E-B44F-31A0D798E084}"/>
              </a:ext>
            </a:extLst>
          </p:cNvPr>
          <p:cNvSpPr/>
          <p:nvPr/>
        </p:nvSpPr>
        <p:spPr>
          <a:xfrm>
            <a:off x="839319" y="3637326"/>
            <a:ext cx="433930" cy="2219932"/>
          </a:xfrm>
          <a:prstGeom prst="rect">
            <a:avLst/>
          </a:prstGeom>
          <a:solidFill>
            <a:srgbClr val="D883FF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0775F1D5-5828-6C43-AA78-2D9A8DC71DB4}"/>
              </a:ext>
            </a:extLst>
          </p:cNvPr>
          <p:cNvSpPr/>
          <p:nvPr/>
        </p:nvSpPr>
        <p:spPr>
          <a:xfrm>
            <a:off x="2359152" y="2950788"/>
            <a:ext cx="433930" cy="2906470"/>
          </a:xfrm>
          <a:prstGeom prst="rect">
            <a:avLst/>
          </a:prstGeom>
          <a:solidFill>
            <a:srgbClr val="D88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73548D1D-BB89-DB41-8C8C-47344AB239A5}"/>
              </a:ext>
            </a:extLst>
          </p:cNvPr>
          <p:cNvSpPr/>
          <p:nvPr/>
        </p:nvSpPr>
        <p:spPr>
          <a:xfrm>
            <a:off x="3895580" y="2321460"/>
            <a:ext cx="433930" cy="3535798"/>
          </a:xfrm>
          <a:prstGeom prst="rect">
            <a:avLst/>
          </a:prstGeom>
          <a:solidFill>
            <a:srgbClr val="D88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 стрелкой 21">
            <a:extLst>
              <a:ext uri="{FF2B5EF4-FFF2-40B4-BE49-F238E27FC236}">
                <a16:creationId xmlns:a16="http://schemas.microsoft.com/office/drawing/2014/main" id="{1646D969-48E9-5E43-A4C2-4203C80F38E9}"/>
              </a:ext>
            </a:extLst>
          </p:cNvPr>
          <p:cNvCxnSpPr>
            <a:cxnSpLocks/>
          </p:cNvCxnSpPr>
          <p:nvPr/>
        </p:nvCxnSpPr>
        <p:spPr>
          <a:xfrm flipV="1">
            <a:off x="350703" y="1922649"/>
            <a:ext cx="4157560" cy="1710533"/>
          </a:xfrm>
          <a:prstGeom prst="straightConnector1">
            <a:avLst/>
          </a:prstGeom>
          <a:ln w="76200">
            <a:solidFill>
              <a:srgbClr val="D883FF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2">
            <a:extLst>
              <a:ext uri="{FF2B5EF4-FFF2-40B4-BE49-F238E27FC236}">
                <a16:creationId xmlns:a16="http://schemas.microsoft.com/office/drawing/2014/main" id="{CF868B54-8B25-7342-9036-063CFE9086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044" y="253182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1" name="Рисунок 36" descr="Doodle дети рисуют вместе — стоковый вектор">
            <a:extLst>
              <a:ext uri="{FF2B5EF4-FFF2-40B4-BE49-F238E27FC236}">
                <a16:creationId xmlns:a16="http://schemas.microsoft.com/office/drawing/2014/main" id="{F44BD003-12F9-DA46-A77B-1342D6889531}"/>
              </a:ext>
            </a:extLst>
          </p:cNvPr>
          <p:cNvPicPr>
            <a:picLocks noChangeAspect="1" noChangeArrowheads="1"/>
          </p:cNvPicPr>
          <p:nvPr/>
        </p:nvPicPr>
        <p:blipFill>
          <a:blip r:link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3784" y="2407938"/>
            <a:ext cx="3062731" cy="2808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F055CD9E-6F9B-B64C-9A80-477D901F6EDB}"/>
              </a:ext>
            </a:extLst>
          </p:cNvPr>
          <p:cNvSpPr/>
          <p:nvPr/>
        </p:nvSpPr>
        <p:spPr>
          <a:xfrm>
            <a:off x="5538446" y="1409106"/>
            <a:ext cx="3253409" cy="4448152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2557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A3BAF0-6A05-0442-9867-7BDF5FDAA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018" y="448415"/>
            <a:ext cx="8567184" cy="892852"/>
          </a:xfrm>
        </p:spPr>
        <p:txBody>
          <a:bodyPr/>
          <a:lstStyle/>
          <a:p>
            <a:r>
              <a:rPr lang="ru-RU" u="sng" dirty="0">
                <a:solidFill>
                  <a:srgbClr val="00B050"/>
                </a:solidFill>
              </a:rPr>
              <a:t>Дети с ОВЗ: кто они?</a:t>
            </a:r>
          </a:p>
        </p:txBody>
      </p:sp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357B94B3-2C41-024C-B448-04CB44326D8B}"/>
              </a:ext>
            </a:extLst>
          </p:cNvPr>
          <p:cNvCxnSpPr>
            <a:cxnSpLocks/>
          </p:cNvCxnSpPr>
          <p:nvPr/>
        </p:nvCxnSpPr>
        <p:spPr>
          <a:xfrm>
            <a:off x="346941" y="3599986"/>
            <a:ext cx="8336369" cy="0"/>
          </a:xfrm>
          <a:prstGeom prst="line">
            <a:avLst/>
          </a:prstGeom>
          <a:ln w="15875" cap="rnd">
            <a:solidFill>
              <a:srgbClr val="C00000"/>
            </a:solidFill>
            <a:headEnd type="none" w="sm" len="sm"/>
            <a:tailEnd w="sm" len="sm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CAC47C1D-10BB-064B-A45A-8A014A1BC5F3}"/>
              </a:ext>
            </a:extLst>
          </p:cNvPr>
          <p:cNvCxnSpPr>
            <a:cxnSpLocks/>
          </p:cNvCxnSpPr>
          <p:nvPr/>
        </p:nvCxnSpPr>
        <p:spPr>
          <a:xfrm flipH="1">
            <a:off x="4562958" y="1854117"/>
            <a:ext cx="9042" cy="3752826"/>
          </a:xfrm>
          <a:prstGeom prst="line">
            <a:avLst/>
          </a:prstGeom>
          <a:ln w="15875" cap="rnd">
            <a:solidFill>
              <a:srgbClr val="C00000"/>
            </a:solidFill>
            <a:headEnd type="none" w="sm" len="sm"/>
            <a:tailEnd w="sm" len="sm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26D0380E-19E5-3A4F-B65B-64099860143C}"/>
              </a:ext>
            </a:extLst>
          </p:cNvPr>
          <p:cNvCxnSpPr>
            <a:cxnSpLocks/>
          </p:cNvCxnSpPr>
          <p:nvPr/>
        </p:nvCxnSpPr>
        <p:spPr>
          <a:xfrm>
            <a:off x="6686396" y="3618305"/>
            <a:ext cx="16766" cy="2015070"/>
          </a:xfrm>
          <a:prstGeom prst="line">
            <a:avLst/>
          </a:prstGeom>
          <a:ln w="15875" cap="rnd">
            <a:solidFill>
              <a:srgbClr val="C00000"/>
            </a:solidFill>
            <a:headEnd type="none" w="sm" len="sm"/>
            <a:tailEnd w="sm" len="sm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BCF64445-ED0E-4843-BA58-E18BE0673A0C}"/>
              </a:ext>
            </a:extLst>
          </p:cNvPr>
          <p:cNvSpPr txBox="1"/>
          <p:nvPr/>
        </p:nvSpPr>
        <p:spPr>
          <a:xfrm>
            <a:off x="289088" y="1341267"/>
            <a:ext cx="8524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Это дети с нарушениями:</a:t>
            </a:r>
          </a:p>
        </p:txBody>
      </p:sp>
      <p:pic>
        <p:nvPicPr>
          <p:cNvPr id="24" name="Рисунок 56" descr="Картинки по запросу &quot;иконка слух&quot;">
            <a:extLst>
              <a:ext uri="{FF2B5EF4-FFF2-40B4-BE49-F238E27FC236}">
                <a16:creationId xmlns:a16="http://schemas.microsoft.com/office/drawing/2014/main" id="{7C6DE411-9355-1E47-BA4D-68C0B7DA7F5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link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598"/>
          <a:stretch>
            <a:fillRect/>
          </a:stretch>
        </p:blipFill>
        <p:spPr bwMode="auto">
          <a:xfrm>
            <a:off x="4641700" y="3967226"/>
            <a:ext cx="817923" cy="1155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Рисунок 59" descr="Картинки по запросу &quot;иконкаречь&quot;">
            <a:extLst>
              <a:ext uri="{FF2B5EF4-FFF2-40B4-BE49-F238E27FC236}">
                <a16:creationId xmlns:a16="http://schemas.microsoft.com/office/drawing/2014/main" id="{4ED5A1D9-3502-6B48-9C21-0CEDDA20DF5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391"/>
          <a:stretch>
            <a:fillRect/>
          </a:stretch>
        </p:blipFill>
        <p:spPr bwMode="auto">
          <a:xfrm>
            <a:off x="5982028" y="1845321"/>
            <a:ext cx="1423750" cy="1367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Рисунок 61" descr="Картинки по запросу &quot;иконка дцп&quot;">
            <a:extLst>
              <a:ext uri="{FF2B5EF4-FFF2-40B4-BE49-F238E27FC236}">
                <a16:creationId xmlns:a16="http://schemas.microsoft.com/office/drawing/2014/main" id="{5E75C36A-0CB0-824E-B879-F5960FC16F45}"/>
              </a:ext>
            </a:extLst>
          </p:cNvPr>
          <p:cNvPicPr>
            <a:picLocks noChangeAspect="1" noChangeArrowheads="1"/>
          </p:cNvPicPr>
          <p:nvPr/>
        </p:nvPicPr>
        <p:blipFill>
          <a:blip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6371" y="4057325"/>
            <a:ext cx="789956" cy="957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Рисунок 60" descr="Картинки по запросу &quot;иконкаречь&quot;">
            <a:extLst>
              <a:ext uri="{FF2B5EF4-FFF2-40B4-BE49-F238E27FC236}">
                <a16:creationId xmlns:a16="http://schemas.microsoft.com/office/drawing/2014/main" id="{73B418CE-1967-2E41-82DF-649CEE3E4CB0}"/>
              </a:ext>
            </a:extLst>
          </p:cNvPr>
          <p:cNvPicPr>
            <a:picLocks noChangeAspect="1" noChangeArrowheads="1"/>
          </p:cNvPicPr>
          <p:nvPr/>
        </p:nvPicPr>
        <p:blipFill>
          <a:blip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7549" y="3971079"/>
            <a:ext cx="1241477" cy="1241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Рисунок 63" descr="Картинки по запросу &quot;иконка ребенку трудно учиться вектор&quot;">
            <a:extLst>
              <a:ext uri="{FF2B5EF4-FFF2-40B4-BE49-F238E27FC236}">
                <a16:creationId xmlns:a16="http://schemas.microsoft.com/office/drawing/2014/main" id="{558DC08B-B14B-0F44-B623-2333954244B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58"/>
          <a:stretch>
            <a:fillRect/>
          </a:stretch>
        </p:blipFill>
        <p:spPr bwMode="auto">
          <a:xfrm rot="10800000" flipV="1">
            <a:off x="1698083" y="1965207"/>
            <a:ext cx="1180943" cy="1131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Рисунок 28" descr="Картинки по запросу &quot;иконка аутизм&quot;">
            <a:extLst>
              <a:ext uri="{FF2B5EF4-FFF2-40B4-BE49-F238E27FC236}">
                <a16:creationId xmlns:a16="http://schemas.microsoft.com/office/drawing/2014/main" id="{6D01D90F-9FE8-D949-9A48-D01C3AE7F06F}"/>
              </a:ext>
            </a:extLst>
          </p:cNvPr>
          <p:cNvPicPr/>
          <p:nvPr/>
        </p:nvPicPr>
        <p:blipFill rotWithShape="1"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38817"/>
          <a:stretch/>
        </p:blipFill>
        <p:spPr bwMode="auto">
          <a:xfrm>
            <a:off x="7750899" y="3730532"/>
            <a:ext cx="1264561" cy="988052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052585C1-40FF-7448-91C6-19B47B863C67}"/>
              </a:ext>
            </a:extLst>
          </p:cNvPr>
          <p:cNvSpPr txBox="1"/>
          <p:nvPr/>
        </p:nvSpPr>
        <p:spPr>
          <a:xfrm>
            <a:off x="2018980" y="3008344"/>
            <a:ext cx="524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err="1"/>
              <a:t>зпр</a:t>
            </a:r>
            <a:endParaRPr lang="ru-RU" b="1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54D4B7F-8FE1-EE47-B909-CDE56480F927}"/>
              </a:ext>
            </a:extLst>
          </p:cNvPr>
          <p:cNvSpPr txBox="1"/>
          <p:nvPr/>
        </p:nvSpPr>
        <p:spPr>
          <a:xfrm>
            <a:off x="7884903" y="4937796"/>
            <a:ext cx="885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аутизм</a:t>
            </a: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4E03332E-5ADA-9545-B86D-8CD403A3BC92}"/>
              </a:ext>
            </a:extLst>
          </p:cNvPr>
          <p:cNvSpPr/>
          <p:nvPr/>
        </p:nvSpPr>
        <p:spPr>
          <a:xfrm flipV="1">
            <a:off x="6634744" y="3549484"/>
            <a:ext cx="84779" cy="84779"/>
          </a:xfrm>
          <a:prstGeom prst="rect">
            <a:avLst/>
          </a:prstGeom>
          <a:solidFill>
            <a:srgbClr val="C00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F3513995-2616-2D4A-8B18-D2BEBF0D60F8}"/>
              </a:ext>
            </a:extLst>
          </p:cNvPr>
          <p:cNvSpPr/>
          <p:nvPr/>
        </p:nvSpPr>
        <p:spPr>
          <a:xfrm flipV="1">
            <a:off x="4529610" y="3544567"/>
            <a:ext cx="84779" cy="84779"/>
          </a:xfrm>
          <a:prstGeom prst="rect">
            <a:avLst/>
          </a:prstGeom>
          <a:solidFill>
            <a:srgbClr val="C00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id="{9DE8DAFF-8196-234C-94AA-D33E52C4944C}"/>
              </a:ext>
            </a:extLst>
          </p:cNvPr>
          <p:cNvCxnSpPr>
            <a:cxnSpLocks/>
          </p:cNvCxnSpPr>
          <p:nvPr/>
        </p:nvCxnSpPr>
        <p:spPr>
          <a:xfrm>
            <a:off x="5636871" y="3626961"/>
            <a:ext cx="15098" cy="1962627"/>
          </a:xfrm>
          <a:prstGeom prst="line">
            <a:avLst/>
          </a:prstGeom>
          <a:ln w="15875" cap="rnd">
            <a:solidFill>
              <a:srgbClr val="C00000"/>
            </a:solidFill>
            <a:headEnd type="none" w="sm" len="sm"/>
            <a:tailEnd w="sm" len="sm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>
            <a:extLst>
              <a:ext uri="{FF2B5EF4-FFF2-40B4-BE49-F238E27FC236}">
                <a16:creationId xmlns:a16="http://schemas.microsoft.com/office/drawing/2014/main" id="{68A852B1-857B-9F48-A667-4E767FCB6141}"/>
              </a:ext>
            </a:extLst>
          </p:cNvPr>
          <p:cNvCxnSpPr>
            <a:cxnSpLocks/>
          </p:cNvCxnSpPr>
          <p:nvPr/>
        </p:nvCxnSpPr>
        <p:spPr>
          <a:xfrm>
            <a:off x="7707520" y="3596659"/>
            <a:ext cx="0" cy="2010284"/>
          </a:xfrm>
          <a:prstGeom prst="line">
            <a:avLst/>
          </a:prstGeom>
          <a:ln w="15875" cap="rnd">
            <a:solidFill>
              <a:srgbClr val="C00000"/>
            </a:solidFill>
            <a:headEnd type="none" w="sm" len="sm"/>
            <a:tailEnd w="sm" len="sm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23" name="Рисунок 22" descr="/var/folders/hn/8jlzsvzj3tg8hzj0drjf2sl40000gn/T/com.microsoft.Word/Content.MSO/A6F22579.tmp">
            <a:extLst>
              <a:ext uri="{FF2B5EF4-FFF2-40B4-BE49-F238E27FC236}">
                <a16:creationId xmlns:a16="http://schemas.microsoft.com/office/drawing/2014/main" id="{AAF4CA71-2615-5E4D-8044-BBE93427FDE8}"/>
              </a:ext>
            </a:extLst>
          </p:cNvPr>
          <p:cNvPicPr/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9832" y="4057324"/>
            <a:ext cx="784510" cy="749847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112C25FF-9D1B-0C42-98FB-669BC211DCF1}"/>
              </a:ext>
            </a:extLst>
          </p:cNvPr>
          <p:cNvSpPr/>
          <p:nvPr/>
        </p:nvSpPr>
        <p:spPr>
          <a:xfrm flipV="1">
            <a:off x="5603372" y="3554270"/>
            <a:ext cx="84779" cy="84779"/>
          </a:xfrm>
          <a:prstGeom prst="rect">
            <a:avLst/>
          </a:prstGeom>
          <a:solidFill>
            <a:srgbClr val="C00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0639404A-7B14-5042-990B-41937A36E852}"/>
              </a:ext>
            </a:extLst>
          </p:cNvPr>
          <p:cNvSpPr/>
          <p:nvPr/>
        </p:nvSpPr>
        <p:spPr>
          <a:xfrm flipV="1">
            <a:off x="7647889" y="3557293"/>
            <a:ext cx="84779" cy="84779"/>
          </a:xfrm>
          <a:prstGeom prst="rect">
            <a:avLst/>
          </a:prstGeom>
          <a:solidFill>
            <a:srgbClr val="C00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238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606478-6657-D040-88EB-67FFC8FD3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207" y="453912"/>
            <a:ext cx="8567184" cy="894664"/>
          </a:xfrm>
        </p:spPr>
        <p:txBody>
          <a:bodyPr/>
          <a:lstStyle/>
          <a:p>
            <a:r>
              <a:rPr lang="ru-RU" u="sng" dirty="0">
                <a:solidFill>
                  <a:srgbClr val="00B050"/>
                </a:solidFill>
              </a:rPr>
              <a:t>Особенность нарушений: </a:t>
            </a:r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A2E904E-0372-3D42-A622-37CE9C467656}"/>
              </a:ext>
            </a:extLst>
          </p:cNvPr>
          <p:cNvSpPr/>
          <p:nvPr/>
        </p:nvSpPr>
        <p:spPr>
          <a:xfrm>
            <a:off x="247207" y="1355155"/>
            <a:ext cx="85020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значительный диапазон выраженности нарушений.</a:t>
            </a: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5A43441F-5CD9-9B43-9908-2B08603068D0}"/>
              </a:ext>
            </a:extLst>
          </p:cNvPr>
          <p:cNvCxnSpPr>
            <a:cxnSpLocks/>
          </p:cNvCxnSpPr>
          <p:nvPr/>
        </p:nvCxnSpPr>
        <p:spPr>
          <a:xfrm>
            <a:off x="356342" y="2463566"/>
            <a:ext cx="8505205" cy="0"/>
          </a:xfrm>
          <a:prstGeom prst="line">
            <a:avLst/>
          </a:prstGeom>
          <a:ln w="15875" cap="rnd">
            <a:solidFill>
              <a:srgbClr val="C00000"/>
            </a:solidFill>
            <a:headEnd type="none" w="sm" len="sm"/>
            <a:tailEnd w="sm" len="sm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1" name="Полилиния 10">
            <a:extLst>
              <a:ext uri="{FF2B5EF4-FFF2-40B4-BE49-F238E27FC236}">
                <a16:creationId xmlns:a16="http://schemas.microsoft.com/office/drawing/2014/main" id="{E3219B15-06C0-984F-8DA1-E8616D47000D}"/>
              </a:ext>
            </a:extLst>
          </p:cNvPr>
          <p:cNvSpPr/>
          <p:nvPr/>
        </p:nvSpPr>
        <p:spPr>
          <a:xfrm rot="10800000">
            <a:off x="539430" y="2693423"/>
            <a:ext cx="7878410" cy="1296254"/>
          </a:xfrm>
          <a:custGeom>
            <a:avLst/>
            <a:gdLst>
              <a:gd name="connsiteX0" fmla="*/ 3281886 w 7839178"/>
              <a:gd name="connsiteY0" fmla="*/ 1293948 h 1296253"/>
              <a:gd name="connsiteX1" fmla="*/ 0 w 7839178"/>
              <a:gd name="connsiteY1" fmla="*/ 1293948 h 1296253"/>
              <a:gd name="connsiteX2" fmla="*/ 1673237 w 7839178"/>
              <a:gd name="connsiteY2" fmla="*/ 0 h 1296253"/>
              <a:gd name="connsiteX3" fmla="*/ 7034487 w 7839178"/>
              <a:gd name="connsiteY3" fmla="*/ 1296253 h 1296253"/>
              <a:gd name="connsiteX4" fmla="*/ 5495471 w 7839178"/>
              <a:gd name="connsiteY4" fmla="*/ 1296253 h 1296253"/>
              <a:gd name="connsiteX5" fmla="*/ 5495471 w 7839178"/>
              <a:gd name="connsiteY5" fmla="*/ 1296253 h 1296253"/>
              <a:gd name="connsiteX6" fmla="*/ 3288647 w 7839178"/>
              <a:gd name="connsiteY6" fmla="*/ 1296253 h 1296253"/>
              <a:gd name="connsiteX7" fmla="*/ 4392059 w 7839178"/>
              <a:gd name="connsiteY7" fmla="*/ 450965 h 1296253"/>
              <a:gd name="connsiteX8" fmla="*/ 5495471 w 7839178"/>
              <a:gd name="connsiteY8" fmla="*/ 1296253 h 1296253"/>
              <a:gd name="connsiteX9" fmla="*/ 6264979 w 7839178"/>
              <a:gd name="connsiteY9" fmla="*/ 817018 h 1296253"/>
              <a:gd name="connsiteX10" fmla="*/ 7839178 w 7839178"/>
              <a:gd name="connsiteY10" fmla="*/ 1296253 h 1296253"/>
              <a:gd name="connsiteX11" fmla="*/ 7034488 w 7839178"/>
              <a:gd name="connsiteY11" fmla="*/ 1296253 h 1296253"/>
              <a:gd name="connsiteX12" fmla="*/ 7443407 w 7839178"/>
              <a:gd name="connsiteY12" fmla="*/ 990615 h 1296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839178" h="1296253">
                <a:moveTo>
                  <a:pt x="3281886" y="1293948"/>
                </a:moveTo>
                <a:lnTo>
                  <a:pt x="0" y="1293948"/>
                </a:lnTo>
                <a:lnTo>
                  <a:pt x="1673237" y="0"/>
                </a:lnTo>
                <a:close/>
                <a:moveTo>
                  <a:pt x="7034487" y="1296253"/>
                </a:moveTo>
                <a:lnTo>
                  <a:pt x="5495471" y="1296253"/>
                </a:lnTo>
                <a:lnTo>
                  <a:pt x="5495471" y="1296253"/>
                </a:lnTo>
                <a:lnTo>
                  <a:pt x="3288647" y="1296253"/>
                </a:lnTo>
                <a:lnTo>
                  <a:pt x="4392059" y="450965"/>
                </a:lnTo>
                <a:lnTo>
                  <a:pt x="5495471" y="1296253"/>
                </a:lnTo>
                <a:lnTo>
                  <a:pt x="6264979" y="817018"/>
                </a:lnTo>
                <a:close/>
                <a:moveTo>
                  <a:pt x="7839178" y="1296253"/>
                </a:moveTo>
                <a:lnTo>
                  <a:pt x="7034488" y="1296253"/>
                </a:lnTo>
                <a:lnTo>
                  <a:pt x="7443407" y="990615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/>
            <a:endParaRPr lang="ru-RU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3332368-A982-6641-9039-3A31319932B6}"/>
              </a:ext>
            </a:extLst>
          </p:cNvPr>
          <p:cNvSpPr txBox="1"/>
          <p:nvPr/>
        </p:nvSpPr>
        <p:spPr>
          <a:xfrm>
            <a:off x="356342" y="4198594"/>
            <a:ext cx="259885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</a:rPr>
              <a:t>практически </a:t>
            </a:r>
            <a:r>
              <a:rPr lang="en-GB" sz="2000" b="1" dirty="0">
                <a:solidFill>
                  <a:srgbClr val="C00000"/>
                </a:solidFill>
              </a:rPr>
              <a:t> N +</a:t>
            </a:r>
          </a:p>
          <a:p>
            <a:r>
              <a:rPr lang="ru-RU" sz="2000" dirty="0"/>
              <a:t>временная и легко</a:t>
            </a:r>
          </a:p>
          <a:p>
            <a:r>
              <a:rPr lang="ru-RU" sz="2000" dirty="0"/>
              <a:t>устранимая трудность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127C6BE-2C5E-284D-8761-CEC9EE1BA2D7}"/>
              </a:ext>
            </a:extLst>
          </p:cNvPr>
          <p:cNvSpPr txBox="1"/>
          <p:nvPr/>
        </p:nvSpPr>
        <p:spPr>
          <a:xfrm>
            <a:off x="6740894" y="4198594"/>
            <a:ext cx="20759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</a:rPr>
              <a:t>поражения ЦНС:</a:t>
            </a:r>
          </a:p>
          <a:p>
            <a:r>
              <a:rPr lang="ru-RU" sz="2000" dirty="0"/>
              <a:t>тяжелые и  </a:t>
            </a:r>
          </a:p>
          <a:p>
            <a:r>
              <a:rPr lang="ru-RU" sz="2000" dirty="0"/>
              <a:t>необратимые</a:t>
            </a:r>
          </a:p>
        </p:txBody>
      </p:sp>
    </p:spTree>
    <p:extLst>
      <p:ext uri="{BB962C8B-B14F-4D97-AF65-F5344CB8AC3E}">
        <p14:creationId xmlns:p14="http://schemas.microsoft.com/office/powerpoint/2010/main" val="3126564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02440B-86D8-9040-9B98-BFE429B89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446918"/>
            <a:ext cx="8567184" cy="888501"/>
          </a:xfrm>
        </p:spPr>
        <p:txBody>
          <a:bodyPr>
            <a:normAutofit fontScale="90000"/>
          </a:bodyPr>
          <a:lstStyle/>
          <a:p>
            <a:r>
              <a:rPr lang="ru-RU" u="sng" dirty="0">
                <a:solidFill>
                  <a:srgbClr val="00B050"/>
                </a:solidFill>
              </a:rPr>
              <a:t>В каких областях испытывают трудности?</a:t>
            </a:r>
            <a:endParaRPr lang="ru-R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9800788-9E07-B743-A2D7-6961CBB0821B}"/>
              </a:ext>
            </a:extLst>
          </p:cNvPr>
          <p:cNvSpPr txBox="1"/>
          <p:nvPr/>
        </p:nvSpPr>
        <p:spPr>
          <a:xfrm>
            <a:off x="267630" y="1315913"/>
            <a:ext cx="86260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Испытывают трудности </a:t>
            </a:r>
            <a:r>
              <a:rPr lang="ru-RU" sz="2400" b="1" u="sng" dirty="0">
                <a:solidFill>
                  <a:srgbClr val="C00000"/>
                </a:solidFill>
              </a:rPr>
              <a:t>во всех </a:t>
            </a:r>
            <a:r>
              <a:rPr lang="ru-RU" sz="2400" b="1" dirty="0">
                <a:solidFill>
                  <a:srgbClr val="C00000"/>
                </a:solidFill>
              </a:rPr>
              <a:t>областях детской деятельности.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F13D6D2-B88C-F64C-883B-E878D373B0D6}"/>
              </a:ext>
            </a:extLst>
          </p:cNvPr>
          <p:cNvSpPr txBox="1"/>
          <p:nvPr/>
        </p:nvSpPr>
        <p:spPr>
          <a:xfrm>
            <a:off x="4214619" y="1834683"/>
            <a:ext cx="44763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ru-RU" sz="2400" dirty="0"/>
              <a:t>    </a:t>
            </a:r>
            <a:r>
              <a:rPr lang="ru-RU" sz="2000" dirty="0"/>
              <a:t>учебная</a:t>
            </a:r>
            <a:endParaRPr lang="ru-RU" sz="2400" dirty="0"/>
          </a:p>
          <a:p>
            <a:pPr>
              <a:lnSpc>
                <a:spcPct val="200000"/>
              </a:lnSpc>
            </a:pPr>
            <a:r>
              <a:rPr lang="ru-RU" sz="2400" dirty="0"/>
              <a:t>    </a:t>
            </a:r>
            <a:r>
              <a:rPr lang="ru-RU" sz="2000" dirty="0"/>
              <a:t>игровая</a:t>
            </a:r>
            <a:endParaRPr lang="ru-RU" sz="2400" dirty="0"/>
          </a:p>
          <a:p>
            <a:pPr>
              <a:lnSpc>
                <a:spcPct val="200000"/>
              </a:lnSpc>
            </a:pPr>
            <a:r>
              <a:rPr lang="ru-RU" sz="2400" dirty="0"/>
              <a:t>    </a:t>
            </a:r>
            <a:r>
              <a:rPr lang="ru-RU" sz="2000" dirty="0"/>
              <a:t>коммуникационная</a:t>
            </a:r>
            <a:endParaRPr lang="ru-RU" sz="2400" dirty="0"/>
          </a:p>
          <a:p>
            <a:pPr>
              <a:lnSpc>
                <a:spcPct val="200000"/>
              </a:lnSpc>
            </a:pPr>
            <a:r>
              <a:rPr lang="ru-RU" sz="2400" dirty="0"/>
              <a:t>    </a:t>
            </a:r>
            <a:r>
              <a:rPr lang="ru-RU" sz="2000" dirty="0"/>
              <a:t>физическая</a:t>
            </a:r>
            <a:endParaRPr lang="ru-RU" sz="2400" dirty="0"/>
          </a:p>
          <a:p>
            <a:pPr>
              <a:lnSpc>
                <a:spcPct val="200000"/>
              </a:lnSpc>
            </a:pPr>
            <a:r>
              <a:rPr lang="ru-RU" sz="2400" dirty="0"/>
              <a:t>    </a:t>
            </a:r>
            <a:r>
              <a:rPr lang="ru-RU" sz="2000" dirty="0"/>
              <a:t>художественно -эстетическая</a:t>
            </a:r>
            <a:endParaRPr lang="ru-RU" sz="2400" dirty="0"/>
          </a:p>
          <a:p>
            <a:endParaRPr 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6A4270A6-6341-B346-A52F-8DE0F9DAA71C}"/>
              </a:ext>
            </a:extLst>
          </p:cNvPr>
          <p:cNvSpPr/>
          <p:nvPr/>
        </p:nvSpPr>
        <p:spPr>
          <a:xfrm>
            <a:off x="366662" y="2175585"/>
            <a:ext cx="3570144" cy="3384936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72CE3F36-8FBC-9346-BB71-50A9F9328089}"/>
              </a:ext>
            </a:extLst>
          </p:cNvPr>
          <p:cNvCxnSpPr>
            <a:cxnSpLocks/>
          </p:cNvCxnSpPr>
          <p:nvPr/>
        </p:nvCxnSpPr>
        <p:spPr>
          <a:xfrm>
            <a:off x="4290079" y="2712202"/>
            <a:ext cx="4530071" cy="0"/>
          </a:xfrm>
          <a:prstGeom prst="line">
            <a:avLst/>
          </a:prstGeom>
          <a:ln w="15875" cap="rnd">
            <a:solidFill>
              <a:srgbClr val="C00000"/>
            </a:solidFill>
            <a:headEnd type="none" w="sm" len="sm"/>
            <a:tailEnd w="sm" len="sm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CE77B40C-0A5B-0D44-8E8D-CFCADEAA26D7}"/>
              </a:ext>
            </a:extLst>
          </p:cNvPr>
          <p:cNvCxnSpPr>
            <a:cxnSpLocks/>
          </p:cNvCxnSpPr>
          <p:nvPr/>
        </p:nvCxnSpPr>
        <p:spPr>
          <a:xfrm>
            <a:off x="4284663" y="4180287"/>
            <a:ext cx="4535487" cy="0"/>
          </a:xfrm>
          <a:prstGeom prst="line">
            <a:avLst/>
          </a:prstGeom>
          <a:ln w="15875" cap="rnd">
            <a:solidFill>
              <a:srgbClr val="C00000"/>
            </a:solidFill>
            <a:headEnd type="none" w="sm" len="sm"/>
            <a:tailEnd w="sm" len="sm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0A1D68AA-06D8-4048-AB21-7DC8F2E86F21}"/>
              </a:ext>
            </a:extLst>
          </p:cNvPr>
          <p:cNvCxnSpPr>
            <a:cxnSpLocks/>
          </p:cNvCxnSpPr>
          <p:nvPr/>
        </p:nvCxnSpPr>
        <p:spPr>
          <a:xfrm>
            <a:off x="4284663" y="4891514"/>
            <a:ext cx="4558656" cy="0"/>
          </a:xfrm>
          <a:prstGeom prst="line">
            <a:avLst/>
          </a:prstGeom>
          <a:ln w="15875" cap="rnd">
            <a:solidFill>
              <a:srgbClr val="C00000"/>
            </a:solidFill>
            <a:headEnd type="none" w="sm" len="sm"/>
            <a:tailEnd w="sm" len="sm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334DD840-7655-5D4F-9E14-60242CE0104B}"/>
              </a:ext>
            </a:extLst>
          </p:cNvPr>
          <p:cNvCxnSpPr>
            <a:cxnSpLocks/>
          </p:cNvCxnSpPr>
          <p:nvPr/>
        </p:nvCxnSpPr>
        <p:spPr>
          <a:xfrm flipV="1">
            <a:off x="366662" y="5642889"/>
            <a:ext cx="8476657" cy="18136"/>
          </a:xfrm>
          <a:prstGeom prst="line">
            <a:avLst/>
          </a:prstGeom>
          <a:ln w="15875" cap="rnd">
            <a:solidFill>
              <a:srgbClr val="C00000"/>
            </a:solidFill>
            <a:headEnd type="none" w="sm" len="sm"/>
            <a:tailEnd w="sm" len="sm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2DEE396B-2214-F54E-92F6-AD57177357D8}"/>
              </a:ext>
            </a:extLst>
          </p:cNvPr>
          <p:cNvCxnSpPr>
            <a:cxnSpLocks/>
          </p:cNvCxnSpPr>
          <p:nvPr/>
        </p:nvCxnSpPr>
        <p:spPr>
          <a:xfrm>
            <a:off x="4290079" y="3437474"/>
            <a:ext cx="4553240" cy="0"/>
          </a:xfrm>
          <a:prstGeom prst="line">
            <a:avLst/>
          </a:prstGeom>
          <a:ln w="15875" cap="rnd">
            <a:solidFill>
              <a:srgbClr val="C00000"/>
            </a:solidFill>
            <a:headEnd type="none" w="sm" len="sm"/>
            <a:tailEnd w="sm" len="sm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DE23ED2F-46CD-C141-8F77-28EFB6AE3A24}"/>
              </a:ext>
            </a:extLst>
          </p:cNvPr>
          <p:cNvSpPr/>
          <p:nvPr/>
        </p:nvSpPr>
        <p:spPr>
          <a:xfrm flipV="1">
            <a:off x="4345672" y="2362391"/>
            <a:ext cx="84779" cy="8477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198210EA-0B2E-254A-AAF9-2798E9D42435}"/>
              </a:ext>
            </a:extLst>
          </p:cNvPr>
          <p:cNvSpPr/>
          <p:nvPr/>
        </p:nvSpPr>
        <p:spPr>
          <a:xfrm flipV="1">
            <a:off x="4345672" y="3066303"/>
            <a:ext cx="84779" cy="8477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E4D375BD-6F16-A24F-B270-630A2B525891}"/>
              </a:ext>
            </a:extLst>
          </p:cNvPr>
          <p:cNvSpPr/>
          <p:nvPr/>
        </p:nvSpPr>
        <p:spPr>
          <a:xfrm flipV="1">
            <a:off x="4345671" y="3786656"/>
            <a:ext cx="84779" cy="8477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985A8012-C86F-3A47-B2A0-9D590E8D23B1}"/>
              </a:ext>
            </a:extLst>
          </p:cNvPr>
          <p:cNvSpPr/>
          <p:nvPr/>
        </p:nvSpPr>
        <p:spPr>
          <a:xfrm flipV="1">
            <a:off x="4345671" y="4570426"/>
            <a:ext cx="84779" cy="8477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4FB831BC-21B5-EF4B-A85F-4FD12A4D95F7}"/>
              </a:ext>
            </a:extLst>
          </p:cNvPr>
          <p:cNvSpPr/>
          <p:nvPr/>
        </p:nvSpPr>
        <p:spPr>
          <a:xfrm flipV="1">
            <a:off x="4345670" y="5270417"/>
            <a:ext cx="84779" cy="8477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EEF2FDD-774B-8C44-83C7-A9A888642F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4205" y="2508368"/>
            <a:ext cx="519044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Рисунок 5" descr="Картинки по запросу &quot;вектор виды деятельности школьника&quot;">
            <a:extLst>
              <a:ext uri="{FF2B5EF4-FFF2-40B4-BE49-F238E27FC236}">
                <a16:creationId xmlns:a16="http://schemas.microsoft.com/office/drawing/2014/main" id="{0B6A42C0-73F9-E342-A497-8A6818346601}"/>
              </a:ext>
            </a:extLst>
          </p:cNvPr>
          <p:cNvPicPr>
            <a:picLocks noChangeAspect="1" noChangeArrowheads="1"/>
          </p:cNvPicPr>
          <p:nvPr/>
        </p:nvPicPr>
        <p:blipFill>
          <a:blip r:link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081" y="2302678"/>
            <a:ext cx="3375679" cy="3094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7456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Рисунок 4" descr="Картинки по запросу &quot;символ иконка расстройства поведения школьника вектор&quot;">
            <a:extLst>
              <a:ext uri="{FF2B5EF4-FFF2-40B4-BE49-F238E27FC236}">
                <a16:creationId xmlns:a16="http://schemas.microsoft.com/office/drawing/2014/main" id="{1CC97B1D-D30E-3346-BD8F-4CCCCE587422}"/>
              </a:ext>
            </a:extLst>
          </p:cNvPr>
          <p:cNvPicPr>
            <a:picLocks noChangeAspect="1" noChangeArrowheads="1"/>
          </p:cNvPicPr>
          <p:nvPr/>
        </p:nvPicPr>
        <p:blipFill>
          <a:blip r:link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46" t="34128" r="38577" b="37532"/>
          <a:stretch>
            <a:fillRect/>
          </a:stretch>
        </p:blipFill>
        <p:spPr bwMode="auto">
          <a:xfrm>
            <a:off x="7748424" y="4603945"/>
            <a:ext cx="602534" cy="692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D636A4-5A67-6F44-8822-4EBD8B436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148" y="430232"/>
            <a:ext cx="8567184" cy="901308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u="sng" dirty="0">
                <a:solidFill>
                  <a:srgbClr val="00B050"/>
                </a:solidFill>
              </a:rPr>
              <a:t>Что объединяет этих детей?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7D201EB-A97A-8243-B873-07FEBF6F79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8073" y="2121966"/>
            <a:ext cx="579975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F01D684-BE3C-6145-85CD-EC0833F2346A}"/>
              </a:ext>
            </a:extLst>
          </p:cNvPr>
          <p:cNvSpPr txBox="1"/>
          <p:nvPr/>
        </p:nvSpPr>
        <p:spPr>
          <a:xfrm>
            <a:off x="232565" y="1921456"/>
            <a:ext cx="6269345" cy="344709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2000" dirty="0"/>
              <a:t>    недостаточные </a:t>
            </a:r>
            <a:r>
              <a:rPr lang="ru-RU" sz="2000" b="1" dirty="0">
                <a:solidFill>
                  <a:srgbClr val="C00000"/>
                </a:solidFill>
              </a:rPr>
              <a:t>познавательные способности</a:t>
            </a:r>
          </a:p>
          <a:p>
            <a:endParaRPr lang="ru-RU" sz="2000" b="1" dirty="0">
              <a:solidFill>
                <a:srgbClr val="C00000"/>
              </a:solidFill>
            </a:endParaRPr>
          </a:p>
          <a:p>
            <a:endParaRPr lang="ru-RU" sz="2000" b="1" dirty="0">
              <a:solidFill>
                <a:schemeClr val="accent1"/>
              </a:solidFill>
            </a:endParaRPr>
          </a:p>
          <a:p>
            <a:r>
              <a:rPr lang="ru-RU" sz="2000" dirty="0"/>
              <a:t>    снижение умственной </a:t>
            </a:r>
            <a:r>
              <a:rPr lang="ru-RU" sz="2000" b="1" dirty="0">
                <a:solidFill>
                  <a:srgbClr val="C00000"/>
                </a:solidFill>
              </a:rPr>
              <a:t>работоспособности</a:t>
            </a:r>
          </a:p>
          <a:p>
            <a:endParaRPr lang="ru-RU" sz="2000" b="1" dirty="0">
              <a:solidFill>
                <a:srgbClr val="C00000"/>
              </a:solidFill>
            </a:endParaRPr>
          </a:p>
          <a:p>
            <a:endParaRPr lang="ru-RU" sz="2000" dirty="0"/>
          </a:p>
          <a:p>
            <a:r>
              <a:rPr lang="ru-RU" sz="2000" dirty="0"/>
              <a:t>    специфические </a:t>
            </a:r>
            <a:r>
              <a:rPr lang="ru-RU" sz="2000" b="1" dirty="0">
                <a:solidFill>
                  <a:srgbClr val="C00000"/>
                </a:solidFill>
              </a:rPr>
              <a:t>расстройства психики</a:t>
            </a:r>
          </a:p>
          <a:p>
            <a:endParaRPr lang="ru-RU" sz="2000" b="1" dirty="0">
              <a:solidFill>
                <a:srgbClr val="C00000"/>
              </a:solidFill>
            </a:endParaRPr>
          </a:p>
          <a:p>
            <a:endParaRPr lang="ru-RU" sz="2000" dirty="0"/>
          </a:p>
          <a:p>
            <a:r>
              <a:rPr lang="ru-RU" sz="2000" dirty="0"/>
              <a:t>    нарушения в организации </a:t>
            </a:r>
            <a:r>
              <a:rPr lang="ru-RU" sz="2000" b="1" dirty="0">
                <a:solidFill>
                  <a:srgbClr val="C00000"/>
                </a:solidFill>
              </a:rPr>
              <a:t>деятельности и поведения</a:t>
            </a:r>
          </a:p>
          <a:p>
            <a:endParaRPr lang="ru-RU" dirty="0"/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E9BB0E9A-D70C-9442-833C-16CF068E201E}"/>
              </a:ext>
            </a:extLst>
          </p:cNvPr>
          <p:cNvCxnSpPr>
            <a:cxnSpLocks/>
          </p:cNvCxnSpPr>
          <p:nvPr/>
        </p:nvCxnSpPr>
        <p:spPr>
          <a:xfrm>
            <a:off x="272148" y="2574163"/>
            <a:ext cx="8445010" cy="0"/>
          </a:xfrm>
          <a:prstGeom prst="line">
            <a:avLst/>
          </a:prstGeom>
          <a:ln w="15875" cap="rnd">
            <a:solidFill>
              <a:srgbClr val="C00000"/>
            </a:solidFill>
            <a:headEnd type="none" w="sm" len="sm"/>
            <a:tailEnd w="sm" len="sm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9D2D1D29-9897-6B4F-BC20-BB5E67B31577}"/>
              </a:ext>
            </a:extLst>
          </p:cNvPr>
          <p:cNvCxnSpPr>
            <a:cxnSpLocks/>
          </p:cNvCxnSpPr>
          <p:nvPr/>
        </p:nvCxnSpPr>
        <p:spPr>
          <a:xfrm>
            <a:off x="287338" y="3515226"/>
            <a:ext cx="8452027" cy="0"/>
          </a:xfrm>
          <a:prstGeom prst="line">
            <a:avLst/>
          </a:prstGeom>
          <a:ln w="15875" cap="rnd">
            <a:solidFill>
              <a:srgbClr val="C00000"/>
            </a:solidFill>
            <a:headEnd type="none" w="sm" len="sm"/>
            <a:tailEnd w="sm" len="sm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A0DA80B5-9070-EA4E-92CE-4EFF66FEBADC}"/>
              </a:ext>
            </a:extLst>
          </p:cNvPr>
          <p:cNvCxnSpPr>
            <a:cxnSpLocks/>
          </p:cNvCxnSpPr>
          <p:nvPr/>
        </p:nvCxnSpPr>
        <p:spPr>
          <a:xfrm>
            <a:off x="250825" y="5465418"/>
            <a:ext cx="8480721" cy="0"/>
          </a:xfrm>
          <a:prstGeom prst="line">
            <a:avLst/>
          </a:prstGeom>
          <a:ln w="15875" cap="rnd">
            <a:solidFill>
              <a:srgbClr val="C00000"/>
            </a:solidFill>
            <a:headEnd type="none" w="sm" len="sm"/>
            <a:tailEnd w="sm" len="sm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38ED72BA-1EDA-3849-B262-7184D705D368}"/>
              </a:ext>
            </a:extLst>
          </p:cNvPr>
          <p:cNvCxnSpPr>
            <a:cxnSpLocks/>
          </p:cNvCxnSpPr>
          <p:nvPr/>
        </p:nvCxnSpPr>
        <p:spPr>
          <a:xfrm>
            <a:off x="250825" y="4495581"/>
            <a:ext cx="8530929" cy="0"/>
          </a:xfrm>
          <a:prstGeom prst="line">
            <a:avLst/>
          </a:prstGeom>
          <a:ln w="15875" cap="rnd">
            <a:solidFill>
              <a:srgbClr val="C00000"/>
            </a:solidFill>
            <a:headEnd type="none" w="sm" len="sm"/>
            <a:tailEnd w="sm" len="sm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6F38F1F4-CF4A-164D-87DE-94DA216AE469}"/>
              </a:ext>
            </a:extLst>
          </p:cNvPr>
          <p:cNvSpPr/>
          <p:nvPr/>
        </p:nvSpPr>
        <p:spPr>
          <a:xfrm flipV="1">
            <a:off x="282359" y="2130519"/>
            <a:ext cx="84779" cy="8477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577CA5FD-AF1D-E64C-AB1F-1EABA04BEC01}"/>
              </a:ext>
            </a:extLst>
          </p:cNvPr>
          <p:cNvSpPr/>
          <p:nvPr/>
        </p:nvSpPr>
        <p:spPr>
          <a:xfrm flipV="1">
            <a:off x="287338" y="3027750"/>
            <a:ext cx="84779" cy="8477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BBF43680-CBC7-B44A-9E0B-44BC9118C22C}"/>
              </a:ext>
            </a:extLst>
          </p:cNvPr>
          <p:cNvSpPr/>
          <p:nvPr/>
        </p:nvSpPr>
        <p:spPr>
          <a:xfrm flipV="1">
            <a:off x="290564" y="3934130"/>
            <a:ext cx="84779" cy="8477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011BBC85-F2A8-9F49-BE5F-1EB3FF8F5F33}"/>
              </a:ext>
            </a:extLst>
          </p:cNvPr>
          <p:cNvSpPr/>
          <p:nvPr/>
        </p:nvSpPr>
        <p:spPr>
          <a:xfrm flipV="1">
            <a:off x="279519" y="4840510"/>
            <a:ext cx="84779" cy="8477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Rectangle 2">
            <a:extLst>
              <a:ext uri="{FF2B5EF4-FFF2-40B4-BE49-F238E27FC236}">
                <a16:creationId xmlns:a16="http://schemas.microsoft.com/office/drawing/2014/main" id="{2BA4F103-22D9-294A-A549-D227B4E00D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4938" y="1549358"/>
            <a:ext cx="672893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Рисунок 1" descr="Картинки по запросу &quot;символ иконка познавательные способности вектор&quot;">
            <a:extLst>
              <a:ext uri="{FF2B5EF4-FFF2-40B4-BE49-F238E27FC236}">
                <a16:creationId xmlns:a16="http://schemas.microsoft.com/office/drawing/2014/main" id="{53898461-B766-F54E-9720-4D91E20431D0}"/>
              </a:ext>
            </a:extLst>
          </p:cNvPr>
          <p:cNvPicPr>
            <a:picLocks noChangeAspect="1" noChangeArrowheads="1"/>
          </p:cNvPicPr>
          <p:nvPr/>
        </p:nvPicPr>
        <p:blipFill>
          <a:blip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734"/>
          <a:stretch>
            <a:fillRect/>
          </a:stretch>
        </p:blipFill>
        <p:spPr bwMode="auto">
          <a:xfrm>
            <a:off x="7736610" y="1746851"/>
            <a:ext cx="556355" cy="665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Rectangle 4">
            <a:extLst>
              <a:ext uri="{FF2B5EF4-FFF2-40B4-BE49-F238E27FC236}">
                <a16:creationId xmlns:a16="http://schemas.microsoft.com/office/drawing/2014/main" id="{1EBE0678-0390-9A42-A3E7-AB3A8A13A8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65224" y="2424943"/>
            <a:ext cx="558435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Рисунок 2" descr="Картинки по запросу &quot;символ иконка работа вектор&quot;">
            <a:extLst>
              <a:ext uri="{FF2B5EF4-FFF2-40B4-BE49-F238E27FC236}">
                <a16:creationId xmlns:a16="http://schemas.microsoft.com/office/drawing/2014/main" id="{AB236982-EE24-EB41-B29F-A5B241B52977}"/>
              </a:ext>
            </a:extLst>
          </p:cNvPr>
          <p:cNvPicPr>
            <a:picLocks noChangeAspect="1" noChangeArrowheads="1"/>
          </p:cNvPicPr>
          <p:nvPr/>
        </p:nvPicPr>
        <p:blipFill>
          <a:blip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14" t="14484" r="14723" b="14281"/>
          <a:stretch>
            <a:fillRect/>
          </a:stretch>
        </p:blipFill>
        <p:spPr bwMode="auto">
          <a:xfrm>
            <a:off x="7647880" y="2713450"/>
            <a:ext cx="733814" cy="674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Рисунок 3" descr="Картинки по запросу &quot;символ иконка расстройствл психики вектор&quot;">
            <a:extLst>
              <a:ext uri="{FF2B5EF4-FFF2-40B4-BE49-F238E27FC236}">
                <a16:creationId xmlns:a16="http://schemas.microsoft.com/office/drawing/2014/main" id="{4283869B-E50B-8E41-BEB8-E7BC3E0149E5}"/>
              </a:ext>
            </a:extLst>
          </p:cNvPr>
          <p:cNvPicPr>
            <a:picLocks noChangeAspect="1" noChangeArrowheads="1"/>
          </p:cNvPicPr>
          <p:nvPr/>
        </p:nvPicPr>
        <p:blipFill>
          <a:blip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50"/>
          <a:stretch>
            <a:fillRect/>
          </a:stretch>
        </p:blipFill>
        <p:spPr bwMode="auto">
          <a:xfrm>
            <a:off x="7689931" y="3669066"/>
            <a:ext cx="681196" cy="664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Rectangle 8">
            <a:extLst>
              <a:ext uri="{FF2B5EF4-FFF2-40B4-BE49-F238E27FC236}">
                <a16:creationId xmlns:a16="http://schemas.microsoft.com/office/drawing/2014/main" id="{923E778C-2E8A-E246-B603-0E190E2933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90755" y="4276436"/>
            <a:ext cx="586531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93611C84-31FA-454C-B1BE-E6DE54CA6ACB}"/>
              </a:ext>
            </a:extLst>
          </p:cNvPr>
          <p:cNvSpPr/>
          <p:nvPr/>
        </p:nvSpPr>
        <p:spPr>
          <a:xfrm>
            <a:off x="7628719" y="1687181"/>
            <a:ext cx="772138" cy="77213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B70E0AB0-9FF7-E545-9715-CBBEF50413AA}"/>
              </a:ext>
            </a:extLst>
          </p:cNvPr>
          <p:cNvSpPr/>
          <p:nvPr/>
        </p:nvSpPr>
        <p:spPr>
          <a:xfrm>
            <a:off x="7628719" y="2663647"/>
            <a:ext cx="772138" cy="77213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3BEB4595-4FC8-7F4B-AD86-685596166A20}"/>
              </a:ext>
            </a:extLst>
          </p:cNvPr>
          <p:cNvSpPr/>
          <p:nvPr/>
        </p:nvSpPr>
        <p:spPr>
          <a:xfrm>
            <a:off x="7644460" y="3619335"/>
            <a:ext cx="772138" cy="77213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7259E844-F172-E447-8555-0018EF8A7663}"/>
              </a:ext>
            </a:extLst>
          </p:cNvPr>
          <p:cNvSpPr/>
          <p:nvPr/>
        </p:nvSpPr>
        <p:spPr>
          <a:xfrm>
            <a:off x="7663622" y="4576509"/>
            <a:ext cx="772138" cy="77213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488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Овал 23">
            <a:extLst>
              <a:ext uri="{FF2B5EF4-FFF2-40B4-BE49-F238E27FC236}">
                <a16:creationId xmlns:a16="http://schemas.microsoft.com/office/drawing/2014/main" id="{188792BB-48CE-D147-8E55-A6EB0B3834EA}"/>
              </a:ext>
            </a:extLst>
          </p:cNvPr>
          <p:cNvSpPr/>
          <p:nvPr/>
        </p:nvSpPr>
        <p:spPr>
          <a:xfrm>
            <a:off x="997216" y="2106120"/>
            <a:ext cx="1295653" cy="156131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Чему учить?</a:t>
            </a:r>
          </a:p>
        </p:txBody>
      </p:sp>
      <p:sp>
        <p:nvSpPr>
          <p:cNvPr id="26" name="Овал 25">
            <a:extLst>
              <a:ext uri="{FF2B5EF4-FFF2-40B4-BE49-F238E27FC236}">
                <a16:creationId xmlns:a16="http://schemas.microsoft.com/office/drawing/2014/main" id="{2EB5E896-14D6-D642-82BB-FF0C3017F6A1}"/>
              </a:ext>
            </a:extLst>
          </p:cNvPr>
          <p:cNvSpPr/>
          <p:nvPr/>
        </p:nvSpPr>
        <p:spPr>
          <a:xfrm>
            <a:off x="4914079" y="4093897"/>
            <a:ext cx="1472475" cy="11999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Почему Я?</a:t>
            </a:r>
          </a:p>
        </p:txBody>
      </p:sp>
      <p:sp>
        <p:nvSpPr>
          <p:cNvPr id="27" name="Овал 26">
            <a:extLst>
              <a:ext uri="{FF2B5EF4-FFF2-40B4-BE49-F238E27FC236}">
                <a16:creationId xmlns:a16="http://schemas.microsoft.com/office/drawing/2014/main" id="{F3F58A37-E0FB-9049-B8AB-ACC786E3BDBE}"/>
              </a:ext>
            </a:extLst>
          </p:cNvPr>
          <p:cNvSpPr/>
          <p:nvPr/>
        </p:nvSpPr>
        <p:spPr>
          <a:xfrm>
            <a:off x="759656" y="3921643"/>
            <a:ext cx="2345717" cy="1667945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Смогу ли </a:t>
            </a:r>
          </a:p>
          <a:p>
            <a:pPr algn="ctr"/>
            <a:r>
              <a:rPr lang="ru-RU" sz="2000" b="1" dirty="0">
                <a:solidFill>
                  <a:schemeClr val="tx1"/>
                </a:solidFill>
              </a:rPr>
              <a:t>с ним   работать?</a:t>
            </a:r>
          </a:p>
        </p:txBody>
      </p:sp>
      <p:sp>
        <p:nvSpPr>
          <p:cNvPr id="16" name="Овал 15">
            <a:extLst>
              <a:ext uri="{FF2B5EF4-FFF2-40B4-BE49-F238E27FC236}">
                <a16:creationId xmlns:a16="http://schemas.microsoft.com/office/drawing/2014/main" id="{47694DB9-42A6-F043-AD16-24EB3755DB46}"/>
              </a:ext>
            </a:extLst>
          </p:cNvPr>
          <p:cNvSpPr/>
          <p:nvPr/>
        </p:nvSpPr>
        <p:spPr>
          <a:xfrm>
            <a:off x="3780422" y="2226846"/>
            <a:ext cx="914400" cy="914400"/>
          </a:xfrm>
          <a:prstGeom prst="ellipse">
            <a:avLst/>
          </a:prstGeom>
          <a:solidFill>
            <a:srgbClr val="51291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C8ACAC-7419-6646-B294-424E7E922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306" y="453845"/>
            <a:ext cx="8567184" cy="887249"/>
          </a:xfrm>
        </p:spPr>
        <p:txBody>
          <a:bodyPr/>
          <a:lstStyle/>
          <a:p>
            <a:r>
              <a:rPr lang="ru-RU" u="sng" dirty="0">
                <a:solidFill>
                  <a:srgbClr val="00B050"/>
                </a:solidFill>
              </a:rPr>
              <a:t>«Барьеры»,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734A484-5BE9-2C4F-9F48-C12EEA5B00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26622" y="2405449"/>
            <a:ext cx="1409438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E7A3B00-B59E-E540-BB18-0223FD20318C}"/>
              </a:ext>
            </a:extLst>
          </p:cNvPr>
          <p:cNvSpPr txBox="1"/>
          <p:nvPr/>
        </p:nvSpPr>
        <p:spPr>
          <a:xfrm>
            <a:off x="291320" y="1378326"/>
            <a:ext cx="4518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которые стоят перед педагогом.</a:t>
            </a:r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2DBEA6F4-F71F-1C4F-B8C3-01A90FD45B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05449"/>
            <a:ext cx="1409438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357F2F4D-FA0E-EA41-8CA6-309E15EBEA8F}"/>
              </a:ext>
            </a:extLst>
          </p:cNvPr>
          <p:cNvSpPr/>
          <p:nvPr/>
        </p:nvSpPr>
        <p:spPr>
          <a:xfrm>
            <a:off x="6818799" y="3746042"/>
            <a:ext cx="1832235" cy="183223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Родители не </a:t>
            </a:r>
            <a:r>
              <a:rPr lang="ru-RU" b="1" dirty="0">
                <a:solidFill>
                  <a:schemeClr val="tx1"/>
                </a:solidFill>
              </a:rPr>
              <a:t>помогают.</a:t>
            </a:r>
          </a:p>
        </p:txBody>
      </p:sp>
      <p:sp>
        <p:nvSpPr>
          <p:cNvPr id="25" name="Овал 24">
            <a:extLst>
              <a:ext uri="{FF2B5EF4-FFF2-40B4-BE49-F238E27FC236}">
                <a16:creationId xmlns:a16="http://schemas.microsoft.com/office/drawing/2014/main" id="{10779B65-B2AE-1C43-AA4B-284450ABA732}"/>
              </a:ext>
            </a:extLst>
          </p:cNvPr>
          <p:cNvSpPr/>
          <p:nvPr/>
        </p:nvSpPr>
        <p:spPr>
          <a:xfrm>
            <a:off x="6650027" y="610441"/>
            <a:ext cx="1832235" cy="183223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Кто мне поможет?</a:t>
            </a:r>
          </a:p>
        </p:txBody>
      </p:sp>
      <p:sp>
        <p:nvSpPr>
          <p:cNvPr id="28" name="Овал 27">
            <a:extLst>
              <a:ext uri="{FF2B5EF4-FFF2-40B4-BE49-F238E27FC236}">
                <a16:creationId xmlns:a16="http://schemas.microsoft.com/office/drawing/2014/main" id="{C949112C-B8AA-9845-B1EC-014F76CB1402}"/>
              </a:ext>
            </a:extLst>
          </p:cNvPr>
          <p:cNvSpPr/>
          <p:nvPr/>
        </p:nvSpPr>
        <p:spPr>
          <a:xfrm>
            <a:off x="5327523" y="2442676"/>
            <a:ext cx="1660047" cy="130981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Как учить?</a:t>
            </a:r>
          </a:p>
        </p:txBody>
      </p:sp>
      <p:pic>
        <p:nvPicPr>
          <p:cNvPr id="15" name="Рисунок 88" descr="Учитель стоит, глядя на сон мальчика студента. — стоковый вектор">
            <a:extLst>
              <a:ext uri="{FF2B5EF4-FFF2-40B4-BE49-F238E27FC236}">
                <a16:creationId xmlns:a16="http://schemas.microsoft.com/office/drawing/2014/main" id="{10530228-4695-0B44-8B0E-2A642C9A8C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link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5121" r="7993" b="-7451"/>
          <a:stretch>
            <a:fillRect/>
          </a:stretch>
        </p:blipFill>
        <p:spPr bwMode="auto">
          <a:xfrm>
            <a:off x="3290085" y="2122831"/>
            <a:ext cx="1991652" cy="456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1455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2E516F-3B42-1F44-927C-640A66AF3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316" y="269302"/>
            <a:ext cx="8567184" cy="1089977"/>
          </a:xfrm>
        </p:spPr>
        <p:txBody>
          <a:bodyPr/>
          <a:lstStyle/>
          <a:p>
            <a:r>
              <a:rPr lang="ru-RU" u="sng" dirty="0">
                <a:solidFill>
                  <a:srgbClr val="00B050"/>
                </a:solidFill>
              </a:rPr>
              <a:t>Самый высокий барьер:</a:t>
            </a:r>
          </a:p>
        </p:txBody>
      </p:sp>
      <p:sp>
        <p:nvSpPr>
          <p:cNvPr id="3" name="Треугольник 2">
            <a:extLst>
              <a:ext uri="{FF2B5EF4-FFF2-40B4-BE49-F238E27FC236}">
                <a16:creationId xmlns:a16="http://schemas.microsoft.com/office/drawing/2014/main" id="{424E3C66-B82A-B04C-AF0D-F5A75C734282}"/>
              </a:ext>
            </a:extLst>
          </p:cNvPr>
          <p:cNvSpPr/>
          <p:nvPr/>
        </p:nvSpPr>
        <p:spPr>
          <a:xfrm>
            <a:off x="4168677" y="4172360"/>
            <a:ext cx="806645" cy="1267988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0E48CD51-3A7F-5144-91E7-85843B2E067E}"/>
              </a:ext>
            </a:extLst>
          </p:cNvPr>
          <p:cNvCxnSpPr>
            <a:cxnSpLocks/>
          </p:cNvCxnSpPr>
          <p:nvPr/>
        </p:nvCxnSpPr>
        <p:spPr>
          <a:xfrm>
            <a:off x="588768" y="4080263"/>
            <a:ext cx="7966463" cy="0"/>
          </a:xfrm>
          <a:prstGeom prst="line">
            <a:avLst/>
          </a:prstGeom>
          <a:ln w="762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50ABC07F-25DA-B947-8996-7A020CC25C54}"/>
              </a:ext>
            </a:extLst>
          </p:cNvPr>
          <p:cNvSpPr/>
          <p:nvPr/>
        </p:nvSpPr>
        <p:spPr>
          <a:xfrm>
            <a:off x="588770" y="2499994"/>
            <a:ext cx="2381387" cy="144715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«особых детей» на особые условия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4CEA8706-779C-BB4A-BC4F-0B28306415BD}"/>
              </a:ext>
            </a:extLst>
          </p:cNvPr>
          <p:cNvSpPr/>
          <p:nvPr/>
        </p:nvSpPr>
        <p:spPr>
          <a:xfrm>
            <a:off x="6173844" y="2499995"/>
            <a:ext cx="2381387" cy="144715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других детей  на получение образования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FAE7366-8893-B749-B545-847484CC3FD0}"/>
              </a:ext>
            </a:extLst>
          </p:cNvPr>
          <p:cNvSpPr txBox="1"/>
          <p:nvPr/>
        </p:nvSpPr>
        <p:spPr>
          <a:xfrm>
            <a:off x="214316" y="1357513"/>
            <a:ext cx="18149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баланс прав</a:t>
            </a:r>
          </a:p>
        </p:txBody>
      </p:sp>
    </p:spTree>
    <p:extLst>
      <p:ext uri="{BB962C8B-B14F-4D97-AF65-F5344CB8AC3E}">
        <p14:creationId xmlns:p14="http://schemas.microsoft.com/office/powerpoint/2010/main" val="4172070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Пользовательские 2">
      <a:dk1>
        <a:srgbClr val="000000"/>
      </a:dk1>
      <a:lt1>
        <a:srgbClr val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5651</TotalTime>
  <Words>589</Words>
  <Application>Microsoft Macintosh PowerPoint</Application>
  <PresentationFormat>Экран (4:3)</PresentationFormat>
  <Paragraphs>205</Paragraphs>
  <Slides>21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5" baseType="lpstr">
      <vt:lpstr>Arial</vt:lpstr>
      <vt:lpstr>Calibri</vt:lpstr>
      <vt:lpstr>Verdana</vt:lpstr>
      <vt:lpstr>Тема Office</vt:lpstr>
      <vt:lpstr>Комплексное  психолого–педагогическое сопровождение детей с ОВЗ</vt:lpstr>
      <vt:lpstr>Число детей с ОВЗ неуклонно растет</vt:lpstr>
      <vt:lpstr>Рост проблемы</vt:lpstr>
      <vt:lpstr>Дети с ОВЗ: кто они?</vt:lpstr>
      <vt:lpstr>Особенность нарушений: </vt:lpstr>
      <vt:lpstr>В каких областях испытывают трудности?</vt:lpstr>
      <vt:lpstr>Что объединяет этих детей?</vt:lpstr>
      <vt:lpstr>«Барьеры»,</vt:lpstr>
      <vt:lpstr>Самый высокий барьер:</vt:lpstr>
      <vt:lpstr>Как включить ребенка с ОВЗ в образовательный процесс?</vt:lpstr>
      <vt:lpstr>Цели и задачи ППк</vt:lpstr>
      <vt:lpstr>Диагностический этап ( I )</vt:lpstr>
      <vt:lpstr>Запрос педагога</vt:lpstr>
      <vt:lpstr>Одно из решений ППк</vt:lpstr>
      <vt:lpstr>Работа с родителями:</vt:lpstr>
      <vt:lpstr>Поисково–вариативный этап ( II )</vt:lpstr>
      <vt:lpstr>Практико–действенный этап (III)</vt:lpstr>
      <vt:lpstr>Аналитический этап ( IV )</vt:lpstr>
      <vt:lpstr>Итак, идея комплексного сопровождения заключается :</vt:lpstr>
      <vt:lpstr>И педагогу нужна поддержка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ivisvet@gmail.com</dc:creator>
  <cp:lastModifiedBy>ivisvet@gmail.com</cp:lastModifiedBy>
  <cp:revision>117</cp:revision>
  <cp:lastPrinted>2020-02-17T09:40:25Z</cp:lastPrinted>
  <dcterms:created xsi:type="dcterms:W3CDTF">2020-02-10T18:23:53Z</dcterms:created>
  <dcterms:modified xsi:type="dcterms:W3CDTF">2024-01-14T13:00:38Z</dcterms:modified>
</cp:coreProperties>
</file>