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65" r:id="rId3"/>
    <p:sldId id="284" r:id="rId4"/>
    <p:sldId id="259" r:id="rId5"/>
    <p:sldId id="257" r:id="rId6"/>
    <p:sldId id="256" r:id="rId7"/>
    <p:sldId id="264" r:id="rId8"/>
    <p:sldId id="270" r:id="rId9"/>
    <p:sldId id="273" r:id="rId10"/>
    <p:sldId id="271" r:id="rId11"/>
    <p:sldId id="272" r:id="rId12"/>
    <p:sldId id="290" r:id="rId13"/>
    <p:sldId id="292" r:id="rId14"/>
    <p:sldId id="283" r:id="rId15"/>
    <p:sldId id="291" r:id="rId16"/>
    <p:sldId id="282" r:id="rId17"/>
    <p:sldId id="289" r:id="rId18"/>
    <p:sldId id="295" r:id="rId19"/>
    <p:sldId id="293" r:id="rId20"/>
    <p:sldId id="263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howGuides="1">
      <p:cViewPr varScale="1">
        <p:scale>
          <a:sx n="68" d="100"/>
          <a:sy n="68" d="100"/>
        </p:scale>
        <p:origin x="-684" y="-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4" Type="http://schemas.openxmlformats.org/officeDocument/2006/relationships/tableStyles" Target="tableStyles.xml"/><Relationship Id="rId23" Type="http://schemas.openxmlformats.org/officeDocument/2006/relationships/viewProps" Target="viewProps.xml"/><Relationship Id="rId22" Type="http://schemas.openxmlformats.org/officeDocument/2006/relationships/presProps" Target="presProps.xml"/><Relationship Id="rId21" Type="http://schemas.openxmlformats.org/officeDocument/2006/relationships/slide" Target="slides/slide19.xml"/><Relationship Id="rId20" Type="http://schemas.openxmlformats.org/officeDocument/2006/relationships/slide" Target="slides/slide18.xml"/><Relationship Id="rId2" Type="http://schemas.openxmlformats.org/officeDocument/2006/relationships/theme" Target="theme/theme1.xml"/><Relationship Id="rId19" Type="http://schemas.openxmlformats.org/officeDocument/2006/relationships/slide" Target="slides/slide17.xml"/><Relationship Id="rId18" Type="http://schemas.openxmlformats.org/officeDocument/2006/relationships/slide" Target="slides/slide16.xml"/><Relationship Id="rId17" Type="http://schemas.openxmlformats.org/officeDocument/2006/relationships/slide" Target="slides/slide15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11469C-74EB-41A2-80F4-2E9F1BB4487E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ED96A1-5176-4847-8C9E-80BA435F516F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11469C-74EB-41A2-80F4-2E9F1BB4487E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ED96A1-5176-4847-8C9E-80BA435F516F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11469C-74EB-41A2-80F4-2E9F1BB4487E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ED96A1-5176-4847-8C9E-80BA435F516F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11469C-74EB-41A2-80F4-2E9F1BB4487E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ED96A1-5176-4847-8C9E-80BA435F516F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11469C-74EB-41A2-80F4-2E9F1BB4487E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ED96A1-5176-4847-8C9E-80BA435F516F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11469C-74EB-41A2-80F4-2E9F1BB4487E}" type="datetimeFigureOut">
              <a:rPr lang="ru-RU" smtClean="0"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ED96A1-5176-4847-8C9E-80BA435F516F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11469C-74EB-41A2-80F4-2E9F1BB4487E}" type="datetimeFigureOut">
              <a:rPr lang="ru-RU" smtClean="0"/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ED96A1-5176-4847-8C9E-80BA435F516F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11469C-74EB-41A2-80F4-2E9F1BB4487E}" type="datetimeFigureOut">
              <a:rPr lang="ru-RU" smtClean="0"/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ED96A1-5176-4847-8C9E-80BA435F516F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11469C-74EB-41A2-80F4-2E9F1BB4487E}" type="datetimeFigureOut">
              <a:rPr lang="ru-RU" smtClean="0"/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ED96A1-5176-4847-8C9E-80BA435F516F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11469C-74EB-41A2-80F4-2E9F1BB4487E}" type="datetimeFigureOut">
              <a:rPr lang="ru-RU" smtClean="0"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ED96A1-5176-4847-8C9E-80BA435F516F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11469C-74EB-41A2-80F4-2E9F1BB4487E}" type="datetimeFigureOut">
              <a:rPr lang="ru-RU" smtClean="0"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ED96A1-5176-4847-8C9E-80BA435F516F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11469C-74EB-41A2-80F4-2E9F1BB4487E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ED96A1-5176-4847-8C9E-80BA435F516F}" type="slidenum">
              <a:rPr lang="ru-RU" smtClean="0"/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5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5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5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5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7.jpeg"/><Relationship Id="rId1" Type="http://schemas.openxmlformats.org/officeDocument/2006/relationships/image" Target="../media/image6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8.jpeg"/><Relationship Id="rId1" Type="http://schemas.openxmlformats.org/officeDocument/2006/relationships/image" Target="../media/image6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9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2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4.jpeg"/><Relationship Id="rId1" Type="http://schemas.openxmlformats.org/officeDocument/2006/relationships/image" Target="../media/image3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3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5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5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https://reader016.vdocuments.mx/reader016/slide/20190611/559286cb1a28ab3d468b465d/document-1.png?t=1596696743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3458"/>
            <a:ext cx="9216008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00025" y="15875"/>
            <a:ext cx="8795385" cy="906145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 algn="ctr"/>
            <a:r>
              <a:rPr lang="ru-RU" altLang="ru-RU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Муниципальное бюджетное дошкольное образовательное </a:t>
            </a:r>
            <a:r>
              <a:rPr lang="ru-RU" altLang="ru-RU" b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учреждение </a:t>
            </a:r>
            <a:endParaRPr lang="ru-RU" altLang="ru-RU" b="1" smtClean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Times New Roman" panose="02020603050405020304" pitchFamily="18" charset="0"/>
            </a:endParaRPr>
          </a:p>
          <a:p>
            <a:pPr algn="ctr"/>
            <a:r>
              <a:rPr lang="ru-RU" altLang="ru-RU" b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“</a:t>
            </a:r>
            <a:r>
              <a:rPr lang="ru-RU" altLang="ru-RU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Ясли - сад комбинированного типа № 78 города Донецка ”</a:t>
            </a:r>
            <a:br>
              <a:rPr lang="ru-RU" altLang="ru-RU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</a:br>
            <a:endParaRPr lang="ru-RU" altLang="ru-RU" b="1" dirty="0" smtClean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07315" y="2060575"/>
            <a:ext cx="8928735" cy="4704715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 algn="ctr">
              <a:spcBef>
                <a:spcPct val="0"/>
              </a:spcBef>
            </a:pPr>
            <a:r>
              <a:rPr lang="ru-RU" altLang="ru-RU" sz="3200" b="1" i="1" dirty="0" smtClean="0">
                <a:solidFill>
                  <a:srgbClr val="FF0000"/>
                </a:solidFill>
              </a:rPr>
              <a:t>МАСТЕР –КЛАСС</a:t>
            </a:r>
            <a:endParaRPr lang="ru-RU" altLang="ru-RU" sz="3200" b="1" i="1" dirty="0" smtClean="0">
              <a:solidFill>
                <a:srgbClr val="FF0000"/>
              </a:solidFill>
            </a:endParaRPr>
          </a:p>
          <a:p>
            <a:pPr algn="ctr">
              <a:spcBef>
                <a:spcPct val="0"/>
              </a:spcBef>
            </a:pPr>
            <a:r>
              <a:rPr lang="ru-RU" altLang="ru-RU" sz="3200" b="1" i="1" dirty="0" smtClean="0">
                <a:solidFill>
                  <a:srgbClr val="FF0000"/>
                </a:solidFill>
              </a:rPr>
              <a:t>для воспитателей </a:t>
            </a:r>
            <a:endParaRPr lang="ru-RU" altLang="ru-RU" sz="3200" b="1" i="1" dirty="0" smtClean="0">
              <a:solidFill>
                <a:srgbClr val="FF0000"/>
              </a:solidFill>
            </a:endParaRPr>
          </a:p>
          <a:p>
            <a:pPr algn="ctr">
              <a:spcBef>
                <a:spcPct val="0"/>
              </a:spcBef>
            </a:pPr>
            <a:r>
              <a:rPr lang="ru-RU" altLang="ru-RU" sz="3200" b="1" i="1" dirty="0" smtClean="0">
                <a:solidFill>
                  <a:srgbClr val="FF0000"/>
                </a:solidFill>
              </a:rPr>
              <a:t>на тему :</a:t>
            </a:r>
            <a:endParaRPr lang="ru-RU" altLang="ru-RU" sz="3200" b="1" i="1" dirty="0" smtClean="0">
              <a:solidFill>
                <a:srgbClr val="FF0000"/>
              </a:solidFill>
            </a:endParaRPr>
          </a:p>
          <a:p>
            <a:pPr algn="ctr">
              <a:spcBef>
                <a:spcPct val="0"/>
              </a:spcBef>
            </a:pPr>
            <a:r>
              <a:rPr lang="ru-RU" altLang="ru-RU" sz="2800" b="1" i="1" dirty="0" smtClean="0">
                <a:solidFill>
                  <a:srgbClr val="0070C0"/>
                </a:solidFill>
              </a:rPr>
              <a:t>«Формирование фонематических процессов у детей дошкольного возраста средствами игровых приемов»</a:t>
            </a:r>
            <a:endParaRPr lang="ru-RU" altLang="ru-RU" sz="2800" b="1" i="1" dirty="0" smtClean="0">
              <a:solidFill>
                <a:srgbClr val="0070C0"/>
              </a:solidFill>
            </a:endParaRPr>
          </a:p>
          <a:p>
            <a:pPr algn="ctr">
              <a:spcBef>
                <a:spcPct val="0"/>
              </a:spcBef>
            </a:pPr>
            <a:r>
              <a:rPr lang="ru-RU" altLang="ru-RU" sz="3200" b="1" i="1" dirty="0" smtClean="0">
                <a:solidFill>
                  <a:srgbClr val="0070C0"/>
                </a:solidFill>
              </a:rPr>
              <a:t>                                    </a:t>
            </a:r>
            <a:endParaRPr lang="ru-RU" altLang="ru-RU" sz="3200" b="1" i="1" dirty="0" smtClean="0">
              <a:solidFill>
                <a:srgbClr val="0070C0"/>
              </a:solidFill>
            </a:endParaRPr>
          </a:p>
          <a:p>
            <a:pPr algn="ctr">
              <a:spcBef>
                <a:spcPct val="0"/>
              </a:spcBef>
            </a:pPr>
            <a:r>
              <a:rPr lang="ru-RU" altLang="ru-RU" sz="3200" b="1" i="1" dirty="0" smtClean="0">
                <a:solidFill>
                  <a:srgbClr val="0070C0"/>
                </a:solidFill>
              </a:rPr>
              <a:t>                                                               </a:t>
            </a:r>
            <a:r>
              <a:rPr lang="ru-RU" sz="2800" b="1" i="1" dirty="0" smtClean="0">
                <a:solidFill>
                  <a:srgbClr val="00B050"/>
                </a:solidFill>
              </a:rPr>
              <a:t>Подготовила:</a:t>
            </a:r>
            <a:endParaRPr lang="ru-RU" sz="2800" b="1" i="1" dirty="0" smtClean="0">
              <a:solidFill>
                <a:srgbClr val="00B050"/>
              </a:solidFill>
            </a:endParaRPr>
          </a:p>
          <a:p>
            <a:pPr algn="ctr">
              <a:spcBef>
                <a:spcPct val="0"/>
              </a:spcBef>
            </a:pPr>
            <a:r>
              <a:rPr lang="ru-RU" sz="2800" b="1" i="1" dirty="0" smtClean="0">
                <a:solidFill>
                  <a:srgbClr val="00B050"/>
                </a:solidFill>
              </a:rPr>
              <a:t>                                                                         воспитатель,</a:t>
            </a:r>
            <a:endParaRPr lang="ru-RU" sz="2800" b="1" i="1" dirty="0" smtClean="0">
              <a:solidFill>
                <a:srgbClr val="00B050"/>
              </a:solidFill>
            </a:endParaRPr>
          </a:p>
          <a:p>
            <a:pPr algn="ctr">
              <a:spcBef>
                <a:spcPct val="0"/>
              </a:spcBef>
            </a:pPr>
            <a:r>
              <a:rPr lang="ru-RU" sz="2800" b="1" i="1" dirty="0" smtClean="0">
                <a:solidFill>
                  <a:srgbClr val="00B050"/>
                </a:solidFill>
              </a:rPr>
              <a:t>                                                                     Голенко Л.Т.</a:t>
            </a:r>
            <a:endParaRPr lang="ru-RU" sz="2800" b="1" i="1" dirty="0" smtClean="0">
              <a:solidFill>
                <a:srgbClr val="00B050"/>
              </a:solidFill>
            </a:endParaRPr>
          </a:p>
          <a:p>
            <a:pPr algn="ctr">
              <a:spcBef>
                <a:spcPct val="0"/>
              </a:spcBef>
            </a:pPr>
            <a:r>
              <a:rPr lang="ru-RU" sz="2800" b="1" i="1" dirty="0" smtClean="0">
                <a:solidFill>
                  <a:srgbClr val="00B050"/>
                </a:solidFill>
              </a:rPr>
              <a:t>г.Донецк</a:t>
            </a:r>
            <a:endParaRPr lang="ru-RU" sz="2800" dirty="0">
              <a:solidFill>
                <a:srgbClr val="00B05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https://fs02.vseosvita.ua/02000y5s-55e8/007.jpg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7920" y="-1"/>
            <a:ext cx="9144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323528" y="260648"/>
            <a:ext cx="6552728" cy="59400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00B050"/>
                </a:solidFill>
              </a:rPr>
              <a:t>Игра «Угадай, кто кричит»</a:t>
            </a:r>
            <a:endParaRPr lang="ru-RU" sz="2000" b="1" dirty="0" smtClean="0">
              <a:solidFill>
                <a:srgbClr val="00B050"/>
              </a:solidFill>
            </a:endParaRPr>
          </a:p>
          <a:p>
            <a:r>
              <a:rPr lang="ru-RU" b="1" i="1" dirty="0" smtClean="0">
                <a:solidFill>
                  <a:srgbClr val="0070C0"/>
                </a:solidFill>
              </a:rPr>
              <a:t>Цель</a:t>
            </a:r>
            <a:r>
              <a:rPr lang="ru-RU" b="1" i="1" dirty="0" smtClean="0">
                <a:solidFill>
                  <a:srgbClr val="0070C0"/>
                </a:solidFill>
              </a:rPr>
              <a:t>:</a:t>
            </a:r>
            <a:r>
              <a:rPr lang="ru-RU" b="1" dirty="0" smtClean="0">
                <a:solidFill>
                  <a:srgbClr val="0070C0"/>
                </a:solidFill>
              </a:rPr>
              <a:t> </a:t>
            </a:r>
            <a:r>
              <a:rPr lang="ru-RU" b="1" dirty="0" smtClean="0"/>
              <a:t>развитие основных качеств голоса: силы, высоты.</a:t>
            </a:r>
            <a:endParaRPr lang="ru-RU" b="1" dirty="0" smtClean="0"/>
          </a:p>
          <a:p>
            <a:r>
              <a:rPr lang="ru-RU" b="1" i="1" dirty="0" smtClean="0">
                <a:solidFill>
                  <a:srgbClr val="0070C0"/>
                </a:solidFill>
              </a:rPr>
              <a:t>Оборудование:</a:t>
            </a:r>
            <a:r>
              <a:rPr lang="ru-RU" b="1" dirty="0" smtClean="0"/>
              <a:t> предметные картинки.</a:t>
            </a:r>
            <a:endParaRPr lang="ru-RU" b="1" dirty="0" smtClean="0"/>
          </a:p>
          <a:p>
            <a:r>
              <a:rPr lang="ru-RU" b="1" i="1" dirty="0" smtClean="0">
                <a:solidFill>
                  <a:srgbClr val="0070C0"/>
                </a:solidFill>
              </a:rPr>
              <a:t>Ход:</a:t>
            </a:r>
            <a:r>
              <a:rPr lang="ru-RU" b="1" dirty="0" smtClean="0"/>
              <a:t> Ребенку дают картинки с изображениями домашних животных - взрослых и детенышей: коровы и теленка, козы и козленка, свиньи и поросенка. Взрослый произносит каждое </a:t>
            </a:r>
            <a:r>
              <a:rPr lang="ru-RU" b="1" dirty="0" err="1" smtClean="0"/>
              <a:t>звукоподражение</a:t>
            </a:r>
            <a:r>
              <a:rPr lang="ru-RU" b="1" dirty="0" smtClean="0"/>
              <a:t> то низким, то высоким голосом ("Му-му", "</a:t>
            </a:r>
            <a:r>
              <a:rPr lang="ru-RU" b="1" dirty="0" err="1" smtClean="0"/>
              <a:t>Бе-бе</a:t>
            </a:r>
            <a:r>
              <a:rPr lang="ru-RU" b="1" dirty="0" smtClean="0"/>
              <a:t>", "Хрю-хрю"). Ребенок, ориентируясь на характер звукоподражания и одновременно на высоту голоса, должен поднимать соответствующую картинку</a:t>
            </a:r>
            <a:r>
              <a:rPr lang="ru-RU" b="1" dirty="0" smtClean="0"/>
              <a:t>.</a:t>
            </a:r>
            <a:endParaRPr lang="ru-RU" b="1" dirty="0" smtClean="0"/>
          </a:p>
          <a:p>
            <a:pPr algn="ctr"/>
            <a:r>
              <a:rPr lang="ru-RU" b="1" dirty="0"/>
              <a:t> </a:t>
            </a:r>
            <a:endParaRPr lang="ru-RU" b="1" dirty="0" smtClean="0"/>
          </a:p>
          <a:p>
            <a:pPr algn="ctr"/>
            <a:r>
              <a:rPr lang="ru-RU" b="1" dirty="0" smtClean="0">
                <a:solidFill>
                  <a:srgbClr val="00B050"/>
                </a:solidFill>
              </a:rPr>
              <a:t>Игра  </a:t>
            </a:r>
            <a:r>
              <a:rPr lang="ru-RU" b="1" dirty="0">
                <a:solidFill>
                  <a:srgbClr val="00B050"/>
                </a:solidFill>
              </a:rPr>
              <a:t>«Сказочные голоса»</a:t>
            </a:r>
            <a:endParaRPr lang="ru-RU" dirty="0">
              <a:solidFill>
                <a:srgbClr val="00B050"/>
              </a:solidFill>
            </a:endParaRPr>
          </a:p>
          <a:p>
            <a:r>
              <a:rPr lang="ru-RU" b="1" i="1" dirty="0">
                <a:solidFill>
                  <a:srgbClr val="0070C0"/>
                </a:solidFill>
              </a:rPr>
              <a:t>Цель:</a:t>
            </a:r>
            <a:r>
              <a:rPr lang="ru-RU" b="1" dirty="0"/>
              <a:t> развитие тембра, силы и высоты голоса</a:t>
            </a:r>
            <a:r>
              <a:rPr lang="ru-RU" b="1" dirty="0" smtClean="0"/>
              <a:t>..</a:t>
            </a:r>
            <a:endParaRPr lang="ru-RU" b="1" dirty="0"/>
          </a:p>
          <a:p>
            <a:r>
              <a:rPr lang="ru-RU" b="1" i="1" dirty="0">
                <a:solidFill>
                  <a:srgbClr val="0070C0"/>
                </a:solidFill>
              </a:rPr>
              <a:t>Ход:</a:t>
            </a:r>
            <a:r>
              <a:rPr lang="ru-RU" b="1" dirty="0">
                <a:solidFill>
                  <a:srgbClr val="0070C0"/>
                </a:solidFill>
              </a:rPr>
              <a:t> </a:t>
            </a:r>
            <a:r>
              <a:rPr lang="ru-RU" b="1" dirty="0"/>
              <a:t>Детям предлагают сказать одну и ту же фразу, но от лица разных сказочных героев. Изменяя тембр, громкость и интонационную выразительность. Произнося реплики то очень низким, то средним по высоте, то высоким голосом спрашивает: «Кто это говорит?» Задача детей догадаться, кто эту фразу сказал.</a:t>
            </a:r>
            <a:endParaRPr lang="ru-RU" b="1" dirty="0"/>
          </a:p>
          <a:p>
            <a:r>
              <a:rPr lang="ru-RU" b="1" dirty="0"/>
              <a:t> </a:t>
            </a:r>
            <a:endParaRPr lang="ru-RU" b="1" dirty="0"/>
          </a:p>
          <a:p>
            <a:endParaRPr lang="ru-RU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https://reader016.vdocuments.mx/reader016/slide/20190611/559286cb1a28ab3d468b465d/document-1.png?t=1596696743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-27384"/>
            <a:ext cx="9108504" cy="6885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0" y="1700808"/>
            <a:ext cx="8820472" cy="17851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solidFill>
                  <a:srgbClr val="FF0000"/>
                </a:solidFill>
              </a:rPr>
              <a:t>3. Различение слов, близких по своему звуковому составу</a:t>
            </a:r>
            <a:endParaRPr lang="ru-RU" sz="2800" dirty="0">
              <a:solidFill>
                <a:srgbClr val="FF0000"/>
              </a:solidFill>
            </a:endParaRPr>
          </a:p>
          <a:p>
            <a:pPr algn="ctr"/>
            <a:r>
              <a:rPr lang="ru-RU" b="1" dirty="0">
                <a:solidFill>
                  <a:srgbClr val="0070C0"/>
                </a:solidFill>
              </a:rPr>
              <a:t>-</a:t>
            </a:r>
            <a:r>
              <a:rPr lang="ru-RU" b="1" dirty="0" smtClean="0">
                <a:solidFill>
                  <a:srgbClr val="0070C0"/>
                </a:solidFill>
              </a:rPr>
              <a:t>используются </a:t>
            </a:r>
            <a:r>
              <a:rPr lang="ru-RU" b="1" dirty="0">
                <a:solidFill>
                  <a:srgbClr val="0070C0"/>
                </a:solidFill>
              </a:rPr>
              <a:t>игры и упражнения с постепенным усложнением условий дифференциации слов: от слов, отличающихся несколькими звуками, к словам, различающимся только одним звуком.</a:t>
            </a:r>
            <a:endParaRPr lang="ru-RU" b="1" dirty="0">
              <a:solidFill>
                <a:srgbClr val="0070C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51520" y="3629929"/>
            <a:ext cx="8568952" cy="28931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00B050"/>
                </a:solidFill>
              </a:rPr>
              <a:t>Игра  «Светофор»</a:t>
            </a:r>
            <a:endParaRPr lang="ru-RU" sz="2000" dirty="0">
              <a:solidFill>
                <a:srgbClr val="00B050"/>
              </a:solidFill>
            </a:endParaRPr>
          </a:p>
          <a:p>
            <a:r>
              <a:rPr lang="ru-RU" b="1" i="1" dirty="0">
                <a:solidFill>
                  <a:srgbClr val="0070C0"/>
                </a:solidFill>
              </a:rPr>
              <a:t>Цель: </a:t>
            </a:r>
            <a:r>
              <a:rPr lang="ru-RU" b="1" dirty="0"/>
              <a:t>научить находить лишнее слово.</a:t>
            </a:r>
            <a:endParaRPr lang="ru-RU" b="1" dirty="0"/>
          </a:p>
          <a:p>
            <a:r>
              <a:rPr lang="ru-RU" b="1" i="1" dirty="0">
                <a:solidFill>
                  <a:srgbClr val="0070C0"/>
                </a:solidFill>
              </a:rPr>
              <a:t>Оборудование:</a:t>
            </a:r>
            <a:r>
              <a:rPr lang="ru-RU" b="1" i="1" dirty="0"/>
              <a:t> </a:t>
            </a:r>
            <a:r>
              <a:rPr lang="ru-RU" b="1" dirty="0" smtClean="0"/>
              <a:t>предметные картинки.</a:t>
            </a:r>
            <a:endParaRPr lang="ru-RU" b="1" dirty="0"/>
          </a:p>
          <a:p>
            <a:r>
              <a:rPr lang="ru-RU" b="1" i="1" dirty="0">
                <a:solidFill>
                  <a:srgbClr val="0070C0"/>
                </a:solidFill>
              </a:rPr>
              <a:t>Ход:</a:t>
            </a:r>
            <a:r>
              <a:rPr lang="ru-RU" b="1" dirty="0">
                <a:solidFill>
                  <a:srgbClr val="0070C0"/>
                </a:solidFill>
              </a:rPr>
              <a:t> </a:t>
            </a:r>
            <a:r>
              <a:rPr lang="ru-RU" b="1" dirty="0"/>
              <a:t>Взрослый показывает ребенку картинку и громко, четко называет изображение: «Вагон». Затем объясняет: «Я буду называть эту картинку то правильно, то неправильно, а ты внимательно слушай. если слова произносятся правильно — ребенок поднимает зеленый кружок, неправильно - </a:t>
            </a:r>
            <a:r>
              <a:rPr lang="ru-RU" b="1" dirty="0" smtClean="0"/>
              <a:t>красный. </a:t>
            </a:r>
            <a:r>
              <a:rPr lang="ru-RU" b="1" dirty="0"/>
              <a:t>Затем произносит: «Вагон - </a:t>
            </a:r>
            <a:r>
              <a:rPr lang="ru-RU" b="1" dirty="0" err="1"/>
              <a:t>вакон</a:t>
            </a:r>
            <a:r>
              <a:rPr lang="ru-RU" b="1" dirty="0"/>
              <a:t> - </a:t>
            </a:r>
            <a:r>
              <a:rPr lang="ru-RU" b="1" dirty="0" err="1"/>
              <a:t>фагон</a:t>
            </a:r>
            <a:r>
              <a:rPr lang="ru-RU" b="1" dirty="0"/>
              <a:t> – </a:t>
            </a:r>
            <a:r>
              <a:rPr lang="ru-RU" b="1" dirty="0" err="1"/>
              <a:t>вагом</a:t>
            </a:r>
            <a:r>
              <a:rPr lang="ru-RU" b="1" dirty="0"/>
              <a:t>». Затем взрослый показывает следующую картинку или чистый лист бумаги и называет: «Бумага - </a:t>
            </a:r>
            <a:r>
              <a:rPr lang="ru-RU" b="1" dirty="0" err="1"/>
              <a:t>пумага</a:t>
            </a:r>
            <a:r>
              <a:rPr lang="ru-RU" b="1" dirty="0"/>
              <a:t> - </a:t>
            </a:r>
            <a:r>
              <a:rPr lang="ru-RU" b="1" dirty="0" err="1"/>
              <a:t>тумага</a:t>
            </a:r>
            <a:r>
              <a:rPr lang="ru-RU" b="1" dirty="0"/>
              <a:t> - </a:t>
            </a:r>
            <a:r>
              <a:rPr lang="ru-RU" b="1" dirty="0" err="1"/>
              <a:t>пумака</a:t>
            </a:r>
            <a:r>
              <a:rPr lang="ru-RU" b="1" dirty="0"/>
              <a:t> – </a:t>
            </a:r>
            <a:r>
              <a:rPr lang="ru-RU" b="1" dirty="0" err="1"/>
              <a:t>бумака</a:t>
            </a:r>
            <a:r>
              <a:rPr lang="ru-RU" b="1" dirty="0" smtClean="0"/>
              <a:t>».</a:t>
            </a:r>
            <a:endParaRPr lang="ru-RU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https://fs02.vseosvita.ua/02000y5s-55e8/007.jpg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7920" y="-1"/>
            <a:ext cx="9144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79512" y="404664"/>
            <a:ext cx="6678488" cy="62170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00B050"/>
                </a:solidFill>
              </a:rPr>
              <a:t>Игра </a:t>
            </a:r>
            <a:r>
              <a:rPr lang="ru-RU" sz="2000" b="1" dirty="0">
                <a:solidFill>
                  <a:srgbClr val="00B050"/>
                </a:solidFill>
              </a:rPr>
              <a:t>«Что мог бы нарисовать художник?»</a:t>
            </a:r>
            <a:endParaRPr lang="ru-RU" sz="2000" dirty="0">
              <a:solidFill>
                <a:srgbClr val="00B050"/>
              </a:solidFill>
            </a:endParaRPr>
          </a:p>
          <a:p>
            <a:r>
              <a:rPr lang="ru-RU" b="1" i="1" dirty="0">
                <a:solidFill>
                  <a:srgbClr val="0070C0"/>
                </a:solidFill>
              </a:rPr>
              <a:t>Цель:</a:t>
            </a:r>
            <a:r>
              <a:rPr lang="ru-RU" b="1" i="1" dirty="0"/>
              <a:t> </a:t>
            </a:r>
            <a:r>
              <a:rPr lang="ru-RU" b="1" dirty="0"/>
              <a:t>учить находить слова, сходные по звучанию.</a:t>
            </a:r>
            <a:endParaRPr lang="ru-RU" b="1" dirty="0"/>
          </a:p>
          <a:p>
            <a:r>
              <a:rPr lang="ru-RU" b="1" i="1" dirty="0">
                <a:solidFill>
                  <a:srgbClr val="0070C0"/>
                </a:solidFill>
              </a:rPr>
              <a:t>Оборудование:</a:t>
            </a:r>
            <a:r>
              <a:rPr lang="ru-RU" b="1" dirty="0"/>
              <a:t> предметные картинки.</a:t>
            </a:r>
            <a:endParaRPr lang="ru-RU" b="1" dirty="0"/>
          </a:p>
          <a:p>
            <a:r>
              <a:rPr lang="ru-RU" b="1" i="1" dirty="0">
                <a:solidFill>
                  <a:srgbClr val="0070C0"/>
                </a:solidFill>
              </a:rPr>
              <a:t>Ход:</a:t>
            </a:r>
            <a:r>
              <a:rPr lang="ru-RU" b="1" dirty="0">
                <a:solidFill>
                  <a:srgbClr val="0070C0"/>
                </a:solidFill>
              </a:rPr>
              <a:t> </a:t>
            </a:r>
            <a:r>
              <a:rPr lang="ru-RU" b="1" dirty="0"/>
              <a:t>Взрослый показывает детям картинку, на которой изображен рак. Дети громко произносят: «Рак». Затем взрослый показывает чистый лист бумаги такого же размера, как картинка, и просит сказать, что, похожее по звучанию, мог бы нарисовать художник. (Мак, лак) Аналогично проводится упражнение со словами кит – кот, мишка – мышка</a:t>
            </a:r>
            <a:r>
              <a:rPr lang="ru-RU" b="1" dirty="0" smtClean="0"/>
              <a:t>.</a:t>
            </a:r>
            <a:endParaRPr lang="ru-RU" b="1" dirty="0" smtClean="0"/>
          </a:p>
          <a:p>
            <a:pPr algn="ctr"/>
            <a:r>
              <a:rPr lang="ru-RU" b="1" dirty="0"/>
              <a:t> </a:t>
            </a:r>
            <a:r>
              <a:rPr lang="ru-RU" b="1" dirty="0" smtClean="0"/>
              <a:t>                                </a:t>
            </a:r>
            <a:r>
              <a:rPr lang="ru-RU" sz="2000" b="1" dirty="0" smtClean="0">
                <a:solidFill>
                  <a:srgbClr val="00B050"/>
                </a:solidFill>
              </a:rPr>
              <a:t>Игра</a:t>
            </a:r>
            <a:r>
              <a:rPr lang="ru-RU" sz="2000" b="1" dirty="0">
                <a:solidFill>
                  <a:srgbClr val="00B050"/>
                </a:solidFill>
              </a:rPr>
              <a:t> «Лишнее слово»</a:t>
            </a:r>
            <a:endParaRPr lang="ru-RU" sz="2000" b="1" dirty="0">
              <a:solidFill>
                <a:srgbClr val="00B050"/>
              </a:solidFill>
            </a:endParaRPr>
          </a:p>
          <a:p>
            <a:r>
              <a:rPr lang="ru-RU" b="1" i="1" dirty="0">
                <a:solidFill>
                  <a:srgbClr val="0070C0"/>
                </a:solidFill>
              </a:rPr>
              <a:t>Цель</a:t>
            </a:r>
            <a:r>
              <a:rPr lang="ru-RU" b="1" dirty="0">
                <a:solidFill>
                  <a:srgbClr val="0070C0"/>
                </a:solidFill>
              </a:rPr>
              <a:t>: </a:t>
            </a:r>
            <a:r>
              <a:rPr lang="ru-RU" b="1" dirty="0"/>
              <a:t>учить</a:t>
            </a:r>
            <a:r>
              <a:rPr lang="ru-RU" b="1" i="1" dirty="0"/>
              <a:t> </a:t>
            </a:r>
            <a:r>
              <a:rPr lang="ru-RU" b="1" dirty="0"/>
              <a:t>сопоставлять слова по звуковому составу</a:t>
            </a:r>
            <a:r>
              <a:rPr lang="ru-RU" b="1" i="1" dirty="0"/>
              <a:t>.</a:t>
            </a:r>
            <a:endParaRPr lang="ru-RU" b="1" dirty="0"/>
          </a:p>
          <a:p>
            <a:r>
              <a:rPr lang="ru-RU" b="1" i="1" dirty="0">
                <a:solidFill>
                  <a:srgbClr val="0070C0"/>
                </a:solidFill>
              </a:rPr>
              <a:t>Оборудование: </a:t>
            </a:r>
            <a:r>
              <a:rPr lang="ru-RU" b="1" dirty="0"/>
              <a:t>не требуется.</a:t>
            </a:r>
            <a:endParaRPr lang="ru-RU" b="1" dirty="0"/>
          </a:p>
          <a:p>
            <a:r>
              <a:rPr lang="ru-RU" b="1" i="1" dirty="0">
                <a:solidFill>
                  <a:srgbClr val="0070C0"/>
                </a:solidFill>
              </a:rPr>
              <a:t>Ход:</a:t>
            </a:r>
            <a:r>
              <a:rPr lang="ru-RU" b="1" dirty="0">
                <a:solidFill>
                  <a:srgbClr val="0070C0"/>
                </a:solidFill>
              </a:rPr>
              <a:t> </a:t>
            </a:r>
            <a:r>
              <a:rPr lang="ru-RU" b="1" dirty="0"/>
              <a:t>Педагог четко произносит слова и предлагает ребенку назвать слово, отличающееся от остальных:</a:t>
            </a:r>
            <a:endParaRPr lang="ru-RU" b="1" dirty="0"/>
          </a:p>
          <a:p>
            <a:r>
              <a:rPr lang="ru-RU" b="1" dirty="0"/>
              <a:t>1) канава, канава, какао, канава;</a:t>
            </a:r>
            <a:endParaRPr lang="ru-RU" b="1" dirty="0"/>
          </a:p>
          <a:p>
            <a:r>
              <a:rPr lang="ru-RU" b="1" dirty="0"/>
              <a:t>2) утенок, котенок, утенок, утенок;</a:t>
            </a:r>
            <a:endParaRPr lang="ru-RU" b="1" dirty="0"/>
          </a:p>
          <a:p>
            <a:r>
              <a:rPr lang="ru-RU" b="1" dirty="0"/>
              <a:t>3) ком, ком, кот, ком;</a:t>
            </a:r>
            <a:endParaRPr lang="ru-RU" b="1" dirty="0"/>
          </a:p>
          <a:p>
            <a:r>
              <a:rPr lang="ru-RU" b="1" dirty="0"/>
              <a:t>4) минута, монета, минута, минута;</a:t>
            </a:r>
            <a:endParaRPr lang="ru-RU" b="1" dirty="0"/>
          </a:p>
          <a:p>
            <a:r>
              <a:rPr lang="ru-RU" b="1" dirty="0"/>
              <a:t>5) винт, винт, винт, бинт;</a:t>
            </a:r>
            <a:endParaRPr lang="ru-RU" b="1" dirty="0"/>
          </a:p>
          <a:p>
            <a:r>
              <a:rPr lang="ru-RU" b="1" dirty="0"/>
              <a:t>6) буфет, букет, буфет, буфет;</a:t>
            </a:r>
            <a:endParaRPr lang="ru-RU" b="1" dirty="0"/>
          </a:p>
          <a:p>
            <a:r>
              <a:rPr lang="ru-RU" b="1" dirty="0"/>
              <a:t>7) дудка, будка, будка, будка и т.д.</a:t>
            </a:r>
            <a:endParaRPr lang="ru-RU" b="1" dirty="0"/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https://reader016.vdocuments.mx/reader016/slide/20190611/559286cb1a28ab3d468b465d/document-1.png?t=1596696743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1000" y="-18701"/>
            <a:ext cx="9108504" cy="6885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55522" y="1720839"/>
            <a:ext cx="8352928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FF0000"/>
                </a:solidFill>
              </a:rPr>
              <a:t>4</a:t>
            </a:r>
            <a:r>
              <a:rPr lang="ru-RU" sz="2800" b="1" dirty="0">
                <a:solidFill>
                  <a:srgbClr val="FF0000"/>
                </a:solidFill>
              </a:rPr>
              <a:t>. Дифференциация слогов</a:t>
            </a:r>
            <a:endParaRPr lang="ru-RU" sz="2800" dirty="0">
              <a:solidFill>
                <a:srgbClr val="FF0000"/>
              </a:solidFill>
            </a:endParaRPr>
          </a:p>
          <a:p>
            <a:pPr algn="ctr"/>
            <a:r>
              <a:rPr lang="ru-RU" dirty="0">
                <a:solidFill>
                  <a:srgbClr val="0070C0"/>
                </a:solidFill>
              </a:rPr>
              <a:t>-</a:t>
            </a:r>
            <a:r>
              <a:rPr lang="ru-RU" b="1" dirty="0" smtClean="0">
                <a:solidFill>
                  <a:srgbClr val="0070C0"/>
                </a:solidFill>
              </a:rPr>
              <a:t>развитие </a:t>
            </a:r>
            <a:r>
              <a:rPr lang="ru-RU" b="1" dirty="0">
                <a:solidFill>
                  <a:srgbClr val="0070C0"/>
                </a:solidFill>
              </a:rPr>
              <a:t>у детей умения дифференцировать слоги, различающиеся несколькими и одним </a:t>
            </a:r>
            <a:r>
              <a:rPr lang="ru-RU" b="1" dirty="0" smtClean="0">
                <a:solidFill>
                  <a:srgbClr val="0070C0"/>
                </a:solidFill>
              </a:rPr>
              <a:t>звуком</a:t>
            </a:r>
            <a:endParaRPr lang="ru-RU" b="1" dirty="0">
              <a:solidFill>
                <a:srgbClr val="0070C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79512" y="2798057"/>
            <a:ext cx="8712968" cy="59400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00B050"/>
                </a:solidFill>
              </a:rPr>
              <a:t>Игра </a:t>
            </a:r>
            <a:r>
              <a:rPr lang="ru-RU" sz="2000" b="1" dirty="0">
                <a:solidFill>
                  <a:srgbClr val="00B050"/>
                </a:solidFill>
              </a:rPr>
              <a:t>«Эхо»</a:t>
            </a:r>
            <a:endParaRPr lang="ru-RU" sz="2000" dirty="0">
              <a:solidFill>
                <a:srgbClr val="00B050"/>
              </a:solidFill>
            </a:endParaRPr>
          </a:p>
          <a:p>
            <a:r>
              <a:rPr lang="ru-RU" b="1" i="1" dirty="0">
                <a:solidFill>
                  <a:srgbClr val="0070C0"/>
                </a:solidFill>
              </a:rPr>
              <a:t>Цель:</a:t>
            </a:r>
            <a:r>
              <a:rPr lang="ru-RU" b="1" dirty="0"/>
              <a:t> развитие фонематического слуха, фонематического восприятия, на формирование умения дифференцировать звуки в слогах</a:t>
            </a:r>
            <a:r>
              <a:rPr lang="ru-RU" b="1" dirty="0" smtClean="0"/>
              <a:t>.</a:t>
            </a:r>
            <a:endParaRPr lang="ru-RU" b="1" dirty="0"/>
          </a:p>
          <a:p>
            <a:r>
              <a:rPr lang="ru-RU" b="1" i="1" dirty="0" smtClean="0">
                <a:solidFill>
                  <a:srgbClr val="0070C0"/>
                </a:solidFill>
              </a:rPr>
              <a:t>Ход:</a:t>
            </a:r>
            <a:r>
              <a:rPr lang="ru-RU" b="1" dirty="0" smtClean="0"/>
              <a:t> Педагог предлагает повторить серию слогов с общим гласным и разными </a:t>
            </a:r>
            <a:r>
              <a:rPr lang="ru-RU" b="1" dirty="0"/>
              <a:t>согласными звуками</a:t>
            </a:r>
            <a:r>
              <a:rPr lang="ru-RU" b="1" dirty="0" smtClean="0"/>
              <a:t>: та-ка-па  па-ка-та </a:t>
            </a:r>
            <a:endParaRPr lang="ru-RU" b="1" dirty="0" smtClean="0"/>
          </a:p>
          <a:p>
            <a:r>
              <a:rPr lang="ru-RU" b="1" dirty="0"/>
              <a:t> </a:t>
            </a:r>
            <a:r>
              <a:rPr lang="ru-RU" b="1" dirty="0" smtClean="0"/>
              <a:t>                                         ка-на-па </a:t>
            </a:r>
            <a:r>
              <a:rPr lang="ru-RU" b="1" dirty="0"/>
              <a:t>га-ба-да</a:t>
            </a:r>
            <a:endParaRPr lang="ru-RU" b="1" dirty="0"/>
          </a:p>
          <a:p>
            <a:r>
              <a:rPr lang="ru-RU" b="1" dirty="0" smtClean="0"/>
              <a:t>                                          ба-да-га </a:t>
            </a:r>
            <a:r>
              <a:rPr lang="ru-RU" b="1" dirty="0"/>
              <a:t>ка-</a:t>
            </a:r>
            <a:r>
              <a:rPr lang="ru-RU" b="1" dirty="0" err="1"/>
              <a:t>ва</a:t>
            </a:r>
            <a:r>
              <a:rPr lang="ru-RU" b="1" dirty="0"/>
              <a:t>-ха и т.д</a:t>
            </a:r>
            <a:r>
              <a:rPr lang="ru-RU" b="1" dirty="0" smtClean="0"/>
              <a:t>.</a:t>
            </a:r>
            <a:endParaRPr lang="ru-RU" b="1" dirty="0" smtClean="0"/>
          </a:p>
          <a:p>
            <a:pPr algn="ctr"/>
            <a:r>
              <a:rPr lang="ru-RU" b="1" dirty="0" smtClean="0">
                <a:solidFill>
                  <a:srgbClr val="00B050"/>
                </a:solidFill>
              </a:rPr>
              <a:t>Игра </a:t>
            </a:r>
            <a:r>
              <a:rPr lang="ru-RU" b="1" dirty="0">
                <a:solidFill>
                  <a:srgbClr val="00B050"/>
                </a:solidFill>
              </a:rPr>
              <a:t>«Бабочка»</a:t>
            </a:r>
            <a:endParaRPr lang="ru-RU" dirty="0">
              <a:solidFill>
                <a:srgbClr val="00B050"/>
              </a:solidFill>
            </a:endParaRPr>
          </a:p>
          <a:p>
            <a:r>
              <a:rPr lang="ru-RU" b="1" i="1" dirty="0">
                <a:solidFill>
                  <a:srgbClr val="0070C0"/>
                </a:solidFill>
              </a:rPr>
              <a:t>Цель:</a:t>
            </a:r>
            <a:r>
              <a:rPr lang="ru-RU" b="1" dirty="0">
                <a:solidFill>
                  <a:srgbClr val="0070C0"/>
                </a:solidFill>
              </a:rPr>
              <a:t> </a:t>
            </a:r>
            <a:r>
              <a:rPr lang="ru-RU" b="1" dirty="0"/>
              <a:t>развитие фонематического </a:t>
            </a:r>
            <a:r>
              <a:rPr lang="ru-RU" b="1" dirty="0" smtClean="0"/>
              <a:t>восприятия</a:t>
            </a:r>
            <a:r>
              <a:rPr lang="ru-RU" b="1" dirty="0"/>
              <a:t>.</a:t>
            </a:r>
            <a:endParaRPr lang="ru-RU" b="1" dirty="0"/>
          </a:p>
          <a:p>
            <a:r>
              <a:rPr lang="ru-RU" b="1" i="1" dirty="0">
                <a:solidFill>
                  <a:srgbClr val="0070C0"/>
                </a:solidFill>
              </a:rPr>
              <a:t>Ход:</a:t>
            </a:r>
            <a:r>
              <a:rPr lang="ru-RU" b="1" dirty="0"/>
              <a:t> логопед предлагает детям «превратить руки в бабочек» (скрестить кисти рук в запястьях, прижать ладони тыльными сторонами друг к другу, выпрямив пальцы - бабочка сложила крылья, взмах крыльев осуществляется только легким, но резким движением в запястьях). Бабочка летит, пока логопед произносит слоги («песенки»), но замирает, когда логопед произносит слог «ай»: </a:t>
            </a:r>
            <a:r>
              <a:rPr lang="ru-RU" b="1" dirty="0" err="1"/>
              <a:t>ам</a:t>
            </a:r>
            <a:r>
              <a:rPr lang="ru-RU" b="1" dirty="0"/>
              <a:t>, ом, ай, ап, оп, ох, ах, ай, </a:t>
            </a:r>
            <a:r>
              <a:rPr lang="ru-RU" b="1" dirty="0" err="1" smtClean="0"/>
              <a:t>ам</a:t>
            </a:r>
            <a:r>
              <a:rPr lang="ru-RU" b="1" dirty="0" smtClean="0"/>
              <a:t>…</a:t>
            </a:r>
            <a:endParaRPr lang="ru-RU" b="1" dirty="0"/>
          </a:p>
          <a:p>
            <a:endParaRPr lang="ru-RU" b="1" dirty="0" smtClean="0"/>
          </a:p>
          <a:p>
            <a:endParaRPr lang="ru-RU" dirty="0" smtClean="0"/>
          </a:p>
          <a:p>
            <a:r>
              <a:rPr lang="ru-RU" dirty="0"/>
              <a:t> </a:t>
            </a:r>
            <a:endParaRPr lang="ru-RU" dirty="0"/>
          </a:p>
          <a:p>
            <a:endParaRPr lang="ru-RU" b="1" dirty="0" smtClean="0"/>
          </a:p>
          <a:p>
            <a:endParaRPr lang="ru-RU" b="1" dirty="0"/>
          </a:p>
          <a:p>
            <a:endParaRPr lang="ru-RU" b="1" dirty="0" smtClean="0"/>
          </a:p>
          <a:p>
            <a:endParaRPr lang="ru-RU" b="1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https://fs02.vseosvita.ua/02000y5s-55e8/007.jpg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7920" y="-1"/>
            <a:ext cx="9144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51520" y="188640"/>
            <a:ext cx="660648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/>
              <a:t>        </a:t>
            </a:r>
            <a:endParaRPr lang="ru-RU" b="1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323528" y="116632"/>
            <a:ext cx="6624736" cy="73250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00B050"/>
                </a:solidFill>
              </a:rPr>
              <a:t>Игра </a:t>
            </a:r>
            <a:r>
              <a:rPr lang="ru-RU" sz="2000" b="1" dirty="0">
                <a:solidFill>
                  <a:srgbClr val="00B050"/>
                </a:solidFill>
              </a:rPr>
              <a:t>«Внимательные ушки» (с мячом)</a:t>
            </a:r>
            <a:endParaRPr lang="ru-RU" sz="2000" b="1" dirty="0">
              <a:solidFill>
                <a:srgbClr val="00B050"/>
              </a:solidFill>
            </a:endParaRPr>
          </a:p>
          <a:p>
            <a:r>
              <a:rPr lang="ru-RU" b="1" i="1" dirty="0">
                <a:solidFill>
                  <a:srgbClr val="0070C0"/>
                </a:solidFill>
              </a:rPr>
              <a:t>Цель:</a:t>
            </a:r>
            <a:r>
              <a:rPr lang="ru-RU" b="1" dirty="0">
                <a:solidFill>
                  <a:srgbClr val="0070C0"/>
                </a:solidFill>
              </a:rPr>
              <a:t> </a:t>
            </a:r>
            <a:r>
              <a:rPr lang="ru-RU" b="1" dirty="0"/>
              <a:t>развитии у детей умения дифференцировать слоги.</a:t>
            </a:r>
            <a:endParaRPr lang="ru-RU" b="1" dirty="0"/>
          </a:p>
          <a:p>
            <a:r>
              <a:rPr lang="ru-RU" b="1" dirty="0"/>
              <a:t> </a:t>
            </a:r>
            <a:r>
              <a:rPr lang="ru-RU" b="1" dirty="0">
                <a:solidFill>
                  <a:srgbClr val="0070C0"/>
                </a:solidFill>
              </a:rPr>
              <a:t>Ход:</a:t>
            </a:r>
            <a:r>
              <a:rPr lang="ru-RU" b="1" dirty="0"/>
              <a:t> Педагог предлагает детям по очереди поймать мяч и внимательно послушать цепочку слогов, затем ребенок должен правильно повторить и бросить мяч обратно. Слоговые ряды могут быть различными, в зависимости от поставленных задач: </a:t>
            </a:r>
            <a:endParaRPr lang="ru-RU" b="1" dirty="0"/>
          </a:p>
          <a:p>
            <a:r>
              <a:rPr lang="ru-RU" b="1" dirty="0"/>
              <a:t>АЯ – АЯ – АЯ – осень золотая</a:t>
            </a:r>
            <a:endParaRPr lang="ru-RU" b="1" dirty="0"/>
          </a:p>
          <a:p>
            <a:pPr lvl="0"/>
            <a:r>
              <a:rPr lang="ru-RU" b="1" dirty="0"/>
              <a:t>АДЫ – АДЫ – АДЫ — осени мы </a:t>
            </a:r>
            <a:r>
              <a:rPr lang="ru-RU" b="1" dirty="0" smtClean="0"/>
              <a:t>рады</a:t>
            </a:r>
            <a:endParaRPr lang="ru-RU" b="1" dirty="0" smtClean="0"/>
          </a:p>
          <a:p>
            <a:pPr lvl="0"/>
            <a:r>
              <a:rPr lang="ru-RU" b="1" dirty="0" smtClean="0"/>
              <a:t> </a:t>
            </a:r>
            <a:r>
              <a:rPr lang="ru-RU" b="1" dirty="0"/>
              <a:t>ДУ – ДУ – ДУ — мы работаем в саду</a:t>
            </a:r>
            <a:endParaRPr lang="ru-RU" b="1" dirty="0"/>
          </a:p>
          <a:p>
            <a:pPr lvl="0"/>
            <a:r>
              <a:rPr lang="ru-RU" b="1" dirty="0"/>
              <a:t>ДЫ – ДЫ – ДЫ – фруктовые </a:t>
            </a:r>
            <a:r>
              <a:rPr lang="ru-RU" b="1" dirty="0"/>
              <a:t>сады</a:t>
            </a:r>
            <a:endParaRPr lang="ru-RU" b="1" dirty="0"/>
          </a:p>
          <a:p>
            <a:pPr lvl="0"/>
            <a:r>
              <a:rPr lang="ru-RU" b="1" dirty="0"/>
              <a:t>АЙ – АЙ – АЙ – яблок вкусных урожай</a:t>
            </a:r>
            <a:endParaRPr lang="ru-RU" b="1" dirty="0"/>
          </a:p>
          <a:p>
            <a:pPr lvl="0"/>
            <a:r>
              <a:rPr lang="ru-RU" b="1" dirty="0"/>
              <a:t>АД – АД – АД — вот фруктовый </a:t>
            </a:r>
            <a:r>
              <a:rPr lang="ru-RU" b="1" dirty="0"/>
              <a:t>сад и т.д</a:t>
            </a:r>
            <a:r>
              <a:rPr lang="ru-RU" b="1" dirty="0" smtClean="0"/>
              <a:t>.</a:t>
            </a:r>
            <a:endParaRPr lang="ru-RU" b="1" dirty="0" smtClean="0"/>
          </a:p>
          <a:p>
            <a:pPr algn="ctr"/>
            <a:r>
              <a:rPr lang="ru-RU" b="1" dirty="0"/>
              <a:t> </a:t>
            </a:r>
            <a:endParaRPr lang="ru-RU" b="1" dirty="0" smtClean="0"/>
          </a:p>
          <a:p>
            <a:pPr algn="ctr"/>
            <a:r>
              <a:rPr lang="ru-RU" b="1" dirty="0" smtClean="0">
                <a:solidFill>
                  <a:srgbClr val="00B050"/>
                </a:solidFill>
              </a:rPr>
              <a:t>Игра </a:t>
            </a:r>
            <a:r>
              <a:rPr lang="ru-RU" b="1" dirty="0">
                <a:solidFill>
                  <a:srgbClr val="00B050"/>
                </a:solidFill>
              </a:rPr>
              <a:t>«Малыш»</a:t>
            </a:r>
            <a:endParaRPr lang="ru-RU" dirty="0">
              <a:solidFill>
                <a:srgbClr val="00B050"/>
              </a:solidFill>
            </a:endParaRPr>
          </a:p>
          <a:p>
            <a:r>
              <a:rPr lang="ru-RU" b="1" i="1" dirty="0">
                <a:solidFill>
                  <a:srgbClr val="0070C0"/>
                </a:solidFill>
              </a:rPr>
              <a:t>Цель:</a:t>
            </a:r>
            <a:r>
              <a:rPr lang="ru-RU" b="1" dirty="0"/>
              <a:t> развитие фонематического восприятия, дифференциация слогов, близких по звуковому составу.</a:t>
            </a:r>
            <a:endParaRPr lang="ru-RU" b="1" dirty="0"/>
          </a:p>
          <a:p>
            <a:r>
              <a:rPr lang="ru-RU" b="1" i="1" dirty="0">
                <a:solidFill>
                  <a:srgbClr val="0070C0"/>
                </a:solidFill>
              </a:rPr>
              <a:t>Оборудование:</a:t>
            </a:r>
            <a:r>
              <a:rPr lang="ru-RU" b="1" dirty="0">
                <a:solidFill>
                  <a:srgbClr val="0070C0"/>
                </a:solidFill>
              </a:rPr>
              <a:t> </a:t>
            </a:r>
            <a:r>
              <a:rPr lang="ru-RU" b="1" dirty="0" smtClean="0">
                <a:solidFill>
                  <a:srgbClr val="0070C0"/>
                </a:solidFill>
              </a:rPr>
              <a:t>к</a:t>
            </a:r>
            <a:r>
              <a:rPr lang="ru-RU" b="1" dirty="0" smtClean="0"/>
              <a:t>укла</a:t>
            </a:r>
            <a:endParaRPr lang="ru-RU" b="1" dirty="0"/>
          </a:p>
          <a:p>
            <a:r>
              <a:rPr lang="ru-RU" b="1" i="1" dirty="0">
                <a:solidFill>
                  <a:srgbClr val="0070C0"/>
                </a:solidFill>
              </a:rPr>
              <a:t>Ход:</a:t>
            </a:r>
            <a:r>
              <a:rPr lang="ru-RU" b="1" dirty="0"/>
              <a:t> </a:t>
            </a:r>
            <a:r>
              <a:rPr lang="ru-RU" b="1" dirty="0" smtClean="0"/>
              <a:t>педагог </a:t>
            </a:r>
            <a:r>
              <a:rPr lang="ru-RU" b="1" dirty="0"/>
              <a:t>показывает игрушку и говорит, что малышу скучно, поэтому он плачет. Предлагает спеть вместе с малышом его песенку: сначала внимательно послушать, потом повторить. Логопед тонким голоском произносит слоги, а дети повторяют: «</a:t>
            </a:r>
            <a:r>
              <a:rPr lang="ru-RU" b="1" dirty="0" err="1"/>
              <a:t>Ма-му</a:t>
            </a:r>
            <a:r>
              <a:rPr lang="ru-RU" b="1" dirty="0"/>
              <a:t>, </a:t>
            </a:r>
            <a:r>
              <a:rPr lang="ru-RU" b="1" dirty="0" err="1"/>
              <a:t>ма-мо</a:t>
            </a:r>
            <a:r>
              <a:rPr lang="ru-RU" b="1" dirty="0"/>
              <a:t>, </a:t>
            </a:r>
            <a:r>
              <a:rPr lang="ru-RU" b="1" dirty="0" err="1"/>
              <a:t>ма</a:t>
            </a:r>
            <a:r>
              <a:rPr lang="ru-RU" b="1" dirty="0"/>
              <a:t>-мы, </a:t>
            </a:r>
            <a:r>
              <a:rPr lang="ru-RU" b="1" dirty="0" err="1"/>
              <a:t>му</a:t>
            </a:r>
            <a:r>
              <a:rPr lang="ru-RU" b="1" dirty="0"/>
              <a:t>-мы, </a:t>
            </a:r>
            <a:r>
              <a:rPr lang="ru-RU" b="1" dirty="0" err="1"/>
              <a:t>му-мо</a:t>
            </a:r>
            <a:r>
              <a:rPr lang="ru-RU" b="1" dirty="0"/>
              <a:t>, мы-</a:t>
            </a:r>
            <a:r>
              <a:rPr lang="ru-RU" b="1" dirty="0" err="1"/>
              <a:t>ма</a:t>
            </a:r>
            <a:r>
              <a:rPr lang="ru-RU" b="1" dirty="0"/>
              <a:t>-</a:t>
            </a:r>
            <a:r>
              <a:rPr lang="ru-RU" b="1" dirty="0" err="1"/>
              <a:t>мо</a:t>
            </a:r>
            <a:r>
              <a:rPr lang="ru-RU" b="1" dirty="0"/>
              <a:t>...».</a:t>
            </a:r>
            <a:endParaRPr lang="ru-RU" b="1" dirty="0"/>
          </a:p>
          <a:p>
            <a:r>
              <a:rPr lang="ru-RU" dirty="0"/>
              <a:t> </a:t>
            </a:r>
            <a:endParaRPr lang="ru-RU" dirty="0"/>
          </a:p>
          <a:p>
            <a:pPr lvl="0"/>
            <a:endParaRPr lang="ru-RU" b="1" dirty="0" smtClean="0"/>
          </a:p>
          <a:p>
            <a:endParaRPr lang="ru-RU" b="1" dirty="0" smtClean="0"/>
          </a:p>
          <a:p>
            <a:pPr lvl="0"/>
            <a:endParaRPr lang="ru-RU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https://reader016.vdocuments.mx/reader016/slide/20190611/559286cb1a28ab3d468b465d/document-1.png?t=1596696743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08504" cy="6885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79512" y="1988839"/>
            <a:ext cx="8424936" cy="8002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solidFill>
                  <a:srgbClr val="FF0000"/>
                </a:solidFill>
              </a:rPr>
              <a:t>5. Дифференциация фонем</a:t>
            </a:r>
            <a:endParaRPr lang="ru-RU" sz="2800" dirty="0">
              <a:solidFill>
                <a:srgbClr val="FF0000"/>
              </a:solidFill>
            </a:endParaRPr>
          </a:p>
          <a:p>
            <a:r>
              <a:rPr lang="ru-RU" b="1" dirty="0">
                <a:solidFill>
                  <a:srgbClr val="0070C0"/>
                </a:solidFill>
              </a:rPr>
              <a:t>-</a:t>
            </a:r>
            <a:r>
              <a:rPr lang="ru-RU" b="1" dirty="0" smtClean="0">
                <a:solidFill>
                  <a:srgbClr val="0070C0"/>
                </a:solidFill>
              </a:rPr>
              <a:t> дифференциация  гласных </a:t>
            </a:r>
            <a:r>
              <a:rPr lang="ru-RU" b="1" dirty="0">
                <a:solidFill>
                  <a:srgbClr val="0070C0"/>
                </a:solidFill>
              </a:rPr>
              <a:t>и </a:t>
            </a:r>
            <a:r>
              <a:rPr lang="ru-RU" b="1" dirty="0" smtClean="0">
                <a:solidFill>
                  <a:srgbClr val="0070C0"/>
                </a:solidFill>
              </a:rPr>
              <a:t>согласных звуков , </a:t>
            </a:r>
            <a:r>
              <a:rPr lang="ru-RU" b="1" dirty="0">
                <a:solidFill>
                  <a:srgbClr val="0070C0"/>
                </a:solidFill>
              </a:rPr>
              <a:t>звуки в слогах, словах. </a:t>
            </a:r>
            <a:endParaRPr lang="ru-RU" b="1" dirty="0">
              <a:solidFill>
                <a:srgbClr val="0070C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79512" y="2789059"/>
            <a:ext cx="8712968" cy="40010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00B050"/>
                </a:solidFill>
              </a:rPr>
              <a:t>Игра </a:t>
            </a:r>
            <a:r>
              <a:rPr lang="ru-RU" sz="2000" b="1" dirty="0">
                <a:solidFill>
                  <a:srgbClr val="00B050"/>
                </a:solidFill>
              </a:rPr>
              <a:t>«Какой звук есть во всех словах?»</a:t>
            </a:r>
            <a:endParaRPr lang="ru-RU" sz="2000" dirty="0">
              <a:solidFill>
                <a:srgbClr val="00B050"/>
              </a:solidFill>
            </a:endParaRPr>
          </a:p>
          <a:p>
            <a:r>
              <a:rPr lang="ru-RU" b="1" i="1" dirty="0">
                <a:solidFill>
                  <a:srgbClr val="0070C0"/>
                </a:solidFill>
              </a:rPr>
              <a:t>Цель:</a:t>
            </a:r>
            <a:r>
              <a:rPr lang="ru-RU" b="1" dirty="0">
                <a:solidFill>
                  <a:srgbClr val="0070C0"/>
                </a:solidFill>
              </a:rPr>
              <a:t> </a:t>
            </a:r>
            <a:r>
              <a:rPr lang="ru-RU" b="1" dirty="0"/>
              <a:t>развитие фонематического слуха</a:t>
            </a:r>
            <a:r>
              <a:rPr lang="ru-RU" b="1" dirty="0" smtClean="0"/>
              <a:t>.</a:t>
            </a:r>
            <a:endParaRPr lang="ru-RU" b="1" dirty="0"/>
          </a:p>
          <a:p>
            <a:r>
              <a:rPr lang="ru-RU" b="1" i="1" dirty="0">
                <a:solidFill>
                  <a:srgbClr val="0070C0"/>
                </a:solidFill>
              </a:rPr>
              <a:t>Ход:</a:t>
            </a:r>
            <a:r>
              <a:rPr lang="ru-RU" b="1" dirty="0">
                <a:solidFill>
                  <a:srgbClr val="0070C0"/>
                </a:solidFill>
              </a:rPr>
              <a:t> </a:t>
            </a:r>
            <a:r>
              <a:rPr lang="ru-RU" b="1" dirty="0"/>
              <a:t>Взрослый произносит три - четыре слова, в каждом из которых есть один и тот же звук: шуба, кошка, мышь - и спрашивает у ребенка, какой звук есть во всех </a:t>
            </a:r>
            <a:r>
              <a:rPr lang="ru-RU" b="1" dirty="0" smtClean="0"/>
              <a:t>этих словах.</a:t>
            </a:r>
            <a:endParaRPr lang="ru-RU" b="1" dirty="0" smtClean="0"/>
          </a:p>
          <a:p>
            <a:r>
              <a:rPr lang="ru-RU" b="1" dirty="0"/>
              <a:t> </a:t>
            </a:r>
            <a:r>
              <a:rPr lang="ru-RU" b="1" dirty="0" smtClean="0"/>
              <a:t>                                       </a:t>
            </a:r>
            <a:r>
              <a:rPr lang="ru-RU" dirty="0" smtClean="0"/>
              <a:t> </a:t>
            </a:r>
            <a:r>
              <a:rPr lang="ru-RU" b="1" dirty="0" smtClean="0">
                <a:solidFill>
                  <a:srgbClr val="00B050"/>
                </a:solidFill>
              </a:rPr>
              <a:t>ИГРА «ФЛОМАСТЕРЫ»</a:t>
            </a:r>
            <a:endParaRPr lang="ru-RU" b="1" dirty="0" smtClean="0">
              <a:solidFill>
                <a:srgbClr val="00B050"/>
              </a:solidFill>
            </a:endParaRPr>
          </a:p>
          <a:p>
            <a:r>
              <a:rPr lang="ru-RU" b="1" i="1" dirty="0" smtClean="0">
                <a:solidFill>
                  <a:srgbClr val="0070C0"/>
                </a:solidFill>
              </a:rPr>
              <a:t>Цель:</a:t>
            </a:r>
            <a:r>
              <a:rPr lang="ru-RU" b="1" dirty="0" smtClean="0">
                <a:solidFill>
                  <a:srgbClr val="0070C0"/>
                </a:solidFill>
              </a:rPr>
              <a:t> </a:t>
            </a:r>
            <a:r>
              <a:rPr lang="ru-RU" b="1" dirty="0" smtClean="0"/>
              <a:t>развитие фонематического слуха.</a:t>
            </a:r>
            <a:endParaRPr lang="ru-RU" b="1" dirty="0" smtClean="0"/>
          </a:p>
          <a:p>
            <a:r>
              <a:rPr lang="ru-RU" b="1" i="1" dirty="0" err="1" smtClean="0">
                <a:solidFill>
                  <a:srgbClr val="0070C0"/>
                </a:solidFill>
              </a:rPr>
              <a:t>Оборудование:</a:t>
            </a:r>
            <a:r>
              <a:rPr lang="ru-RU" b="1" dirty="0" err="1"/>
              <a:t>п</a:t>
            </a:r>
            <a:r>
              <a:rPr lang="ru-RU" b="1" dirty="0" err="1" smtClean="0"/>
              <a:t>редметные</a:t>
            </a:r>
            <a:r>
              <a:rPr lang="ru-RU" b="1" dirty="0" smtClean="0"/>
              <a:t> картинки, фломастеры.</a:t>
            </a:r>
            <a:endParaRPr lang="ru-RU" b="1" dirty="0" smtClean="0"/>
          </a:p>
          <a:p>
            <a:r>
              <a:rPr lang="ru-RU" b="1" i="1" dirty="0" smtClean="0">
                <a:solidFill>
                  <a:srgbClr val="0070C0"/>
                </a:solidFill>
              </a:rPr>
              <a:t>Ход:</a:t>
            </a:r>
            <a:r>
              <a:rPr lang="ru-RU" b="1" dirty="0" smtClean="0">
                <a:solidFill>
                  <a:srgbClr val="0070C0"/>
                </a:solidFill>
              </a:rPr>
              <a:t> </a:t>
            </a:r>
            <a:r>
              <a:rPr lang="ru-RU" b="1" dirty="0" smtClean="0"/>
              <a:t>Взрослый произносит: « У </a:t>
            </a:r>
            <a:r>
              <a:rPr lang="ru-RU" b="1" dirty="0"/>
              <a:t>меня фломастеры разного цвета. Я загада­ла цвет одного из них. Если ты догадался какого, возьми его в руки:</a:t>
            </a:r>
            <a:endParaRPr lang="ru-RU" b="1" dirty="0"/>
          </a:p>
          <a:p>
            <a:r>
              <a:rPr lang="ru-RU" b="1" dirty="0"/>
              <a:t>[ж].... [з']… [к]..., [с']..., [ч</a:t>
            </a:r>
            <a:r>
              <a:rPr lang="ru-RU" b="1" dirty="0" smtClean="0"/>
              <a:t>']... Покажи </a:t>
            </a:r>
            <a:r>
              <a:rPr lang="ru-RU" b="1" dirty="0"/>
              <a:t>фломастером все предметы, названия которых начинаются с того же звука, что и цвет.</a:t>
            </a:r>
            <a:endParaRPr lang="ru-RU" b="1" dirty="0"/>
          </a:p>
          <a:p>
            <a:r>
              <a:rPr lang="ru-RU" b="1" dirty="0"/>
              <a:t> </a:t>
            </a:r>
            <a:endParaRPr lang="ru-RU" b="1" dirty="0"/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https://fs02.vseosvita.ua/02000y5s-55e8/007.jpg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7920" y="-1"/>
            <a:ext cx="9144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52754" y="132496"/>
            <a:ext cx="7039526" cy="60631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2000" b="1" dirty="0" smtClean="0">
              <a:solidFill>
                <a:srgbClr val="00B050"/>
              </a:solidFill>
            </a:endParaRPr>
          </a:p>
          <a:p>
            <a:pPr algn="ctr"/>
            <a:r>
              <a:rPr lang="ru-RU" sz="2000" b="1" dirty="0" smtClean="0">
                <a:solidFill>
                  <a:srgbClr val="00B050"/>
                </a:solidFill>
              </a:rPr>
              <a:t>Игра </a:t>
            </a:r>
            <a:r>
              <a:rPr lang="ru-RU" sz="2000" b="1" dirty="0">
                <a:solidFill>
                  <a:srgbClr val="00B050"/>
                </a:solidFill>
              </a:rPr>
              <a:t>«Топни - хлопни</a:t>
            </a:r>
            <a:r>
              <a:rPr lang="ru-RU" sz="2000" b="1" dirty="0" smtClean="0">
                <a:solidFill>
                  <a:srgbClr val="00B050"/>
                </a:solidFill>
              </a:rPr>
              <a:t>»</a:t>
            </a:r>
            <a:r>
              <a:rPr lang="ru-RU" sz="2000" dirty="0" smtClean="0">
                <a:solidFill>
                  <a:srgbClr val="00B050"/>
                </a:solidFill>
              </a:rPr>
              <a:t> </a:t>
            </a:r>
            <a:endParaRPr lang="ru-RU" sz="2000" dirty="0" smtClean="0">
              <a:solidFill>
                <a:srgbClr val="00B050"/>
              </a:solidFill>
            </a:endParaRPr>
          </a:p>
          <a:p>
            <a:r>
              <a:rPr lang="ru-RU" dirty="0" smtClean="0"/>
              <a:t> </a:t>
            </a:r>
            <a:r>
              <a:rPr lang="ru-RU" b="1" dirty="0" smtClean="0">
                <a:solidFill>
                  <a:srgbClr val="0070C0"/>
                </a:solidFill>
              </a:rPr>
              <a:t>Цель :</a:t>
            </a:r>
            <a:r>
              <a:rPr lang="ru-RU" b="1" dirty="0">
                <a:solidFill>
                  <a:srgbClr val="0070C0"/>
                </a:solidFill>
              </a:rPr>
              <a:t> </a:t>
            </a:r>
            <a:r>
              <a:rPr lang="ru-RU" b="1" dirty="0"/>
              <a:t>дифференциация звуков [с] - [з</a:t>
            </a:r>
            <a:r>
              <a:rPr lang="ru-RU" b="1" dirty="0" smtClean="0"/>
              <a:t>].</a:t>
            </a:r>
            <a:endParaRPr lang="ru-RU" b="1" dirty="0" smtClean="0"/>
          </a:p>
          <a:p>
            <a:r>
              <a:rPr lang="ru-RU" b="1" dirty="0" smtClean="0"/>
              <a:t> </a:t>
            </a:r>
            <a:r>
              <a:rPr lang="ru-RU" b="1" i="1" dirty="0" err="1" smtClean="0">
                <a:solidFill>
                  <a:srgbClr val="0070C0"/>
                </a:solidFill>
              </a:rPr>
              <a:t>Оборудование:</a:t>
            </a:r>
            <a:r>
              <a:rPr lang="ru-RU" b="1" dirty="0" err="1" smtClean="0"/>
              <a:t>предметные</a:t>
            </a:r>
            <a:r>
              <a:rPr lang="ru-RU" b="1" dirty="0" smtClean="0"/>
              <a:t> картинки, </a:t>
            </a:r>
            <a:endParaRPr lang="ru-RU" b="1" dirty="0" smtClean="0"/>
          </a:p>
          <a:p>
            <a:r>
              <a:rPr lang="ru-RU" b="1" dirty="0"/>
              <a:t> </a:t>
            </a:r>
            <a:r>
              <a:rPr lang="ru-RU" b="1" i="1" dirty="0" smtClean="0">
                <a:solidFill>
                  <a:srgbClr val="0070C0"/>
                </a:solidFill>
              </a:rPr>
              <a:t>Ход: </a:t>
            </a:r>
            <a:r>
              <a:rPr lang="ru-RU" b="1" dirty="0" smtClean="0"/>
              <a:t>Взрослый произносит </a:t>
            </a:r>
            <a:r>
              <a:rPr lang="ru-RU" b="1" dirty="0"/>
              <a:t>и</a:t>
            </a:r>
            <a:r>
              <a:rPr lang="ru-RU" b="1" dirty="0" smtClean="0"/>
              <a:t> показывает  </a:t>
            </a:r>
            <a:r>
              <a:rPr lang="ru-RU" b="1" dirty="0"/>
              <a:t>картинки, в названии которых есть звуки [с] или [з], немного выделяя голосом эти звуки. Если в слове есть звук [с], то дети хлопают в ладоши и произносят: с-с-с... А если звук [з], то топают ногами и произносят: з-з-з... Усложняя игру, </a:t>
            </a:r>
            <a:r>
              <a:rPr lang="ru-RU" b="1" dirty="0" smtClean="0"/>
              <a:t>вводятся </a:t>
            </a:r>
            <a:r>
              <a:rPr lang="ru-RU" b="1" dirty="0"/>
              <a:t>картинки, в названии которых нет ни того, ни другого звука и </a:t>
            </a:r>
            <a:r>
              <a:rPr lang="ru-RU" b="1" dirty="0" err="1"/>
              <a:t>проговаривариваю</a:t>
            </a:r>
            <a:r>
              <a:rPr lang="ru-RU" b="1" dirty="0"/>
              <a:t> слова без наглядного материала</a:t>
            </a:r>
            <a:r>
              <a:rPr lang="ru-RU" dirty="0" smtClean="0"/>
              <a:t>.</a:t>
            </a:r>
            <a:endParaRPr lang="ru-RU" dirty="0" smtClean="0"/>
          </a:p>
          <a:p>
            <a:pPr algn="ctr"/>
            <a:endParaRPr lang="ru-RU" sz="2000" b="1" dirty="0" smtClean="0">
              <a:solidFill>
                <a:srgbClr val="00B050"/>
              </a:solidFill>
            </a:endParaRPr>
          </a:p>
          <a:p>
            <a:pPr algn="ctr"/>
            <a:r>
              <a:rPr lang="ru-RU" sz="2000" b="1" dirty="0" smtClean="0">
                <a:solidFill>
                  <a:srgbClr val="00B050"/>
                </a:solidFill>
              </a:rPr>
              <a:t>Игра </a:t>
            </a:r>
            <a:r>
              <a:rPr lang="ru-RU" sz="2000" b="1" dirty="0">
                <a:solidFill>
                  <a:srgbClr val="00B050"/>
                </a:solidFill>
              </a:rPr>
              <a:t>«Подарим подарки Соне (со звуком [с]) </a:t>
            </a:r>
            <a:endParaRPr lang="ru-RU" sz="2000" b="1" dirty="0">
              <a:solidFill>
                <a:srgbClr val="00B050"/>
              </a:solidFill>
            </a:endParaRPr>
          </a:p>
          <a:p>
            <a:pPr algn="ctr"/>
            <a:r>
              <a:rPr lang="ru-RU" sz="2000" b="1" dirty="0">
                <a:solidFill>
                  <a:srgbClr val="00B050"/>
                </a:solidFill>
              </a:rPr>
              <a:t>и Захару (со звуком [з])».</a:t>
            </a:r>
            <a:endParaRPr lang="ru-RU" sz="2000" dirty="0">
              <a:solidFill>
                <a:srgbClr val="00B050"/>
              </a:solidFill>
            </a:endParaRPr>
          </a:p>
          <a:p>
            <a:r>
              <a:rPr lang="ru-RU" b="1" i="1" dirty="0">
                <a:solidFill>
                  <a:srgbClr val="0070C0"/>
                </a:solidFill>
              </a:rPr>
              <a:t>Цель:</a:t>
            </a:r>
            <a:r>
              <a:rPr lang="ru-RU" b="1" dirty="0">
                <a:solidFill>
                  <a:srgbClr val="0070C0"/>
                </a:solidFill>
              </a:rPr>
              <a:t> </a:t>
            </a:r>
            <a:r>
              <a:rPr lang="ru-RU" b="1" dirty="0"/>
              <a:t>развитие умения различать звуки.</a:t>
            </a:r>
            <a:endParaRPr lang="ru-RU" b="1" dirty="0"/>
          </a:p>
          <a:p>
            <a:r>
              <a:rPr lang="ru-RU" b="1" i="1" dirty="0">
                <a:solidFill>
                  <a:srgbClr val="0070C0"/>
                </a:solidFill>
              </a:rPr>
              <a:t>Оборудование:</a:t>
            </a:r>
            <a:r>
              <a:rPr lang="ru-RU" b="1" dirty="0">
                <a:solidFill>
                  <a:srgbClr val="0070C0"/>
                </a:solidFill>
              </a:rPr>
              <a:t> </a:t>
            </a:r>
            <a:r>
              <a:rPr lang="ru-RU" b="1" dirty="0"/>
              <a:t>предметные картинки.</a:t>
            </a:r>
            <a:endParaRPr lang="ru-RU" b="1" dirty="0"/>
          </a:p>
          <a:p>
            <a:r>
              <a:rPr lang="ru-RU" b="1" i="1" dirty="0">
                <a:solidFill>
                  <a:srgbClr val="0070C0"/>
                </a:solidFill>
              </a:rPr>
              <a:t>Ход:</a:t>
            </a:r>
            <a:r>
              <a:rPr lang="ru-RU" b="1" dirty="0"/>
              <a:t> Детям раздаются предметные картинки, уточняя, что на них изображено. К нам в гости пришли Соня и Захар. Нам нужно подарить им свои подарки Соне картинки со звуком [с], Захару со звуком [з].</a:t>
            </a:r>
            <a:endParaRPr lang="ru-RU" b="1" dirty="0"/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avatars.mds.yandex.net/get-pdb/2435676/1169fb4d-c829-41e6-93e0-074365c5e8c4/s1200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339" y="-99392"/>
            <a:ext cx="9147339" cy="6957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Рисунок 2" descr="F:\IMG_5865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2140584"/>
            <a:ext cx="8064896" cy="445676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avatars.mds.yandex.net/get-pdb/2435676/1169fb4d-c829-41e6-93e0-074365c5e8c4/s1200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340" y="-99392"/>
            <a:ext cx="9147339" cy="6957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Рисунок 4" descr="F:\IMG_5869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2348880"/>
            <a:ext cx="8352928" cy="420486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https://cloud.prezentacii.org/18/11/98197/images/screen21.jpg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137" y="-457200"/>
            <a:ext cx="9158137" cy="731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https://reader016.vdocuments.mx/reader016/slide/20190611/559286cb1a28ab3d468b465d/document-1.png?t=1596696743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1115" y="-147320"/>
            <a:ext cx="9175115" cy="7032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35749" y="1772052"/>
            <a:ext cx="8856984" cy="5323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altLang="ru-RU" sz="2800" b="1" i="1" dirty="0" smtClean="0">
                <a:solidFill>
                  <a:srgbClr val="FF0000"/>
                </a:solidFill>
              </a:rPr>
              <a:t>Цель: </a:t>
            </a:r>
            <a:r>
              <a:rPr lang="ru-RU" altLang="ru-RU" sz="2800" b="1" i="1" dirty="0" smtClean="0">
                <a:solidFill>
                  <a:srgbClr val="0070C0"/>
                </a:solidFill>
              </a:rPr>
              <a:t>повышение мастерства педагогов в процессе активного педагогического общения по проблеме развития фонематических процессов детей дошкольного возраста средствами игровых приемов, научить педагогов использовать дидактические пособия и игровые приемы  в коррекционно-образовательной деятельности с детьми .</a:t>
            </a:r>
            <a:endParaRPr lang="ru-RU" altLang="ru-RU" sz="2800" b="1" i="1" dirty="0" smtClean="0">
              <a:solidFill>
                <a:srgbClr val="0070C0"/>
              </a:solidFill>
            </a:endParaRPr>
          </a:p>
          <a:p>
            <a:pPr algn="just"/>
            <a:r>
              <a:rPr lang="ru-RU" sz="2800" b="1" i="1" dirty="0" smtClean="0">
                <a:solidFill>
                  <a:srgbClr val="FF0000"/>
                </a:solidFill>
              </a:rPr>
              <a:t>Задачи: </a:t>
            </a:r>
            <a:r>
              <a:rPr lang="ru-RU" sz="2800" b="1" i="1" dirty="0" smtClean="0">
                <a:solidFill>
                  <a:srgbClr val="0070C0"/>
                </a:solidFill>
              </a:rPr>
              <a:t>расширить знания об организации игровых упражнений с детьми дошкольного возраста по формированию фонематических</a:t>
            </a:r>
            <a:r>
              <a:rPr lang="ru-RU" altLang="ru-RU" sz="2800" b="1" i="1" dirty="0" smtClean="0">
                <a:solidFill>
                  <a:srgbClr val="0070C0"/>
                </a:solidFill>
              </a:rPr>
              <a:t> процессов детей дошкольного возраста </a:t>
            </a:r>
            <a:endParaRPr lang="ru-RU" sz="2800" b="1" dirty="0" smtClean="0"/>
          </a:p>
          <a:p>
            <a:pPr algn="just"/>
            <a:endParaRPr lang="ru-RU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s://cloud.prezentacii.org/19/03/129835/images/screen2.jpg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7029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https://cf2.ppt-online.org/files2/slide/2/2bXre6hBwtqHxcJKO0mF57RVkjTaAoNfSWI1MG/slide-0.jpg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38844" y="-26160"/>
            <a:ext cx="9396536" cy="74943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https://cloud.prezentacii.org/19/03/129835/images/screen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38844" y="0"/>
            <a:ext cx="9396536" cy="7349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https://cf2.ppt-online.org/files2/slide/2/2bXre6hBwtqHxcJKO0mF57RVkjTaAoNfSWI1MG/slide-0.jpg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36058" y="6125"/>
            <a:ext cx="9396536" cy="74943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4860032" y="0"/>
            <a:ext cx="4300446" cy="177281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6885275" y="1628800"/>
            <a:ext cx="2088232" cy="50405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https://fs02.vseosvita.ua/02000y5s-55e8/007.jpg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7920" y="0"/>
            <a:ext cx="9144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07504" y="0"/>
            <a:ext cx="6840760" cy="58169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800" b="1" i="1" dirty="0" smtClean="0"/>
          </a:p>
          <a:p>
            <a:r>
              <a:rPr lang="ru-RU" sz="2800" b="1" i="1" dirty="0"/>
              <a:t> </a:t>
            </a:r>
            <a:r>
              <a:rPr lang="ru-RU" sz="2800" b="1" i="1" dirty="0" smtClean="0"/>
              <a:t>  </a:t>
            </a:r>
            <a:r>
              <a:rPr lang="ru-RU" sz="2800" b="1" i="1" dirty="0" smtClean="0">
                <a:solidFill>
                  <a:srgbClr val="0070C0"/>
                </a:solidFill>
              </a:rPr>
              <a:t>Применение </a:t>
            </a:r>
            <a:r>
              <a:rPr lang="ru-RU" sz="2800" b="1" i="1" dirty="0">
                <a:solidFill>
                  <a:srgbClr val="0070C0"/>
                </a:solidFill>
              </a:rPr>
              <a:t>игровых технологий помогает организовывать коррекционную работу интереснее и разнообразнее, помогает поддерживать интерес детей на протяжении всего обучения, оказывает влияние на быстроту запоминания, понимания и усвоения программного материала в полном объеме, оптимизирует процесс коррекции речи, что в дальнейшем поможет ребенку в усвое</a:t>
            </a:r>
            <a:r>
              <a:rPr lang="ru-RU" sz="3200" b="1" i="1" dirty="0">
                <a:solidFill>
                  <a:srgbClr val="0070C0"/>
                </a:solidFill>
              </a:rPr>
              <a:t>нии школьной программы.</a:t>
            </a:r>
            <a:endParaRPr lang="ru-RU" sz="3200" b="1" i="1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https://reader016.vdocuments.mx/reader016/slide/20190611/559286cb1a28ab3d468b465d/document-1.png?t=1596696743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08504" cy="6885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323528" y="1916833"/>
            <a:ext cx="8352928" cy="566308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</a:rPr>
              <a:t>                1.Узнавание неречевых звуков</a:t>
            </a:r>
            <a:endParaRPr lang="ru-RU" sz="2800" b="1" dirty="0" smtClean="0">
              <a:solidFill>
                <a:srgbClr val="FF0000"/>
              </a:solidFill>
            </a:endParaRPr>
          </a:p>
          <a:p>
            <a:pPr marL="285750" indent="-285750">
              <a:buFontTx/>
              <a:buChar char="-"/>
            </a:pPr>
            <a:r>
              <a:rPr lang="ru-RU" sz="2000" b="1" i="1" dirty="0" smtClean="0">
                <a:solidFill>
                  <a:srgbClr val="0070C0"/>
                </a:solidFill>
              </a:rPr>
              <a:t>это  формирование у детей способности узнавать и дифференцировать неречевые звучания через специально подобранную систему игр и упражнений.</a:t>
            </a:r>
            <a:endParaRPr lang="ru-RU" sz="2000" b="1" i="1" dirty="0" smtClean="0">
              <a:solidFill>
                <a:srgbClr val="0070C0"/>
              </a:solidFill>
            </a:endParaRPr>
          </a:p>
          <a:p>
            <a:r>
              <a:rPr lang="en-US" dirty="0"/>
              <a:t> </a:t>
            </a:r>
            <a:r>
              <a:rPr lang="en-US" dirty="0" smtClean="0"/>
              <a:t>                              </a:t>
            </a:r>
            <a:r>
              <a:rPr lang="ru-RU" sz="2000" b="1" dirty="0" smtClean="0">
                <a:solidFill>
                  <a:srgbClr val="00B050"/>
                </a:solidFill>
              </a:rPr>
              <a:t>Игра  </a:t>
            </a:r>
            <a:r>
              <a:rPr lang="ru-RU" sz="2000" b="1" dirty="0" smtClean="0">
                <a:solidFill>
                  <a:srgbClr val="00B050"/>
                </a:solidFill>
              </a:rPr>
              <a:t>«Ну-ка прислушайся», «Кто что услышит»</a:t>
            </a:r>
            <a:endParaRPr lang="ru-RU" sz="2000" dirty="0" smtClean="0">
              <a:solidFill>
                <a:srgbClr val="00B050"/>
              </a:solidFill>
            </a:endParaRPr>
          </a:p>
          <a:p>
            <a:r>
              <a:rPr lang="ru-RU" b="1" i="1" dirty="0" smtClean="0">
                <a:solidFill>
                  <a:srgbClr val="0070C0"/>
                </a:solidFill>
              </a:rPr>
              <a:t>Цель:</a:t>
            </a:r>
            <a:r>
              <a:rPr lang="ru-RU" b="1" dirty="0" smtClean="0"/>
              <a:t> научить узнавать «звуки природы».</a:t>
            </a:r>
            <a:endParaRPr lang="ru-RU" b="1" dirty="0" smtClean="0"/>
          </a:p>
          <a:p>
            <a:r>
              <a:rPr lang="ru-RU" b="1" i="1" dirty="0" smtClean="0">
                <a:solidFill>
                  <a:srgbClr val="0070C0"/>
                </a:solidFill>
              </a:rPr>
              <a:t>Оборудование:</a:t>
            </a:r>
            <a:r>
              <a:rPr lang="ru-RU" b="1" dirty="0" smtClean="0">
                <a:solidFill>
                  <a:srgbClr val="0070C0"/>
                </a:solidFill>
              </a:rPr>
              <a:t> </a:t>
            </a:r>
            <a:r>
              <a:rPr lang="ru-RU" b="1" dirty="0" smtClean="0"/>
              <a:t>аудиозаписи природных звуков (шум дождя и леса, журчание воды, шороха листьев, пение птиц, весенняя капель, голоса разных животных).</a:t>
            </a:r>
            <a:endParaRPr lang="ru-RU" b="1" dirty="0" smtClean="0"/>
          </a:p>
          <a:p>
            <a:r>
              <a:rPr lang="ru-RU" b="1" i="1" dirty="0" smtClean="0">
                <a:solidFill>
                  <a:srgbClr val="0070C0"/>
                </a:solidFill>
              </a:rPr>
              <a:t>Ход:</a:t>
            </a:r>
            <a:r>
              <a:rPr lang="ru-RU" b="1" dirty="0" smtClean="0"/>
              <a:t> Детям предлагается послушать отрывок мелодии, и узнать кто издает данный звук</a:t>
            </a:r>
            <a:r>
              <a:rPr lang="ru-RU" b="1" dirty="0" smtClean="0"/>
              <a:t>.</a:t>
            </a:r>
            <a:endParaRPr lang="en-US" b="1" dirty="0" smtClean="0"/>
          </a:p>
          <a:p>
            <a:pPr algn="ctr"/>
            <a:r>
              <a:rPr lang="ru-RU" sz="2000" b="1" dirty="0">
                <a:solidFill>
                  <a:srgbClr val="00B050"/>
                </a:solidFill>
              </a:rPr>
              <a:t>Игра «Полянка»</a:t>
            </a:r>
            <a:r>
              <a:rPr lang="ru-RU" sz="2000" dirty="0">
                <a:solidFill>
                  <a:srgbClr val="00B050"/>
                </a:solidFill>
              </a:rPr>
              <a:t> </a:t>
            </a:r>
            <a:endParaRPr lang="ru-RU" sz="2000" dirty="0">
              <a:solidFill>
                <a:srgbClr val="00B050"/>
              </a:solidFill>
            </a:endParaRPr>
          </a:p>
          <a:p>
            <a:r>
              <a:rPr lang="ru-RU" b="1" dirty="0" smtClean="0">
                <a:solidFill>
                  <a:srgbClr val="0070C0"/>
                </a:solidFill>
              </a:rPr>
              <a:t>Цель</a:t>
            </a:r>
            <a:r>
              <a:rPr lang="ru-RU" b="1" dirty="0">
                <a:solidFill>
                  <a:srgbClr val="0070C0"/>
                </a:solidFill>
              </a:rPr>
              <a:t>: </a:t>
            </a:r>
            <a:r>
              <a:rPr lang="ru-RU" b="1" dirty="0"/>
              <a:t>узнать ритмический рисунок</a:t>
            </a:r>
            <a:endParaRPr lang="ru-RU" b="1" dirty="0"/>
          </a:p>
          <a:p>
            <a:r>
              <a:rPr lang="ru-RU" b="1" dirty="0">
                <a:solidFill>
                  <a:srgbClr val="0070C0"/>
                </a:solidFill>
              </a:rPr>
              <a:t>Оборудование: </a:t>
            </a:r>
            <a:r>
              <a:rPr lang="ru-RU" b="1" dirty="0"/>
              <a:t>предметные картинки, цифры</a:t>
            </a:r>
            <a:endParaRPr lang="ru-RU" b="1" dirty="0"/>
          </a:p>
          <a:p>
            <a:r>
              <a:rPr lang="ru-RU" b="1" dirty="0"/>
              <a:t> </a:t>
            </a:r>
            <a:r>
              <a:rPr lang="ru-RU" b="1" dirty="0">
                <a:solidFill>
                  <a:srgbClr val="0070C0"/>
                </a:solidFill>
              </a:rPr>
              <a:t>Ход:  </a:t>
            </a:r>
            <a:r>
              <a:rPr lang="ru-RU" b="1" dirty="0"/>
              <a:t>На полянку собрались дикие животные. Каждый из них постучится по разному: заяц-1 раз, медвежонок-2, белка-3, ежик-4. По стуку догадайтесь . кто пришел на полянку.</a:t>
            </a:r>
            <a:endParaRPr lang="ru-RU" b="1" dirty="0"/>
          </a:p>
          <a:p>
            <a:endParaRPr lang="ru-RU" b="1" dirty="0" smtClean="0"/>
          </a:p>
          <a:p>
            <a:endParaRPr lang="ru-RU" dirty="0" smtClean="0"/>
          </a:p>
          <a:p>
            <a:pPr marL="285750" indent="-285750">
              <a:buFontTx/>
              <a:buChar char="-"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https://fs02.vseosvita.ua/02000y5s-55e8/007.jpg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7920" y="-1"/>
            <a:ext cx="9144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395536" y="0"/>
            <a:ext cx="6696744" cy="76020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b="1" dirty="0" smtClean="0"/>
          </a:p>
          <a:p>
            <a:pPr algn="ctr"/>
            <a:r>
              <a:rPr lang="ru-RU" b="1" dirty="0" smtClean="0">
                <a:solidFill>
                  <a:srgbClr val="00B050"/>
                </a:solidFill>
              </a:rPr>
              <a:t>Игра «Шумящие коробочки»</a:t>
            </a:r>
            <a:endParaRPr lang="ru-RU" dirty="0" smtClean="0">
              <a:solidFill>
                <a:srgbClr val="00B050"/>
              </a:solidFill>
            </a:endParaRPr>
          </a:p>
          <a:p>
            <a:r>
              <a:rPr lang="ru-RU" b="1" i="1" dirty="0" smtClean="0">
                <a:solidFill>
                  <a:srgbClr val="0070C0"/>
                </a:solidFill>
              </a:rPr>
              <a:t>Цель</a:t>
            </a:r>
            <a:r>
              <a:rPr lang="ru-RU" b="1" i="1" dirty="0" smtClean="0">
                <a:solidFill>
                  <a:srgbClr val="0070C0"/>
                </a:solidFill>
              </a:rPr>
              <a:t>: </a:t>
            </a:r>
            <a:r>
              <a:rPr lang="ru-RU" b="1" dirty="0" smtClean="0"/>
              <a:t>развитие неречевого </a:t>
            </a:r>
            <a:r>
              <a:rPr lang="ru-RU" b="1" dirty="0" err="1" smtClean="0"/>
              <a:t>звукоразличения</a:t>
            </a:r>
            <a:r>
              <a:rPr lang="ru-RU" b="1" dirty="0" smtClean="0"/>
              <a:t>.</a:t>
            </a:r>
            <a:endParaRPr lang="ru-RU" b="1" dirty="0" smtClean="0"/>
          </a:p>
          <a:p>
            <a:r>
              <a:rPr lang="ru-RU" b="1" i="1" dirty="0" smtClean="0">
                <a:solidFill>
                  <a:srgbClr val="0070C0"/>
                </a:solidFill>
              </a:rPr>
              <a:t>Оборудование:</a:t>
            </a:r>
            <a:r>
              <a:rPr lang="ru-RU" b="1" dirty="0" smtClean="0"/>
              <a:t> наполненные горохом, крупой, песком, кнопками, скрепками, пуговицами, мелкими камешками коробочки или киндеры.</a:t>
            </a:r>
            <a:endParaRPr lang="ru-RU" b="1" dirty="0" smtClean="0"/>
          </a:p>
          <a:p>
            <a:r>
              <a:rPr lang="ru-RU" b="1" i="1" dirty="0" smtClean="0">
                <a:solidFill>
                  <a:srgbClr val="0070C0"/>
                </a:solidFill>
              </a:rPr>
              <a:t>Ход:</a:t>
            </a:r>
            <a:r>
              <a:rPr lang="ru-RU" b="1" dirty="0" smtClean="0"/>
              <a:t> Детям предлагается найти две одинаково звучащие коробочки, наполненные различными материалами. Ребенок, закрыв глаза, внимательно прислушивается к звучанию. Затем он берет свои коробочки и ищет среди них звучащую аналогично. Игра продолжается до тех пор, пока не будут найдены все пары</a:t>
            </a:r>
            <a:r>
              <a:rPr lang="ru-RU" b="1" dirty="0" smtClean="0"/>
              <a:t>.</a:t>
            </a:r>
            <a:endParaRPr lang="ru-RU" b="1" dirty="0" smtClean="0"/>
          </a:p>
          <a:p>
            <a:pPr algn="ctr"/>
            <a:r>
              <a:rPr lang="ru-RU" sz="2000" b="1" dirty="0">
                <a:solidFill>
                  <a:srgbClr val="00B050"/>
                </a:solidFill>
              </a:rPr>
              <a:t>Игра «Угадай, что я делаю».</a:t>
            </a:r>
            <a:endParaRPr lang="ru-RU" sz="2000" b="1" dirty="0">
              <a:solidFill>
                <a:srgbClr val="00B050"/>
              </a:solidFill>
            </a:endParaRPr>
          </a:p>
          <a:p>
            <a:r>
              <a:rPr lang="ru-RU" b="1" dirty="0">
                <a:solidFill>
                  <a:srgbClr val="0070C0"/>
                </a:solidFill>
              </a:rPr>
              <a:t>Цели:</a:t>
            </a:r>
            <a:r>
              <a:rPr lang="ru-RU" b="1" dirty="0"/>
              <a:t>  развитие  слухового внимания и памяти, формирование  навыков  дифференциации неречевых звуков.</a:t>
            </a:r>
            <a:endParaRPr lang="ru-RU" b="1" dirty="0"/>
          </a:p>
          <a:p>
            <a:r>
              <a:rPr lang="ru-RU" b="1" dirty="0">
                <a:solidFill>
                  <a:srgbClr val="0070C0"/>
                </a:solidFill>
              </a:rPr>
              <a:t>Оборудование:</a:t>
            </a:r>
            <a:r>
              <a:rPr lang="ru-RU" b="1" dirty="0"/>
              <a:t> чашка, кружка, вода, ложка, карандаш, листок бумаги, ножницы, и т.д.</a:t>
            </a:r>
            <a:endParaRPr lang="ru-RU" b="1" dirty="0"/>
          </a:p>
          <a:p>
            <a:r>
              <a:rPr lang="ru-RU" b="1" dirty="0"/>
              <a:t>  Взрослый  предлагает ребенку послушать, посмотреть и запомнить звучание каждого действия (как стучит карандаш по столу, по чашке, по ножницам,  как ножницы стригут бумагу, как шуршит </a:t>
            </a:r>
            <a:r>
              <a:rPr lang="ru-RU" b="1" dirty="0" smtClean="0"/>
              <a:t>бумага </a:t>
            </a:r>
            <a:r>
              <a:rPr lang="ru-RU" b="1" dirty="0"/>
              <a:t>и т.д.). Затем все предметы прячутся за </a:t>
            </a:r>
            <a:r>
              <a:rPr lang="ru-RU" b="1" dirty="0" smtClean="0"/>
              <a:t>ширму. </a:t>
            </a:r>
            <a:r>
              <a:rPr lang="ru-RU" b="1" dirty="0"/>
              <a:t>Взрослый производит за ширмой какое – либо действие. Ребенок должен только на слух, без зрительной опоры определить, что в данный момент делает взрослый за ширмой.</a:t>
            </a:r>
            <a:endParaRPr lang="ru-RU" b="1" dirty="0"/>
          </a:p>
          <a:p>
            <a:endParaRPr lang="ru-RU" b="1" dirty="0" smtClean="0"/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https://reader016.vdocuments.mx/reader016/slide/20190611/559286cb1a28ab3d468b465d/document-1.png?t=1596696743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756" y="-27384"/>
            <a:ext cx="9108504" cy="6885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323528" y="1700808"/>
            <a:ext cx="8640960" cy="54476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FF0000"/>
                </a:solidFill>
              </a:rPr>
              <a:t>2</a:t>
            </a:r>
            <a:r>
              <a:rPr lang="ru-RU" sz="2800" b="1" dirty="0">
                <a:solidFill>
                  <a:srgbClr val="FF0000"/>
                </a:solidFill>
              </a:rPr>
              <a:t>. Различение высоты, силы, тембра голоса на материале одинаковых звуков, слов, </a:t>
            </a:r>
            <a:r>
              <a:rPr lang="ru-RU" sz="2800" b="1" dirty="0" smtClean="0">
                <a:solidFill>
                  <a:srgbClr val="FF0000"/>
                </a:solidFill>
              </a:rPr>
              <a:t>фраз</a:t>
            </a:r>
            <a:endParaRPr lang="ru-RU" sz="2800" b="1" dirty="0" smtClean="0">
              <a:solidFill>
                <a:srgbClr val="FF0000"/>
              </a:solidFill>
            </a:endParaRPr>
          </a:p>
          <a:p>
            <a:r>
              <a:rPr lang="ru-RU" b="1" dirty="0" smtClean="0">
                <a:solidFill>
                  <a:srgbClr val="0070C0"/>
                </a:solidFill>
              </a:rPr>
              <a:t>- научить </a:t>
            </a:r>
            <a:r>
              <a:rPr lang="ru-RU" b="1" dirty="0">
                <a:solidFill>
                  <a:srgbClr val="0070C0"/>
                </a:solidFill>
              </a:rPr>
              <a:t>ребенка понимать интонацию речи и самому владеть теми средствами, которыми выражаются эмоциональные оттенки речи.</a:t>
            </a:r>
            <a:endParaRPr lang="ru-RU" b="1" dirty="0">
              <a:solidFill>
                <a:srgbClr val="0070C0"/>
              </a:solidFill>
            </a:endParaRPr>
          </a:p>
          <a:p>
            <a:r>
              <a:rPr lang="ru-RU" b="1" dirty="0">
                <a:solidFill>
                  <a:srgbClr val="0070C0"/>
                </a:solidFill>
              </a:rPr>
              <a:t> </a:t>
            </a:r>
            <a:r>
              <a:rPr lang="ru-RU" b="1" dirty="0">
                <a:solidFill>
                  <a:srgbClr val="0070C0"/>
                </a:solidFill>
              </a:rPr>
              <a:t> </a:t>
            </a:r>
            <a:r>
              <a:rPr lang="ru-RU" b="1" dirty="0" smtClean="0">
                <a:solidFill>
                  <a:srgbClr val="0070C0"/>
                </a:solidFill>
              </a:rPr>
              <a:t>                                                         </a:t>
            </a:r>
            <a:r>
              <a:rPr lang="ru-RU" sz="2000" b="1" dirty="0" smtClean="0">
                <a:solidFill>
                  <a:srgbClr val="00B050"/>
                </a:solidFill>
              </a:rPr>
              <a:t>Игра </a:t>
            </a:r>
            <a:r>
              <a:rPr lang="ru-RU" sz="2000" b="1" dirty="0">
                <a:solidFill>
                  <a:srgbClr val="00B050"/>
                </a:solidFill>
              </a:rPr>
              <a:t>«Угадай по голосу!»</a:t>
            </a:r>
            <a:endParaRPr lang="ru-RU" sz="2000" b="1" dirty="0">
              <a:solidFill>
                <a:srgbClr val="00B050"/>
              </a:solidFill>
            </a:endParaRPr>
          </a:p>
          <a:p>
            <a:r>
              <a:rPr lang="ru-RU" b="1" i="1" dirty="0">
                <a:solidFill>
                  <a:srgbClr val="0070C0"/>
                </a:solidFill>
              </a:rPr>
              <a:t>Цель: </a:t>
            </a:r>
            <a:r>
              <a:rPr lang="ru-RU" b="1" dirty="0"/>
              <a:t>учить различать голоса</a:t>
            </a:r>
            <a:r>
              <a:rPr lang="ru-RU" b="1" dirty="0" smtClean="0"/>
              <a:t>.</a:t>
            </a:r>
            <a:endParaRPr lang="ru-RU" b="1" dirty="0"/>
          </a:p>
          <a:p>
            <a:r>
              <a:rPr lang="ru-RU" b="1" dirty="0">
                <a:solidFill>
                  <a:srgbClr val="0070C0"/>
                </a:solidFill>
              </a:rPr>
              <a:t>Ход: </a:t>
            </a:r>
            <a:r>
              <a:rPr lang="ru-RU" b="1" dirty="0"/>
              <a:t>Дети встают в круг, держась за руки; водящий - в центре круга, ему завязывают глаза. Дети идут по кругу, а потом останавливаются. Водящий идет в любом направлении. Пока не натолкнется на одного из детей. Тот должен назвать водящего по имени. Если водящий не угадал, кто говорил с ним, он продолжает угадывать следующего. Тот, чей голос он угадал, становится водящим</a:t>
            </a:r>
            <a:r>
              <a:rPr lang="ru-RU" b="1" dirty="0" smtClean="0"/>
              <a:t>.</a:t>
            </a:r>
            <a:endParaRPr lang="ru-RU" b="1" dirty="0" smtClean="0"/>
          </a:p>
          <a:p>
            <a:pPr algn="ctr"/>
            <a:r>
              <a:rPr lang="ru-RU" sz="2000" b="1" dirty="0">
                <a:solidFill>
                  <a:srgbClr val="00B050"/>
                </a:solidFill>
              </a:rPr>
              <a:t>Игра «Громко-тихо»</a:t>
            </a:r>
            <a:endParaRPr lang="ru-RU" sz="2000" b="1" dirty="0">
              <a:solidFill>
                <a:srgbClr val="00B050"/>
              </a:solidFill>
            </a:endParaRPr>
          </a:p>
          <a:p>
            <a:r>
              <a:rPr lang="ru-RU" b="1" i="1" dirty="0">
                <a:solidFill>
                  <a:srgbClr val="0070C0"/>
                </a:solidFill>
              </a:rPr>
              <a:t>Цель:</a:t>
            </a:r>
            <a:r>
              <a:rPr lang="ru-RU" b="1" i="1" dirty="0"/>
              <a:t> </a:t>
            </a:r>
            <a:r>
              <a:rPr lang="ru-RU" b="1" dirty="0"/>
              <a:t>развитие высоты и тембра голоса</a:t>
            </a:r>
            <a:r>
              <a:rPr lang="ru-RU" b="1" dirty="0" smtClean="0"/>
              <a:t>.</a:t>
            </a:r>
            <a:endParaRPr lang="ru-RU" b="1" dirty="0"/>
          </a:p>
          <a:p>
            <a:r>
              <a:rPr lang="ru-RU" b="1" i="1" dirty="0">
                <a:solidFill>
                  <a:srgbClr val="0070C0"/>
                </a:solidFill>
              </a:rPr>
              <a:t>Ход:</a:t>
            </a:r>
            <a:r>
              <a:rPr lang="ru-RU" b="1" dirty="0"/>
              <a:t> Попросите ребенка произнести гласный звук, слог или слово громко, потом – тихо, протяжно, потом отрывисто, высоким голосом – низким.</a:t>
            </a:r>
            <a:endParaRPr lang="ru-RU" b="1" dirty="0"/>
          </a:p>
          <a:p>
            <a:r>
              <a:rPr lang="ru-RU" b="1" dirty="0"/>
              <a:t>Вариант: придумайте или вспомните каких-то сказочных персонажей, договоритесь, кто из них как говорит</a:t>
            </a:r>
            <a:r>
              <a:rPr lang="ru-RU" b="1" dirty="0" smtClean="0"/>
              <a:t>, </a:t>
            </a:r>
            <a:r>
              <a:rPr lang="ru-RU" b="1" dirty="0"/>
              <a:t>узнавайте ваших героев по </a:t>
            </a:r>
            <a:r>
              <a:rPr lang="ru-RU" b="1" dirty="0" smtClean="0"/>
              <a:t>голосу</a:t>
            </a:r>
            <a:r>
              <a:rPr lang="ru-RU" b="1" dirty="0"/>
              <a:t>.</a:t>
            </a:r>
            <a:endParaRPr lang="ru-RU" b="1" dirty="0"/>
          </a:p>
          <a:p>
            <a:endParaRPr lang="ru-RU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10239</Words>
  <Application>WPS Presentation</Application>
  <PresentationFormat>Экран (4:3)</PresentationFormat>
  <Paragraphs>157</Paragraphs>
  <Slides>19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19</vt:i4>
      </vt:variant>
    </vt:vector>
  </HeadingPairs>
  <TitlesOfParts>
    <vt:vector size="27" baseType="lpstr">
      <vt:lpstr>Arial</vt:lpstr>
      <vt:lpstr>SimSun</vt:lpstr>
      <vt:lpstr>Wingdings</vt:lpstr>
      <vt:lpstr>Times New Roman</vt:lpstr>
      <vt:lpstr>Calibri</vt:lpstr>
      <vt:lpstr>Microsoft YaHei</vt:lpstr>
      <vt:lpstr>Arial Unicode MS</vt:lpstr>
      <vt:lpstr>Тема Office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 Windows</dc:creator>
  <cp:lastModifiedBy>user</cp:lastModifiedBy>
  <cp:revision>143</cp:revision>
  <dcterms:created xsi:type="dcterms:W3CDTF">2021-01-11T18:14:00Z</dcterms:created>
  <dcterms:modified xsi:type="dcterms:W3CDTF">2024-01-07T13:06:33Z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A7E28B6E92F54F37A3F0696518FC8577_12</vt:lpwstr>
  </property>
  <property fmtid="{D5CDD505-2E9C-101B-9397-08002B2CF9AE}" pid="3" name="KSOProductBuildVer">
    <vt:lpwstr>1033-12.2.0.13359</vt:lpwstr>
  </property>
</Properties>
</file>