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71" r:id="rId4"/>
    <p:sldId id="257" r:id="rId5"/>
    <p:sldId id="258" r:id="rId6"/>
    <p:sldId id="272" r:id="rId7"/>
    <p:sldId id="273" r:id="rId8"/>
    <p:sldId id="274" r:id="rId9"/>
    <p:sldId id="278" r:id="rId10"/>
    <p:sldId id="279" r:id="rId11"/>
    <p:sldId id="280" r:id="rId12"/>
    <p:sldId id="286" r:id="rId13"/>
    <p:sldId id="285" r:id="rId14"/>
    <p:sldId id="284" r:id="rId15"/>
    <p:sldId id="283" r:id="rId16"/>
    <p:sldId id="28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7F468-AD1D-48E6-BE0B-DAE0E6052854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4B42-D284-44E4-BFCE-C316B63F7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896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7F468-AD1D-48E6-BE0B-DAE0E6052854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4B42-D284-44E4-BFCE-C316B63F7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934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7F468-AD1D-48E6-BE0B-DAE0E6052854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4B42-D284-44E4-BFCE-C316B63F7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510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7F468-AD1D-48E6-BE0B-DAE0E6052854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4B42-D284-44E4-BFCE-C316B63F7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662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7F468-AD1D-48E6-BE0B-DAE0E6052854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4B42-D284-44E4-BFCE-C316B63F7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575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7F468-AD1D-48E6-BE0B-DAE0E6052854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4B42-D284-44E4-BFCE-C316B63F7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094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7F468-AD1D-48E6-BE0B-DAE0E6052854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4B42-D284-44E4-BFCE-C316B63F7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000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7F468-AD1D-48E6-BE0B-DAE0E6052854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4B42-D284-44E4-BFCE-C316B63F7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554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7F468-AD1D-48E6-BE0B-DAE0E6052854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4B42-D284-44E4-BFCE-C316B63F7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560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7F468-AD1D-48E6-BE0B-DAE0E6052854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4B42-D284-44E4-BFCE-C316B63F7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691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7F468-AD1D-48E6-BE0B-DAE0E6052854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4B42-D284-44E4-BFCE-C316B63F7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061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6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7F468-AD1D-48E6-BE0B-DAE0E6052854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84B42-D284-44E4-BFCE-C316B63F7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642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350" y="0"/>
            <a:ext cx="12192000" cy="464502"/>
          </a:xfrm>
        </p:spPr>
        <p:txBody>
          <a:bodyPr anchor="ctr">
            <a:normAutofit/>
          </a:bodyPr>
          <a:lstStyle/>
          <a:p>
            <a:pPr algn="ctr"/>
            <a:r>
              <a:rPr lang="ru-RU" sz="18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Муниципальное образовательное учреждение – детский сад №31</a:t>
            </a:r>
            <a:endParaRPr lang="ru-RU" sz="18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665845"/>
            <a:ext cx="12192000" cy="1008061"/>
          </a:xfrm>
        </p:spPr>
        <p:txBody>
          <a:bodyPr anchor="ctr">
            <a:normAutofit fontScale="92500"/>
          </a:bodyPr>
          <a:lstStyle/>
          <a:p>
            <a:pPr algn="ctr"/>
            <a:r>
              <a:rPr lang="ru-RU" sz="6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« КТО ЖИВЕТ В </a:t>
            </a:r>
            <a:r>
              <a:rPr lang="ru-RU" sz="6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ДЕРЕВНЕ?»</a:t>
            </a:r>
            <a:endParaRPr lang="ru-RU" sz="6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Arial Black" panose="020B0A0402010202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6322378"/>
            <a:ext cx="12192000" cy="4645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Воспитатель: Е. В. Сайкина</a:t>
            </a:r>
            <a:endParaRPr lang="ru-RU" sz="18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http://olesya-emelyanova.ru/stihi/soroka-vorona_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274" y="1875249"/>
            <a:ext cx="6153451" cy="4410205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5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6835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КТО ЖИВЕТ В </a:t>
            </a:r>
            <a:r>
              <a:rPr lang="ru-RU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ДЕРЕВНЕ?</a:t>
            </a:r>
            <a:endParaRPr lang="ru-RU" sz="3200" dirty="0"/>
          </a:p>
        </p:txBody>
      </p:sp>
      <p:pic>
        <p:nvPicPr>
          <p:cNvPr id="3" name="Picture 2" descr="http://nordmanblog.ru/wp-content/uploads/2016/02/dach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3" t="3035"/>
          <a:stretch/>
        </p:blipFill>
        <p:spPr bwMode="auto">
          <a:xfrm>
            <a:off x="7027677" y="492125"/>
            <a:ext cx="5164323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4"/>
          <p:cNvSpPr/>
          <p:nvPr/>
        </p:nvSpPr>
        <p:spPr>
          <a:xfrm>
            <a:off x="160814" y="6202879"/>
            <a:ext cx="540000" cy="540000"/>
          </a:xfrm>
          <a:prstGeom prst="star10">
            <a:avLst/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4" descr="http://img0.liveinternet.ru/images/attach/c/11/114/81/114081734_large_54__3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988" y="3276600"/>
            <a:ext cx="4457700" cy="334327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funforkids.ru/pictures/littlehorse/horse03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35"/>
          <a:stretch/>
        </p:blipFill>
        <p:spPr bwMode="auto">
          <a:xfrm flipH="1">
            <a:off x="700814" y="2358000"/>
            <a:ext cx="3890260" cy="45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6675" y="910431"/>
            <a:ext cx="318135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Helvetica" panose="020B0604020202020204" pitchFamily="34" charset="0"/>
              </a:rPr>
              <a:t> </a:t>
            </a:r>
            <a:r>
              <a:rPr lang="ru-RU" sz="1400" u="sng" dirty="0">
                <a:solidFill>
                  <a:srgbClr val="FFC000"/>
                </a:solidFill>
                <a:latin typeface="Arial Black" panose="020B0A04020102020204" pitchFamily="34" charset="0"/>
              </a:rPr>
              <a:t>Конь</a:t>
            </a:r>
          </a:p>
          <a:p>
            <a: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  <a:t>На скаку играя гривой,</a:t>
            </a:r>
            <a:b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  <a:t>Скачет быстро он, красиво.</a:t>
            </a:r>
            <a:b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  <a:t>Не догонишь, </a:t>
            </a:r>
            <a:r>
              <a:rPr lang="ru-RU" sz="14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не догонишь</a:t>
            </a:r>
            <a: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  <a:t/>
            </a:r>
            <a:b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  <a:t>Ишь, как скачет: И-ГО-ГО!</a:t>
            </a:r>
          </a:p>
        </p:txBody>
      </p:sp>
    </p:spTree>
    <p:extLst>
      <p:ext uri="{BB962C8B-B14F-4D97-AF65-F5344CB8AC3E}">
        <p14:creationId xmlns:p14="http://schemas.microsoft.com/office/powerpoint/2010/main" val="157390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0.00046 L 0.09726 0.04005 C 0.11745 0.04907 0.14791 0.05393 0.17981 0.05393 C 0.21601 0.05393 0.24518 0.04907 0.26536 0.04005 L 0.36276 0.0004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38" y="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6835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КТО ЖИВЕТ В </a:t>
            </a:r>
            <a:r>
              <a:rPr lang="ru-RU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ДЕРЕВНЕ?</a:t>
            </a:r>
            <a:endParaRPr lang="ru-RU" sz="3200" dirty="0"/>
          </a:p>
        </p:txBody>
      </p:sp>
      <p:pic>
        <p:nvPicPr>
          <p:cNvPr id="3" name="Picture 2" descr="http://nordmanblog.ru/wp-content/uploads/2016/02/dach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3" t="3035"/>
          <a:stretch/>
        </p:blipFill>
        <p:spPr bwMode="auto">
          <a:xfrm>
            <a:off x="7027677" y="447052"/>
            <a:ext cx="5164323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4"/>
          <p:cNvSpPr/>
          <p:nvPr/>
        </p:nvSpPr>
        <p:spPr>
          <a:xfrm>
            <a:off x="160814" y="6214602"/>
            <a:ext cx="540000" cy="540000"/>
          </a:xfrm>
          <a:prstGeom prst="star10">
            <a:avLst/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4" descr="http://img0.liveinternet.ru/images/attach/c/11/114/81/114081734_large_54__3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988" y="3343275"/>
            <a:ext cx="4457700" cy="334327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http://worldluxrealty.com/sites/default/files/inline/images/horoscope_2019_zodia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4605" y="2434602"/>
            <a:ext cx="474492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768350"/>
            <a:ext cx="321945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u="sng" dirty="0">
                <a:solidFill>
                  <a:srgbClr val="FFC000"/>
                </a:solidFill>
                <a:latin typeface="Arial Black" panose="020B0A04020102020204" pitchFamily="34" charset="0"/>
              </a:rPr>
              <a:t>Свинья</a:t>
            </a:r>
          </a:p>
          <a:p>
            <a: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  <a:t>Пятачок умоет в луже</a:t>
            </a:r>
            <a:b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  <a:t>И торопится на ужин,</a:t>
            </a:r>
            <a:b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  <a:t>Отрубей я ей сварю,</a:t>
            </a:r>
            <a:b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  <a:t>Скажет мне она: ХРЮ-ХРЮ!</a:t>
            </a:r>
          </a:p>
        </p:txBody>
      </p:sp>
    </p:spTree>
    <p:extLst>
      <p:ext uri="{BB962C8B-B14F-4D97-AF65-F5344CB8AC3E}">
        <p14:creationId xmlns:p14="http://schemas.microsoft.com/office/powerpoint/2010/main" val="133313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6835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КТО ЖИВЕТ В </a:t>
            </a:r>
            <a:r>
              <a:rPr lang="ru-RU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ДЕРЕВНЕ?</a:t>
            </a:r>
            <a:endParaRPr lang="ru-RU" sz="3200" dirty="0"/>
          </a:p>
        </p:txBody>
      </p:sp>
      <p:pic>
        <p:nvPicPr>
          <p:cNvPr id="3" name="Picture 2" descr="http://nordmanblog.ru/wp-content/uploads/2016/02/dach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3" t="3035"/>
          <a:stretch/>
        </p:blipFill>
        <p:spPr bwMode="auto">
          <a:xfrm>
            <a:off x="7027677" y="492125"/>
            <a:ext cx="5164323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4"/>
          <p:cNvSpPr/>
          <p:nvPr/>
        </p:nvSpPr>
        <p:spPr>
          <a:xfrm>
            <a:off x="160814" y="6214602"/>
            <a:ext cx="540000" cy="540000"/>
          </a:xfrm>
          <a:prstGeom prst="star10">
            <a:avLst/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4" descr="http://img0.liveinternet.ru/images/attach/c/11/114/81/114081734_large_54__3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988" y="3333750"/>
            <a:ext cx="4457700" cy="334327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://img1.liveinternet.ru/images/attach/c/2/67/461/67461634_1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5544" y="2434602"/>
            <a:ext cx="5642102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590461"/>
            <a:ext cx="319964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u="sng" dirty="0">
                <a:solidFill>
                  <a:srgbClr val="FFC000"/>
                </a:solidFill>
                <a:latin typeface="Arial Black" panose="020B0A04020102020204" pitchFamily="34" charset="0"/>
              </a:rPr>
              <a:t>Кролик</a:t>
            </a:r>
          </a:p>
          <a:p>
            <a: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  <a:t>Пушистые крольчата -</a:t>
            </a:r>
            <a:b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  <a:t>Весёлые ребята.</a:t>
            </a:r>
            <a:b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  <a:t>Их лакомство - морковка,</a:t>
            </a:r>
            <a:b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  <a:t>Грызут её крольчата ловко.</a:t>
            </a:r>
          </a:p>
        </p:txBody>
      </p:sp>
    </p:spTree>
    <p:extLst>
      <p:ext uri="{BB962C8B-B14F-4D97-AF65-F5344CB8AC3E}">
        <p14:creationId xmlns:p14="http://schemas.microsoft.com/office/powerpoint/2010/main" val="42260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6835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КТО ЖИВЕТ В </a:t>
            </a:r>
            <a:r>
              <a:rPr lang="ru-RU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ДЕРЕВНЕ?</a:t>
            </a:r>
            <a:endParaRPr lang="ru-RU" sz="3200" dirty="0"/>
          </a:p>
        </p:txBody>
      </p:sp>
      <p:pic>
        <p:nvPicPr>
          <p:cNvPr id="3" name="Picture 2" descr="http://nordmanblog.ru/wp-content/uploads/2016/02/dach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3" t="3035"/>
          <a:stretch/>
        </p:blipFill>
        <p:spPr bwMode="auto">
          <a:xfrm>
            <a:off x="7027677" y="501650"/>
            <a:ext cx="5164323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4"/>
          <p:cNvSpPr/>
          <p:nvPr/>
        </p:nvSpPr>
        <p:spPr>
          <a:xfrm>
            <a:off x="160814" y="6214602"/>
            <a:ext cx="540000" cy="540000"/>
          </a:xfrm>
          <a:prstGeom prst="star10">
            <a:avLst/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" descr="http://img0.liveinternet.ru/images/attach/c/11/114/81/114081734_large_54__3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324" y="3411327"/>
            <a:ext cx="4457700" cy="334327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689252" y="2089700"/>
            <a:ext cx="5474686" cy="4394902"/>
            <a:chOff x="287939" y="2359700"/>
            <a:chExt cx="5474686" cy="4394902"/>
          </a:xfrm>
        </p:grpSpPr>
        <p:pic>
          <p:nvPicPr>
            <p:cNvPr id="5122" name="Picture 2" descr="http://boombob.ru/img/picture/May/05/addd66d02a1c0ac1bdabeb886ea3fc61/1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426" t="10269" r="2331" b="14629"/>
            <a:stretch/>
          </p:blipFill>
          <p:spPr bwMode="auto">
            <a:xfrm flipH="1">
              <a:off x="287939" y="2359700"/>
              <a:ext cx="4255486" cy="3936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http://boombob.ru/img/picture/May/05/addd66d02a1c0ac1bdabeb886ea3fc61/1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10" t="26987" r="58305" b="11251"/>
            <a:stretch/>
          </p:blipFill>
          <p:spPr bwMode="auto">
            <a:xfrm>
              <a:off x="3686175" y="4297469"/>
              <a:ext cx="2076450" cy="2457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Прямоугольник 4"/>
          <p:cNvSpPr/>
          <p:nvPr/>
        </p:nvSpPr>
        <p:spPr>
          <a:xfrm>
            <a:off x="0" y="768350"/>
            <a:ext cx="3048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u="sng" dirty="0">
                <a:solidFill>
                  <a:srgbClr val="FFC000"/>
                </a:solidFill>
                <a:latin typeface="Arial Black" panose="020B0A04020102020204" pitchFamily="34" charset="0"/>
              </a:rPr>
              <a:t>Куры</a:t>
            </a:r>
          </a:p>
          <a:p>
            <a: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  <a:t>Ищут зёрнышки подружки</a:t>
            </a:r>
            <a:b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  <a:t>С хохолками на макушке.</a:t>
            </a:r>
            <a:b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  <a:t>От крыльца недалеко</a:t>
            </a:r>
            <a:b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  <a:t>Раздаётся: КО-КО-КО!</a:t>
            </a:r>
          </a:p>
        </p:txBody>
      </p:sp>
    </p:spTree>
    <p:extLst>
      <p:ext uri="{BB962C8B-B14F-4D97-AF65-F5344CB8AC3E}">
        <p14:creationId xmlns:p14="http://schemas.microsoft.com/office/powerpoint/2010/main" val="10326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6835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КТО ЖИВЕТ В </a:t>
            </a:r>
            <a:r>
              <a:rPr lang="ru-RU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ДЕРЕВНЕ?</a:t>
            </a:r>
            <a:endParaRPr lang="ru-RU" sz="3200" dirty="0"/>
          </a:p>
        </p:txBody>
      </p:sp>
      <p:pic>
        <p:nvPicPr>
          <p:cNvPr id="3" name="Picture 2" descr="http://nordmanblog.ru/wp-content/uploads/2016/02/dach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3" t="3035"/>
          <a:stretch/>
        </p:blipFill>
        <p:spPr bwMode="auto">
          <a:xfrm>
            <a:off x="7027677" y="519451"/>
            <a:ext cx="5164323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4"/>
          <p:cNvSpPr/>
          <p:nvPr/>
        </p:nvSpPr>
        <p:spPr>
          <a:xfrm>
            <a:off x="160814" y="6214602"/>
            <a:ext cx="540000" cy="540000"/>
          </a:xfrm>
          <a:prstGeom prst="star10">
            <a:avLst/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12" descr="http://chicagohacksbig.com/images/pond-clipart-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8"/>
          <a:stretch/>
        </p:blipFill>
        <p:spPr bwMode="auto">
          <a:xfrm>
            <a:off x="7198021" y="3219451"/>
            <a:ext cx="4823633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://nachalo4ka.ru/wp-content/uploads/2014/10/utka-s-utyatami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06"/>
          <a:stretch/>
        </p:blipFill>
        <p:spPr bwMode="auto">
          <a:xfrm flipH="1">
            <a:off x="700814" y="3219451"/>
            <a:ext cx="5963860" cy="343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768350"/>
            <a:ext cx="328612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u="sng" dirty="0">
                <a:solidFill>
                  <a:srgbClr val="FFC000"/>
                </a:solidFill>
                <a:latin typeface="Arial Black" panose="020B0A04020102020204" pitchFamily="34" charset="0"/>
              </a:rPr>
              <a:t>Утки</a:t>
            </a:r>
          </a:p>
          <a:p>
            <a: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  <a:t>Переваливаясь важно,</a:t>
            </a:r>
            <a:b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  <a:t>В речку прыгнули отважно</a:t>
            </a:r>
            <a:b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  <a:t>И, о чём-то говоря,</a:t>
            </a:r>
            <a:b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  <a:t>В речке плещутся: КРЯ-КРЯ!</a:t>
            </a:r>
          </a:p>
        </p:txBody>
      </p:sp>
    </p:spTree>
    <p:extLst>
      <p:ext uri="{BB962C8B-B14F-4D97-AF65-F5344CB8AC3E}">
        <p14:creationId xmlns:p14="http://schemas.microsoft.com/office/powerpoint/2010/main" val="231355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6835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КТО ЖИВЕТ В </a:t>
            </a:r>
            <a:r>
              <a:rPr lang="ru-RU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ДЕРЕВНЕ?</a:t>
            </a:r>
            <a:endParaRPr lang="ru-RU" sz="3200" dirty="0"/>
          </a:p>
        </p:txBody>
      </p:sp>
      <p:pic>
        <p:nvPicPr>
          <p:cNvPr id="3" name="Picture 2" descr="http://nordmanblog.ru/wp-content/uploads/2016/02/dach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3" t="3035"/>
          <a:stretch/>
        </p:blipFill>
        <p:spPr bwMode="auto">
          <a:xfrm>
            <a:off x="7027677" y="519162"/>
            <a:ext cx="5164323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4"/>
          <p:cNvSpPr/>
          <p:nvPr/>
        </p:nvSpPr>
        <p:spPr>
          <a:xfrm>
            <a:off x="160814" y="6214602"/>
            <a:ext cx="540000" cy="540000"/>
          </a:xfrm>
          <a:prstGeom prst="star10">
            <a:avLst/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12" descr="http://chicagohacksbig.com/images/pond-clipart-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8"/>
          <a:stretch/>
        </p:blipFill>
        <p:spPr bwMode="auto">
          <a:xfrm>
            <a:off x="7198022" y="3154602"/>
            <a:ext cx="4823631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700866" y="3152775"/>
            <a:ext cx="3775883" cy="3592424"/>
            <a:chOff x="700867" y="3505199"/>
            <a:chExt cx="3366686" cy="3240000"/>
          </a:xfrm>
        </p:grpSpPr>
        <p:pic>
          <p:nvPicPr>
            <p:cNvPr id="5" name="Picture 16" descr="http://www.playcast.ru/uploads/2017/05/30/22709430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00867" y="3505199"/>
              <a:ext cx="2640262" cy="32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18" name="Picture 2" descr="http://pngimg.com/uploads/duck/duck_PNG5007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8534" y="5554662"/>
              <a:ext cx="1869019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Прямоугольник 7"/>
          <p:cNvSpPr/>
          <p:nvPr/>
        </p:nvSpPr>
        <p:spPr>
          <a:xfrm>
            <a:off x="0" y="699611"/>
            <a:ext cx="389572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u="sng" dirty="0">
                <a:solidFill>
                  <a:srgbClr val="FFC000"/>
                </a:solidFill>
                <a:latin typeface="Arial Black" panose="020B0A04020102020204" pitchFamily="34" charset="0"/>
              </a:rPr>
              <a:t>Гусь</a:t>
            </a:r>
          </a:p>
          <a:p>
            <a: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  <a:t>Гусь крикливый, с длинным носом.</a:t>
            </a:r>
            <a:b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  <a:t>Шея словно знак вопроса.</a:t>
            </a:r>
            <a:b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  <a:t>Гусь идёт гулять в луга</a:t>
            </a:r>
            <a:b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  <a:t>И гогочет: ГА-ГА-ГА!</a:t>
            </a:r>
          </a:p>
        </p:txBody>
      </p:sp>
    </p:spTree>
    <p:extLst>
      <p:ext uri="{BB962C8B-B14F-4D97-AF65-F5344CB8AC3E}">
        <p14:creationId xmlns:p14="http://schemas.microsoft.com/office/powerpoint/2010/main" val="59360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0.03403 L 0.08424 0.03125 C 0.10182 0.04583 0.12812 0.05393 0.15573 0.05393 C 0.18724 0.05393 0.21237 0.04583 0.22995 0.03125 L 0.31432 -0.03403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16" y="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6835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КТО ЖИВЕТ В </a:t>
            </a:r>
            <a:r>
              <a:rPr lang="ru-RU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ДЕРЕВНЕ?</a:t>
            </a:r>
            <a:endParaRPr lang="ru-RU" sz="3200" dirty="0"/>
          </a:p>
        </p:txBody>
      </p:sp>
      <p:pic>
        <p:nvPicPr>
          <p:cNvPr id="1026" name="Picture 2" descr="http://static.ozone.ru/multimedia/soft_other/101279736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39" y="768350"/>
            <a:ext cx="11070321" cy="59115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65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369455"/>
            <a:ext cx="12192000" cy="6286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5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ПОЯСНИТЕЛЬНАЯ ЗАПИСКА</a:t>
            </a:r>
            <a:endParaRPr lang="ru-RU" sz="25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9456" y="1315361"/>
            <a:ext cx="1144385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FFC000"/>
                </a:solidFill>
                <a:latin typeface="Arial Black" panose="020B0A04020102020204" pitchFamily="34" charset="0"/>
              </a:rPr>
              <a:t>Данное электронное пособие выполнено в среде </a:t>
            </a:r>
            <a:r>
              <a:rPr lang="ru-RU" sz="1600" dirty="0" err="1">
                <a:solidFill>
                  <a:srgbClr val="FFC000"/>
                </a:solidFill>
                <a:latin typeface="Arial Black" panose="020B0A04020102020204" pitchFamily="34" charset="0"/>
              </a:rPr>
              <a:t>PowerPoint</a:t>
            </a:r>
            <a:r>
              <a:rPr lang="ru-RU" sz="1600" dirty="0">
                <a:solidFill>
                  <a:srgbClr val="FFC000"/>
                </a:solidFill>
                <a:latin typeface="Arial Black" panose="020B0A04020102020204" pitchFamily="34" charset="0"/>
              </a:rPr>
              <a:t>. </a:t>
            </a:r>
            <a:r>
              <a:rPr lang="ru-RU" sz="1600" dirty="0">
                <a:solidFill>
                  <a:srgbClr val="FFC000"/>
                </a:solidFill>
                <a:latin typeface="Arial Black" panose="020B0A04020102020204" pitchFamily="34" charset="0"/>
              </a:rPr>
              <a:t>Интерактивная дидактическая игра </a:t>
            </a:r>
            <a:r>
              <a:rPr lang="ru-RU" sz="16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«КТО ЖИВЕТ В ДЕРЕВНЕ» </a:t>
            </a:r>
            <a:r>
              <a:rPr lang="ru-RU" sz="1600" dirty="0">
                <a:solidFill>
                  <a:srgbClr val="FFC000"/>
                </a:solidFill>
                <a:latin typeface="Arial Black" panose="020B0A04020102020204" pitchFamily="34" charset="0"/>
              </a:rPr>
              <a:t>предназначена для детей младшего дошкольного возраста. Она может быть использована педагогами ДОУ в рамках непосредственно образовательной </a:t>
            </a:r>
            <a:r>
              <a:rPr lang="ru-RU" sz="16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деятельности, </a:t>
            </a:r>
            <a:r>
              <a:rPr lang="ru-RU" sz="1600" dirty="0">
                <a:solidFill>
                  <a:srgbClr val="FFC000"/>
                </a:solidFill>
                <a:latin typeface="Arial Black" panose="020B0A04020102020204" pitchFamily="34" charset="0"/>
              </a:rPr>
              <a:t>а также в самостоятельной деятельности </a:t>
            </a:r>
            <a:r>
              <a:rPr lang="ru-RU" sz="16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ребенка</a:t>
            </a:r>
            <a:r>
              <a:rPr lang="ru-RU" sz="1600" dirty="0">
                <a:solidFill>
                  <a:srgbClr val="FFC000"/>
                </a:solidFill>
                <a:latin typeface="Arial Black" panose="020B0A04020102020204" pitchFamily="34" charset="0"/>
              </a:rPr>
              <a:t>. </a:t>
            </a:r>
            <a:endParaRPr lang="ru-RU" sz="1600" dirty="0" smtClean="0">
              <a:solidFill>
                <a:srgbClr val="FFC000"/>
              </a:solidFill>
              <a:latin typeface="Arial Black" panose="020B0A04020102020204" pitchFamily="34" charset="0"/>
            </a:endParaRPr>
          </a:p>
          <a:p>
            <a:r>
              <a:rPr lang="ru-RU" sz="16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Актуальность</a:t>
            </a:r>
            <a:r>
              <a:rPr lang="ru-RU" sz="1600" dirty="0">
                <a:solidFill>
                  <a:srgbClr val="FFC000"/>
                </a:solidFill>
                <a:latin typeface="Arial Black" panose="020B0A04020102020204" pitchFamily="34" charset="0"/>
              </a:rPr>
              <a:t>: Знакомство </a:t>
            </a:r>
            <a:r>
              <a:rPr lang="ru-RU" sz="16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ребенка </a:t>
            </a:r>
            <a:r>
              <a:rPr lang="ru-RU" sz="1600" dirty="0">
                <a:solidFill>
                  <a:srgbClr val="FFC000"/>
                </a:solidFill>
                <a:latin typeface="Arial Black" panose="020B0A04020102020204" pitchFamily="34" charset="0"/>
              </a:rPr>
              <a:t>с окружающим миром начинается с первых мгновений жизни. </a:t>
            </a:r>
            <a:r>
              <a:rPr lang="ru-RU" sz="1600" dirty="0">
                <a:solidFill>
                  <a:srgbClr val="FFC000"/>
                </a:solidFill>
                <a:latin typeface="Arial Black" panose="020B0A04020102020204" pitchFamily="34" charset="0"/>
              </a:rPr>
              <a:t>Дети всегда и везде в той или иной форме соприкасаются с предметами и явлениями природы: живой и неживой. </a:t>
            </a:r>
            <a:r>
              <a:rPr lang="ru-RU" sz="1600" dirty="0">
                <a:solidFill>
                  <a:srgbClr val="FFC000"/>
                </a:solidFill>
                <a:latin typeface="Arial Black" panose="020B0A04020102020204" pitchFamily="34" charset="0"/>
              </a:rPr>
              <a:t>Из своих представлений об окружающем </a:t>
            </a:r>
            <a:r>
              <a:rPr lang="ru-RU" sz="16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ребенок </a:t>
            </a:r>
            <a:r>
              <a:rPr lang="ru-RU" sz="1600" dirty="0">
                <a:solidFill>
                  <a:srgbClr val="FFC000"/>
                </a:solidFill>
                <a:latin typeface="Arial Black" panose="020B0A04020102020204" pitchFamily="34" charset="0"/>
              </a:rPr>
              <a:t>черпает сведения. </a:t>
            </a:r>
            <a:r>
              <a:rPr lang="ru-RU" sz="1600" dirty="0">
                <a:solidFill>
                  <a:srgbClr val="FFC000"/>
                </a:solidFill>
                <a:latin typeface="Arial Black" panose="020B0A04020102020204" pitchFamily="34" charset="0"/>
              </a:rPr>
              <a:t>Эти представления накладывают отпечаток на его отношении со взрослыми и сверстниками. Чем правильнее и ярче будут впечатления детей, чем больше они будут знать, тем интереснее и содержательнее будет их жизнь. Позитивное отношение детей к окружающему миру и правила взаимодействия с объектами природы формируются в совместной со взрослыми деятельности, в игре. </a:t>
            </a:r>
            <a:r>
              <a:rPr lang="ru-RU" sz="1600" dirty="0">
                <a:solidFill>
                  <a:srgbClr val="FFC000"/>
                </a:solidFill>
                <a:latin typeface="Arial Black" panose="020B0A04020102020204" pitchFamily="34" charset="0"/>
              </a:rPr>
              <a:t>В настоящее время отдельное место в </a:t>
            </a:r>
            <a:r>
              <a:rPr lang="ru-RU" sz="1600" dirty="0" err="1" smtClean="0">
                <a:solidFill>
                  <a:srgbClr val="FFC000"/>
                </a:solidFill>
                <a:latin typeface="Arial Black" panose="020B0A04020102020204" pitchFamily="34" charset="0"/>
              </a:rPr>
              <a:t>воспитательно</a:t>
            </a:r>
            <a:r>
              <a:rPr lang="ru-RU" sz="16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 - образовательном </a:t>
            </a:r>
            <a:r>
              <a:rPr lang="ru-RU" sz="1600" dirty="0">
                <a:solidFill>
                  <a:srgbClr val="FFC000"/>
                </a:solidFill>
                <a:latin typeface="Arial Black" panose="020B0A04020102020204" pitchFamily="34" charset="0"/>
              </a:rPr>
              <a:t>процессе ДОУ отводится компьютерным дидактическим играм. Красочность и динамичность компьютерных программ, музыкальное оформление, игровая форма, позволяет </a:t>
            </a:r>
            <a:r>
              <a:rPr lang="ru-RU" sz="16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ребенку </a:t>
            </a:r>
            <a:r>
              <a:rPr lang="ru-RU" sz="1600" dirty="0">
                <a:solidFill>
                  <a:srgbClr val="FFC000"/>
                </a:solidFill>
                <a:latin typeface="Arial Black" panose="020B0A04020102020204" pitchFamily="34" charset="0"/>
              </a:rPr>
              <a:t>играть </a:t>
            </a:r>
            <a:r>
              <a:rPr lang="ru-RU" sz="16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увлеченно</a:t>
            </a:r>
            <a:r>
              <a:rPr lang="ru-RU" sz="1600" dirty="0">
                <a:solidFill>
                  <a:srgbClr val="FFC000"/>
                </a:solidFill>
                <a:latin typeface="Arial Black" panose="020B0A04020102020204" pitchFamily="34" charset="0"/>
              </a:rPr>
              <a:t>, испытывать радость познания, открывать новое. Интерактивные дидактические игры способствуют всестороннему развитию творческой личности </a:t>
            </a:r>
            <a:r>
              <a:rPr lang="ru-RU" sz="16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ребенка</a:t>
            </a:r>
            <a:r>
              <a:rPr lang="ru-RU" sz="1600" dirty="0">
                <a:solidFill>
                  <a:srgbClr val="FFC000"/>
                </a:solidFill>
                <a:latin typeface="Arial Black" panose="020B0A04020102020204" pitchFamily="34" charset="0"/>
              </a:rPr>
              <a:t>. У </a:t>
            </a:r>
            <a:r>
              <a:rPr lang="ru-RU" sz="16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ребенка </a:t>
            </a:r>
            <a:r>
              <a:rPr lang="ru-RU" sz="1600" dirty="0">
                <a:solidFill>
                  <a:srgbClr val="FFC000"/>
                </a:solidFill>
                <a:latin typeface="Arial Black" panose="020B0A04020102020204" pitchFamily="34" charset="0"/>
              </a:rPr>
              <a:t>развивается: восприятие, зрительно-моторная координация, образное мышление; познавательная мотивация, произвольная память и внимание; умение построит план действий, принять и выполнить задание.</a:t>
            </a:r>
          </a:p>
        </p:txBody>
      </p:sp>
    </p:spTree>
    <p:extLst>
      <p:ext uri="{BB962C8B-B14F-4D97-AF65-F5344CB8AC3E}">
        <p14:creationId xmlns:p14="http://schemas.microsoft.com/office/powerpoint/2010/main" val="244784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0585"/>
            <a:ext cx="12192000" cy="1048616"/>
          </a:xfrm>
        </p:spPr>
        <p:txBody>
          <a:bodyPr anchor="ctr">
            <a:normAutofit/>
          </a:bodyPr>
          <a:lstStyle/>
          <a:p>
            <a:pPr algn="ctr">
              <a:spcBef>
                <a:spcPts val="1000"/>
              </a:spcBef>
            </a:pPr>
            <a:r>
              <a:rPr lang="ru-RU" sz="28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ЦЕЛЬ: </a:t>
            </a:r>
            <a:r>
              <a:rPr lang="ru-RU" sz="28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/>
            </a:r>
            <a:br>
              <a:rPr lang="ru-RU" sz="2800" dirty="0" smtClean="0">
                <a:solidFill>
                  <a:srgbClr val="FFC000"/>
                </a:solidFill>
                <a:latin typeface="Arial Black" panose="020B0A04020102020204" pitchFamily="34" charset="0"/>
              </a:rPr>
            </a:br>
            <a:r>
              <a:rPr lang="ru-RU" sz="20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ознакомление </a:t>
            </a:r>
            <a:r>
              <a:rPr lang="ru-RU" sz="2000" dirty="0">
                <a:solidFill>
                  <a:srgbClr val="FFC000"/>
                </a:solidFill>
                <a:latin typeface="Arial Black" panose="020B0A04020102020204" pitchFamily="34" charset="0"/>
              </a:rPr>
              <a:t>детей с домашними животными.</a:t>
            </a:r>
            <a:endParaRPr lang="ru-RU" sz="20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50" y="1126836"/>
            <a:ext cx="12185650" cy="5569528"/>
          </a:xfrm>
        </p:spPr>
        <p:txBody>
          <a:bodyPr>
            <a:normAutofit/>
          </a:bodyPr>
          <a:lstStyle/>
          <a:p>
            <a:pPr algn="ctr"/>
            <a:r>
              <a:rPr lang="ru-RU" sz="2500" dirty="0">
                <a:solidFill>
                  <a:srgbClr val="FFC000"/>
                </a:solidFill>
                <a:latin typeface="Arial Black" panose="020B0A04020102020204" pitchFamily="34" charset="0"/>
                <a:ea typeface="+mj-ea"/>
                <a:cs typeface="+mj-cs"/>
              </a:rPr>
              <a:t>ЗАДАЧИ: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rgbClr val="FFC000"/>
                </a:solidFill>
                <a:latin typeface="Arial Black" panose="020B0A04020102020204" pitchFamily="34" charset="0"/>
                <a:ea typeface="+mj-ea"/>
                <a:cs typeface="+mj-cs"/>
              </a:rPr>
              <a:t>обогащать </a:t>
            </a:r>
            <a:r>
              <a:rPr lang="ru-RU" sz="1800" dirty="0">
                <a:solidFill>
                  <a:srgbClr val="FFC000"/>
                </a:solidFill>
                <a:latin typeface="Arial Black" panose="020B0A04020102020204" pitchFamily="34" charset="0"/>
                <a:ea typeface="+mj-ea"/>
                <a:cs typeface="+mj-cs"/>
              </a:rPr>
              <a:t>знания об окружающем мире;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rgbClr val="FFC000"/>
                </a:solidFill>
                <a:latin typeface="Arial Black" panose="020B0A04020102020204" pitchFamily="34" charset="0"/>
                <a:ea typeface="+mj-ea"/>
                <a:cs typeface="+mj-cs"/>
              </a:rPr>
              <a:t>формировать </a:t>
            </a:r>
            <a:r>
              <a:rPr lang="ru-RU" sz="1800" dirty="0">
                <a:solidFill>
                  <a:srgbClr val="FFC000"/>
                </a:solidFill>
                <a:latin typeface="Arial Black" panose="020B0A04020102020204" pitchFamily="34" charset="0"/>
                <a:ea typeface="+mj-ea"/>
                <a:cs typeface="+mj-cs"/>
              </a:rPr>
              <a:t>представление детей о </a:t>
            </a:r>
            <a:r>
              <a:rPr lang="ru-RU" sz="1800" dirty="0" smtClean="0">
                <a:solidFill>
                  <a:srgbClr val="FFC000"/>
                </a:solidFill>
                <a:latin typeface="Arial Black" panose="020B0A04020102020204" pitchFamily="34" charset="0"/>
                <a:ea typeface="+mj-ea"/>
                <a:cs typeface="+mj-cs"/>
              </a:rPr>
              <a:t>деревне, домашних животных;</a:t>
            </a:r>
            <a:endParaRPr lang="ru-RU" sz="1800" dirty="0">
              <a:solidFill>
                <a:srgbClr val="FFC000"/>
              </a:solidFill>
              <a:latin typeface="Arial Black" panose="020B0A04020102020204" pitchFamily="34" charset="0"/>
              <a:ea typeface="+mj-ea"/>
              <a:cs typeface="+mj-cs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rgbClr val="FFC000"/>
                </a:solidFill>
                <a:latin typeface="Arial Black" panose="020B0A04020102020204" pitchFamily="34" charset="0"/>
                <a:ea typeface="+mj-ea"/>
                <a:cs typeface="+mj-cs"/>
              </a:rPr>
              <a:t>расширять </a:t>
            </a:r>
            <a:r>
              <a:rPr lang="ru-RU" sz="1800" dirty="0">
                <a:solidFill>
                  <a:srgbClr val="FFC000"/>
                </a:solidFill>
                <a:latin typeface="Arial Black" panose="020B0A04020102020204" pitchFamily="34" charset="0"/>
                <a:ea typeface="+mj-ea"/>
                <a:cs typeface="+mj-cs"/>
              </a:rPr>
              <a:t>словарный запас;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rgbClr val="FFC000"/>
                </a:solidFill>
                <a:latin typeface="Arial Black" panose="020B0A04020102020204" pitchFamily="34" charset="0"/>
                <a:ea typeface="+mj-ea"/>
                <a:cs typeface="+mj-cs"/>
              </a:rPr>
              <a:t>развивать </a:t>
            </a:r>
            <a:r>
              <a:rPr lang="ru-RU" sz="1800" dirty="0">
                <a:solidFill>
                  <a:srgbClr val="FFC000"/>
                </a:solidFill>
                <a:latin typeface="Arial Black" panose="020B0A04020102020204" pitchFamily="34" charset="0"/>
                <a:ea typeface="+mj-ea"/>
                <a:cs typeface="+mj-cs"/>
              </a:rPr>
              <a:t>связную речь;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rgbClr val="FFC000"/>
                </a:solidFill>
                <a:latin typeface="Arial Black" panose="020B0A04020102020204" pitchFamily="34" charset="0"/>
                <a:ea typeface="+mj-ea"/>
                <a:cs typeface="+mj-cs"/>
              </a:rPr>
              <a:t>воспитывать </a:t>
            </a:r>
            <a:r>
              <a:rPr lang="ru-RU" sz="1800" dirty="0">
                <a:solidFill>
                  <a:srgbClr val="FFC000"/>
                </a:solidFill>
                <a:latin typeface="Arial Black" panose="020B0A04020102020204" pitchFamily="34" charset="0"/>
                <a:ea typeface="+mj-ea"/>
                <a:cs typeface="+mj-cs"/>
              </a:rPr>
              <a:t>любовь к </a:t>
            </a:r>
            <a:r>
              <a:rPr lang="ru-RU" sz="1800" dirty="0" smtClean="0">
                <a:solidFill>
                  <a:srgbClr val="FFC000"/>
                </a:solidFill>
                <a:latin typeface="Arial Black" panose="020B0A04020102020204" pitchFamily="34" charset="0"/>
                <a:ea typeface="+mj-ea"/>
                <a:cs typeface="+mj-cs"/>
              </a:rPr>
              <a:t>природе</a:t>
            </a:r>
            <a:r>
              <a:rPr lang="ru-RU" sz="1800" dirty="0" smtClean="0">
                <a:solidFill>
                  <a:srgbClr val="FFC000"/>
                </a:solidFill>
                <a:latin typeface="Arial Black" panose="020B0A04020102020204" pitchFamily="34" charset="0"/>
                <a:ea typeface="+mj-ea"/>
                <a:cs typeface="+mj-cs"/>
              </a:rPr>
              <a:t>.</a:t>
            </a:r>
          </a:p>
          <a:p>
            <a:pPr algn="ctr"/>
            <a:r>
              <a:rPr lang="ru-RU" sz="2500" dirty="0">
                <a:solidFill>
                  <a:srgbClr val="FFC000"/>
                </a:solidFill>
                <a:latin typeface="Arial Black" panose="020B0A04020102020204" pitchFamily="34" charset="0"/>
                <a:ea typeface="+mj-ea"/>
                <a:cs typeface="+mj-cs"/>
              </a:rPr>
              <a:t>ХОД ИГРЫ</a:t>
            </a:r>
            <a:r>
              <a:rPr lang="ru-RU" sz="2500" dirty="0" smtClean="0">
                <a:solidFill>
                  <a:srgbClr val="FFC000"/>
                </a:solidFill>
                <a:latin typeface="Arial Black" panose="020B0A04020102020204" pitchFamily="34" charset="0"/>
                <a:ea typeface="+mj-ea"/>
                <a:cs typeface="+mj-cs"/>
              </a:rPr>
              <a:t>: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FFC000"/>
                </a:solidFill>
                <a:latin typeface="Arial Black" panose="020B0A04020102020204" pitchFamily="34" charset="0"/>
                <a:ea typeface="+mj-ea"/>
                <a:cs typeface="+mj-cs"/>
              </a:rPr>
              <a:t>взрослый рассказывает малышам что такое деревня(4 слайд), используется анимация «вход – часовая стрелка», для постепенного появления деревьев, пруда, дедушки и бабушки;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FFC000"/>
                </a:solidFill>
                <a:latin typeface="Arial Black" panose="020B0A04020102020204" pitchFamily="34" charset="0"/>
                <a:ea typeface="+mj-ea"/>
                <a:cs typeface="+mj-cs"/>
              </a:rPr>
              <a:t>на всех последующих слайдах дети узнают домашнее животное, слушают стихотворение о данном животном, взрослый нажимает на </a:t>
            </a:r>
            <a:r>
              <a:rPr lang="ru-RU" sz="1800" dirty="0" smtClean="0">
                <a:solidFill>
                  <a:srgbClr val="FFC000"/>
                </a:solidFill>
                <a:latin typeface="Arial Black" panose="020B0A04020102020204" pitchFamily="34" charset="0"/>
                <a:ea typeface="+mj-ea"/>
                <a:cs typeface="+mj-cs"/>
              </a:rPr>
              <a:t>кнопку</a:t>
            </a:r>
            <a:endParaRPr lang="ru-RU" sz="1800" dirty="0">
              <a:solidFill>
                <a:srgbClr val="FFC000"/>
              </a:solidFill>
              <a:latin typeface="Arial Black" panose="020B0A04020102020204" pitchFamily="34" charset="0"/>
              <a:ea typeface="+mj-ea"/>
              <a:cs typeface="+mj-cs"/>
            </a:endParaRPr>
          </a:p>
          <a:p>
            <a:pPr algn="ctr"/>
            <a:r>
              <a:rPr lang="ru-RU" sz="1800" dirty="0">
                <a:solidFill>
                  <a:srgbClr val="FFC000"/>
                </a:solidFill>
                <a:latin typeface="Arial Black" panose="020B0A04020102020204" pitchFamily="34" charset="0"/>
                <a:ea typeface="+mj-ea"/>
                <a:cs typeface="+mj-cs"/>
              </a:rPr>
              <a:t>и животное перемещается к дому, в котором живет.</a:t>
            </a:r>
            <a:endParaRPr lang="ru-RU" sz="1800" dirty="0">
              <a:solidFill>
                <a:srgbClr val="FFC000"/>
              </a:solidFill>
              <a:latin typeface="Arial Black" panose="020B0A04020102020204" pitchFamily="34" charset="0"/>
              <a:ea typeface="+mj-ea"/>
              <a:cs typeface="+mj-cs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ru-RU" sz="1800" dirty="0">
              <a:solidFill>
                <a:srgbClr val="FFC000"/>
              </a:solidFill>
              <a:latin typeface="Arial Black" panose="020B0A04020102020204" pitchFamily="34" charset="0"/>
              <a:ea typeface="+mj-ea"/>
              <a:cs typeface="+mj-cs"/>
            </a:endParaRPr>
          </a:p>
          <a:p>
            <a:pPr algn="ctr"/>
            <a:endParaRPr lang="ru-RU" sz="1800" dirty="0">
              <a:solidFill>
                <a:srgbClr val="FFC000"/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4" name="4"/>
          <p:cNvSpPr/>
          <p:nvPr/>
        </p:nvSpPr>
        <p:spPr>
          <a:xfrm>
            <a:off x="10736738" y="5106527"/>
            <a:ext cx="540000" cy="540000"/>
          </a:xfrm>
          <a:prstGeom prst="star10">
            <a:avLst/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49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2865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ЧТО ТАКОЕ </a:t>
            </a:r>
            <a:r>
              <a:rPr lang="ru-RU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ДЕРЕВНЯ?</a:t>
            </a:r>
            <a:endParaRPr lang="ru-RU" sz="3200" dirty="0"/>
          </a:p>
        </p:txBody>
      </p:sp>
      <p:pic>
        <p:nvPicPr>
          <p:cNvPr id="2054" name="Picture 6" descr="http://tdalmega.ru/f/9ed812215f1afbb91fdb0b17044699d2_144309799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466726"/>
            <a:ext cx="12077700" cy="451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playcast.ru/uploads/2015/10/22/1555929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546" y="4723566"/>
            <a:ext cx="1175925" cy="200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playcast.ru/uploads/2016/11/05/2042334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621" y="4723566"/>
            <a:ext cx="1662826" cy="2081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chicagohacksbig.com/images/pond-clipart-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4552951"/>
            <a:ext cx="2886075" cy="227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playcast.ru/uploads/2014/01/12/712525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247" y="3162301"/>
            <a:ext cx="3454032" cy="3661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clipartaz.com/wp-content/uploads/2017/02/tree-clip-art-tree-clipart-clipartcow-768x94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148" y="3002924"/>
            <a:ext cx="3108325" cy="382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fotohomka.ru/images/Jan/11/e46231d347bed74d8d11cbfcecd46d01/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54109" y="5678738"/>
            <a:ext cx="1026605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99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6835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КТО ЖИВЕТ В </a:t>
            </a:r>
            <a:r>
              <a:rPr lang="ru-RU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ДЕРЕВНЕ?</a:t>
            </a:r>
            <a:endParaRPr lang="ru-RU" sz="3200" dirty="0"/>
          </a:p>
        </p:txBody>
      </p:sp>
      <p:pic>
        <p:nvPicPr>
          <p:cNvPr id="3" name="Picture 2" descr="http://nordmanblog.ru/wp-content/uploads/2016/02/dach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3" t="3035"/>
          <a:stretch/>
        </p:blipFill>
        <p:spPr bwMode="auto">
          <a:xfrm>
            <a:off x="6919864" y="566261"/>
            <a:ext cx="5164323" cy="27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4"/>
          <p:cNvSpPr/>
          <p:nvPr/>
        </p:nvSpPr>
        <p:spPr>
          <a:xfrm>
            <a:off x="170339" y="6224127"/>
            <a:ext cx="540000" cy="540000"/>
          </a:xfrm>
          <a:prstGeom prst="star10">
            <a:avLst/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30" descr="http://img1.liveinternet.ru/images/attach/c/0/63/179/63179586_1282749456_1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14" y="2066683"/>
            <a:ext cx="3437767" cy="45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6989" y="566261"/>
            <a:ext cx="307657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u="sng" dirty="0">
                <a:solidFill>
                  <a:srgbClr val="FFC000"/>
                </a:solidFill>
                <a:latin typeface="Arial Black" panose="020B0A04020102020204" pitchFamily="34" charset="0"/>
              </a:rPr>
              <a:t>Кот</a:t>
            </a:r>
          </a:p>
          <a:p>
            <a: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  <a:t>Кот усатый, как разбойник,</a:t>
            </a:r>
            <a:b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  <a:t>Перепрыгнул подоконник,</a:t>
            </a:r>
            <a:b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  <a:t>Распугал соседских кур</a:t>
            </a:r>
            <a:b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  <a:t>И </a:t>
            </a:r>
            <a:r>
              <a:rPr lang="ru-RU" sz="1400" dirty="0" err="1">
                <a:solidFill>
                  <a:srgbClr val="FFC000"/>
                </a:solidFill>
                <a:latin typeface="Arial Black" panose="020B0A04020102020204" pitchFamily="34" charset="0"/>
              </a:rPr>
              <a:t>мурлыкает</a:t>
            </a:r>
            <a: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  <a:t>: МУР-МУР!</a:t>
            </a:r>
          </a:p>
        </p:txBody>
      </p:sp>
    </p:spTree>
    <p:extLst>
      <p:ext uri="{BB962C8B-B14F-4D97-AF65-F5344CB8AC3E}">
        <p14:creationId xmlns:p14="http://schemas.microsoft.com/office/powerpoint/2010/main" val="276188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5903 L 0.08333 0.02477 C 0.10065 0.04375 0.12669 0.05393 0.15403 0.05393 C 0.18515 0.05393 0.21002 0.04375 0.22734 0.02477 L 0.3108 -0.05903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34" y="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6835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КТО ЖИВЕТ В </a:t>
            </a:r>
            <a:r>
              <a:rPr lang="ru-RU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ДЕРЕВНЕ?</a:t>
            </a:r>
            <a:endParaRPr lang="ru-RU" sz="3200" dirty="0"/>
          </a:p>
        </p:txBody>
      </p:sp>
      <p:pic>
        <p:nvPicPr>
          <p:cNvPr id="3" name="Picture 2" descr="http://nordmanblog.ru/wp-content/uploads/2016/02/dach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3" t="3035"/>
          <a:stretch/>
        </p:blipFill>
        <p:spPr bwMode="auto">
          <a:xfrm>
            <a:off x="7027677" y="518073"/>
            <a:ext cx="5164323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4"/>
          <p:cNvSpPr/>
          <p:nvPr/>
        </p:nvSpPr>
        <p:spPr>
          <a:xfrm>
            <a:off x="160814" y="6214602"/>
            <a:ext cx="540000" cy="540000"/>
          </a:xfrm>
          <a:prstGeom prst="star10">
            <a:avLst/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32" descr="http://www.playcast.ru/uploads/2017/05/24/22661844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4" b="2286"/>
          <a:stretch/>
        </p:blipFill>
        <p:spPr bwMode="auto">
          <a:xfrm flipH="1">
            <a:off x="594618" y="2235552"/>
            <a:ext cx="3449138" cy="45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ru.all.biz/img/ru/catalog/1509929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7" r="12143"/>
          <a:stretch/>
        </p:blipFill>
        <p:spPr bwMode="auto">
          <a:xfrm>
            <a:off x="7929892" y="3218073"/>
            <a:ext cx="4118670" cy="363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632936"/>
            <a:ext cx="292417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u="sng" dirty="0">
                <a:solidFill>
                  <a:srgbClr val="FFC000"/>
                </a:solidFill>
                <a:latin typeface="Arial Black" panose="020B0A04020102020204" pitchFamily="34" charset="0"/>
              </a:rPr>
              <a:t>Пёс</a:t>
            </a:r>
          </a:p>
          <a:p>
            <a: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  <a:t>У меня учёный пёс —</a:t>
            </a:r>
            <a:b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  <a:t>Пёс по имени Барбос.</a:t>
            </a:r>
            <a:b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  <a:t>Если в чём-то я не прав,</a:t>
            </a:r>
            <a:b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  <a:t>Громко лает он: ГАВ-ГАВ!</a:t>
            </a:r>
            <a:endParaRPr lang="ru-RU" sz="1400" b="0" i="0" dirty="0">
              <a:solidFill>
                <a:srgbClr val="FFC000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44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0.01088 L 0.09102 0.03703 C 0.1099 0.04791 0.13842 0.05393 0.16823 0.05393 C 0.20222 0.05393 0.22943 0.04791 0.24831 0.03703 L 0.33946 -0.01088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66" y="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6835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КТО ЖИВЕТ В </a:t>
            </a:r>
            <a:r>
              <a:rPr lang="ru-RU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ДЕРЕВНЕ?</a:t>
            </a:r>
            <a:endParaRPr lang="ru-RU" sz="3200" dirty="0"/>
          </a:p>
        </p:txBody>
      </p:sp>
      <p:pic>
        <p:nvPicPr>
          <p:cNvPr id="3" name="Picture 2" descr="http://nordmanblog.ru/wp-content/uploads/2016/02/dach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3" t="3035"/>
          <a:stretch/>
        </p:blipFill>
        <p:spPr bwMode="auto">
          <a:xfrm>
            <a:off x="7027677" y="492125"/>
            <a:ext cx="5164323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4"/>
          <p:cNvSpPr/>
          <p:nvPr/>
        </p:nvSpPr>
        <p:spPr>
          <a:xfrm>
            <a:off x="160814" y="6214602"/>
            <a:ext cx="540000" cy="540000"/>
          </a:xfrm>
          <a:prstGeom prst="star10">
            <a:avLst/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0" name="Picture 4" descr="http://img0.liveinternet.ru/images/attach/c/11/114/81/114081734_large_54__3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988" y="3411327"/>
            <a:ext cx="4457700" cy="334327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arhivurokov.ru/kopilka/up/html/2017/07/09/k_5961f20f4d4a3/423875_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14" y="2358000"/>
            <a:ext cx="4500000" cy="45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6989" y="768350"/>
            <a:ext cx="299085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u="sng" dirty="0">
                <a:solidFill>
                  <a:srgbClr val="FFC000"/>
                </a:solidFill>
                <a:latin typeface="Arial Black" panose="020B0A04020102020204" pitchFamily="34" charset="0"/>
              </a:rPr>
              <a:t>Коза</a:t>
            </a:r>
          </a:p>
          <a:p>
            <a: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  <a:t>Колокольчиком звеня,</a:t>
            </a:r>
            <a:b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  <a:t>Убежала от меня.</a:t>
            </a:r>
            <a:b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  <a:t>Тает луг в вечерней тьме,</a:t>
            </a:r>
            <a:b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  <a:t>Где искать её… МЕ-МЕ!</a:t>
            </a:r>
          </a:p>
        </p:txBody>
      </p:sp>
    </p:spTree>
    <p:extLst>
      <p:ext uri="{BB962C8B-B14F-4D97-AF65-F5344CB8AC3E}">
        <p14:creationId xmlns:p14="http://schemas.microsoft.com/office/powerpoint/2010/main" val="118374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6835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КТО ЖИВЕТ В </a:t>
            </a:r>
            <a:r>
              <a:rPr lang="ru-RU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ДЕРЕВНЕ?</a:t>
            </a:r>
            <a:endParaRPr lang="ru-RU" sz="3200" dirty="0"/>
          </a:p>
        </p:txBody>
      </p:sp>
      <p:pic>
        <p:nvPicPr>
          <p:cNvPr id="3" name="Picture 2" descr="http://nordmanblog.ru/wp-content/uploads/2016/02/dach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3" t="3035"/>
          <a:stretch/>
        </p:blipFill>
        <p:spPr bwMode="auto">
          <a:xfrm>
            <a:off x="7027677" y="520700"/>
            <a:ext cx="5164323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4"/>
          <p:cNvSpPr/>
          <p:nvPr/>
        </p:nvSpPr>
        <p:spPr>
          <a:xfrm>
            <a:off x="160814" y="6214602"/>
            <a:ext cx="540000" cy="540000"/>
          </a:xfrm>
          <a:prstGeom prst="star10">
            <a:avLst/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4" descr="http://img0.liveinternet.ru/images/attach/c/11/114/81/114081734_large_54__3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988" y="3411327"/>
            <a:ext cx="4457700" cy="334327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fot.veryphoto.ru/img-q5y5x5n4g40414r5m4d4s234t5n5s4c4i4s5p4e4o4h4k5o444r4n4/images/attach/c/11/116/826/116826342___19968____5_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57" y="2358000"/>
            <a:ext cx="4416305" cy="45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6763" y="842486"/>
            <a:ext cx="311467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u="sng" dirty="0">
                <a:solidFill>
                  <a:srgbClr val="FFC000"/>
                </a:solidFill>
                <a:latin typeface="Arial Black" panose="020B0A04020102020204" pitchFamily="34" charset="0"/>
              </a:rPr>
              <a:t>Корова</a:t>
            </a:r>
          </a:p>
          <a:p>
            <a: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  <a:t>Ходит Зорька по лугам,</a:t>
            </a:r>
            <a:b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  <a:t>Молоко приносит нам.</a:t>
            </a:r>
            <a:b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  <a:t>Жить бы Зорьке в терему,</a:t>
            </a:r>
            <a:b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  <a:t>А она… в хлеву: МУ-МУ!</a:t>
            </a:r>
          </a:p>
        </p:txBody>
      </p:sp>
    </p:spTree>
    <p:extLst>
      <p:ext uri="{BB962C8B-B14F-4D97-AF65-F5344CB8AC3E}">
        <p14:creationId xmlns:p14="http://schemas.microsoft.com/office/powerpoint/2010/main" val="312745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6835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КТО ЖИВЕТ В </a:t>
            </a:r>
            <a:r>
              <a:rPr lang="ru-RU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ДЕРЕВНЕ?</a:t>
            </a:r>
            <a:endParaRPr lang="ru-RU" sz="3200" dirty="0"/>
          </a:p>
        </p:txBody>
      </p:sp>
      <p:pic>
        <p:nvPicPr>
          <p:cNvPr id="3" name="Picture 2" descr="http://nordmanblog.ru/wp-content/uploads/2016/02/dach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3" t="3035"/>
          <a:stretch/>
        </p:blipFill>
        <p:spPr bwMode="auto">
          <a:xfrm>
            <a:off x="7027677" y="519162"/>
            <a:ext cx="5164323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4"/>
          <p:cNvSpPr/>
          <p:nvPr/>
        </p:nvSpPr>
        <p:spPr>
          <a:xfrm>
            <a:off x="160814" y="6214602"/>
            <a:ext cx="540000" cy="540000"/>
          </a:xfrm>
          <a:prstGeom prst="star10">
            <a:avLst/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4" descr="http://img0.liveinternet.ru/images/attach/c/11/114/81/114081734_large_54__3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988" y="3411327"/>
            <a:ext cx="4457700" cy="334327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://www.playcast.ru/uploads/2016/12/05/2076818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14" y="2538000"/>
            <a:ext cx="5170684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8147" y="699611"/>
            <a:ext cx="338844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u="sng" dirty="0">
                <a:solidFill>
                  <a:srgbClr val="FFC000"/>
                </a:solidFill>
                <a:latin typeface="Arial Black" panose="020B0A04020102020204" pitchFamily="34" charset="0"/>
              </a:rPr>
              <a:t>Овца</a:t>
            </a:r>
          </a:p>
          <a:p>
            <a: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  <a:t>Не спеша шагает с речки,</a:t>
            </a:r>
            <a:b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  <a:t>В шубе ей тепло, как в печке.</a:t>
            </a:r>
            <a:b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  <a:t>Подойдёт она к избе</a:t>
            </a:r>
            <a:b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rgbClr val="FFC000"/>
                </a:solidFill>
                <a:latin typeface="Arial Black" panose="020B0A04020102020204" pitchFamily="34" charset="0"/>
              </a:rPr>
              <a:t>И зовёт меня: БЕ-БЕ!</a:t>
            </a:r>
          </a:p>
        </p:txBody>
      </p:sp>
    </p:spTree>
    <p:extLst>
      <p:ext uri="{BB962C8B-B14F-4D97-AF65-F5344CB8AC3E}">
        <p14:creationId xmlns:p14="http://schemas.microsoft.com/office/powerpoint/2010/main" val="291930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454</Words>
  <Application>Microsoft Office PowerPoint</Application>
  <PresentationFormat>Широкоэкранный</PresentationFormat>
  <Paragraphs>52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Helvetica</vt:lpstr>
      <vt:lpstr>Wingdings</vt:lpstr>
      <vt:lpstr>Тема Office</vt:lpstr>
      <vt:lpstr>Муниципальное образовательное учреждение – детский сад №31</vt:lpstr>
      <vt:lpstr>Презентация PowerPoint</vt:lpstr>
      <vt:lpstr>ЦЕЛЬ:  ознакомление детей с домашними животными.</vt:lpstr>
      <vt:lpstr>ЧТО ТАКОЕ ДЕРЕВНЯ?</vt:lpstr>
      <vt:lpstr>КТО ЖИВЕТ В ДЕРЕВНЕ?</vt:lpstr>
      <vt:lpstr>КТО ЖИВЕТ В ДЕРЕВНЕ?</vt:lpstr>
      <vt:lpstr>КТО ЖИВЕТ В ДЕРЕВНЕ?</vt:lpstr>
      <vt:lpstr>КТО ЖИВЕТ В ДЕРЕВНЕ?</vt:lpstr>
      <vt:lpstr>КТО ЖИВЕТ В ДЕРЕВНЕ?</vt:lpstr>
      <vt:lpstr>КТО ЖИВЕТ В ДЕРЕВНЕ?</vt:lpstr>
      <vt:lpstr>КТО ЖИВЕТ В ДЕРЕВНЕ?</vt:lpstr>
      <vt:lpstr>КТО ЖИВЕТ В ДЕРЕВНЕ?</vt:lpstr>
      <vt:lpstr>КТО ЖИВЕТ В ДЕРЕВНЕ?</vt:lpstr>
      <vt:lpstr>КТО ЖИВЕТ В ДЕРЕВНЕ?</vt:lpstr>
      <vt:lpstr>КТО ЖИВЕТ В ДЕРЕВНЕ?</vt:lpstr>
      <vt:lpstr>КТО ЖИВЕТ В ДЕРЕВНЕ?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образовательное учреждение – детский сад №31</dc:title>
  <dc:creator>Светлана</dc:creator>
  <cp:lastModifiedBy>Светлана Сайкина</cp:lastModifiedBy>
  <cp:revision>46</cp:revision>
  <dcterms:created xsi:type="dcterms:W3CDTF">2017-11-27T03:14:28Z</dcterms:created>
  <dcterms:modified xsi:type="dcterms:W3CDTF">2023-10-15T14:50:14Z</dcterms:modified>
</cp:coreProperties>
</file>