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3" r:id="rId6"/>
    <p:sldId id="264" r:id="rId7"/>
    <p:sldId id="265" r:id="rId8"/>
    <p:sldId id="260" r:id="rId9"/>
    <p:sldId id="261" r:id="rId10"/>
    <p:sldId id="262" r:id="rId11"/>
    <p:sldId id="266" r:id="rId12"/>
    <p:sldId id="270" r:id="rId13"/>
    <p:sldId id="269" r:id="rId14"/>
    <p:sldId id="267" r:id="rId15"/>
  </p:sldIdLst>
  <p:sldSz cx="12192000" cy="6858000"/>
  <p:notesSz cx="12192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4019" autoAdjust="0"/>
  </p:normalViewPr>
  <p:slideViewPr>
    <p:cSldViewPr>
      <p:cViewPr varScale="1">
        <p:scale>
          <a:sx n="88" d="100"/>
          <a:sy n="88" d="100"/>
        </p:scale>
        <p:origin x="-437" y="-77"/>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0" i="1">
                <a:solidFill>
                  <a:srgbClr val="3E7818"/>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0" i="1">
                <a:solidFill>
                  <a:srgbClr val="3E7818"/>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11/10/2023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9370948" y="0"/>
            <a:ext cx="1219200" cy="6858000"/>
          </a:xfrm>
          <a:custGeom>
            <a:avLst/>
            <a:gdLst/>
            <a:ahLst/>
            <a:cxnLst/>
            <a:rect l="l" t="t" r="r" b="b"/>
            <a:pathLst>
              <a:path w="1219200" h="6858000">
                <a:moveTo>
                  <a:pt x="0" y="0"/>
                </a:moveTo>
                <a:lnTo>
                  <a:pt x="1219200" y="6858000"/>
                </a:lnTo>
              </a:path>
            </a:pathLst>
          </a:custGeom>
          <a:ln w="9525">
            <a:solidFill>
              <a:srgbClr val="BEBEBE"/>
            </a:solidFill>
          </a:ln>
        </p:spPr>
        <p:txBody>
          <a:bodyPr wrap="square" lIns="0" tIns="0" rIns="0" bIns="0" rtlCol="0"/>
          <a:lstStyle/>
          <a:p>
            <a:endParaRPr/>
          </a:p>
        </p:txBody>
      </p:sp>
      <p:sp>
        <p:nvSpPr>
          <p:cNvPr id="17" name="bg object 17"/>
          <p:cNvSpPr/>
          <p:nvPr/>
        </p:nvSpPr>
        <p:spPr>
          <a:xfrm>
            <a:off x="7425308" y="3681476"/>
            <a:ext cx="4763770" cy="3176905"/>
          </a:xfrm>
          <a:custGeom>
            <a:avLst/>
            <a:gdLst/>
            <a:ahLst/>
            <a:cxnLst/>
            <a:rect l="l" t="t" r="r" b="b"/>
            <a:pathLst>
              <a:path w="4763770" h="3176904">
                <a:moveTo>
                  <a:pt x="4763516" y="0"/>
                </a:moveTo>
                <a:lnTo>
                  <a:pt x="0" y="3176524"/>
                </a:lnTo>
              </a:path>
            </a:pathLst>
          </a:custGeom>
          <a:ln w="9525">
            <a:solidFill>
              <a:srgbClr val="D9D9D9"/>
            </a:solidFill>
          </a:ln>
        </p:spPr>
        <p:txBody>
          <a:bodyPr wrap="square" lIns="0" tIns="0" rIns="0" bIns="0" rtlCol="0"/>
          <a:lstStyle/>
          <a:p>
            <a:endParaRPr/>
          </a:p>
        </p:txBody>
      </p:sp>
      <p:sp>
        <p:nvSpPr>
          <p:cNvPr id="18" name="bg object 18"/>
          <p:cNvSpPr/>
          <p:nvPr/>
        </p:nvSpPr>
        <p:spPr>
          <a:xfrm>
            <a:off x="9181465" y="0"/>
            <a:ext cx="3007360" cy="6858000"/>
          </a:xfrm>
          <a:custGeom>
            <a:avLst/>
            <a:gdLst/>
            <a:ahLst/>
            <a:cxnLst/>
            <a:rect l="l" t="t" r="r" b="b"/>
            <a:pathLst>
              <a:path w="3007359" h="6858000">
                <a:moveTo>
                  <a:pt x="3007359" y="0"/>
                </a:moveTo>
                <a:lnTo>
                  <a:pt x="2043053" y="0"/>
                </a:lnTo>
                <a:lnTo>
                  <a:pt x="0" y="6857998"/>
                </a:lnTo>
                <a:lnTo>
                  <a:pt x="3007359" y="6857998"/>
                </a:lnTo>
                <a:lnTo>
                  <a:pt x="3007359" y="0"/>
                </a:lnTo>
                <a:close/>
              </a:path>
            </a:pathLst>
          </a:custGeom>
          <a:solidFill>
            <a:srgbClr val="90C225">
              <a:alpha val="30195"/>
            </a:srgbClr>
          </a:solidFill>
        </p:spPr>
        <p:txBody>
          <a:bodyPr wrap="square" lIns="0" tIns="0" rIns="0" bIns="0" rtlCol="0"/>
          <a:lstStyle/>
          <a:p>
            <a:endParaRPr/>
          </a:p>
        </p:txBody>
      </p:sp>
      <p:sp>
        <p:nvSpPr>
          <p:cNvPr id="19" name="bg object 19"/>
          <p:cNvSpPr/>
          <p:nvPr/>
        </p:nvSpPr>
        <p:spPr>
          <a:xfrm>
            <a:off x="9604984" y="0"/>
            <a:ext cx="2587625" cy="6858000"/>
          </a:xfrm>
          <a:custGeom>
            <a:avLst/>
            <a:gdLst/>
            <a:ahLst/>
            <a:cxnLst/>
            <a:rect l="l" t="t" r="r" b="b"/>
            <a:pathLst>
              <a:path w="2587625" h="6858000">
                <a:moveTo>
                  <a:pt x="2587015" y="0"/>
                </a:moveTo>
                <a:lnTo>
                  <a:pt x="0" y="0"/>
                </a:lnTo>
                <a:lnTo>
                  <a:pt x="1207921" y="6857998"/>
                </a:lnTo>
                <a:lnTo>
                  <a:pt x="2587015" y="6857998"/>
                </a:lnTo>
                <a:lnTo>
                  <a:pt x="2587015" y="0"/>
                </a:lnTo>
                <a:close/>
              </a:path>
            </a:pathLst>
          </a:custGeom>
          <a:solidFill>
            <a:srgbClr val="90C225">
              <a:alpha val="19999"/>
            </a:srgbClr>
          </a:solidFill>
        </p:spPr>
        <p:txBody>
          <a:bodyPr wrap="square" lIns="0" tIns="0" rIns="0" bIns="0" rtlCol="0"/>
          <a:lstStyle/>
          <a:p>
            <a:endParaRPr/>
          </a:p>
        </p:txBody>
      </p:sp>
      <p:sp>
        <p:nvSpPr>
          <p:cNvPr id="20" name="bg object 20"/>
          <p:cNvSpPr/>
          <p:nvPr/>
        </p:nvSpPr>
        <p:spPr>
          <a:xfrm>
            <a:off x="8932290" y="3048000"/>
            <a:ext cx="3260090" cy="3810000"/>
          </a:xfrm>
          <a:custGeom>
            <a:avLst/>
            <a:gdLst/>
            <a:ahLst/>
            <a:cxnLst/>
            <a:rect l="l" t="t" r="r" b="b"/>
            <a:pathLst>
              <a:path w="3260090" h="3810000">
                <a:moveTo>
                  <a:pt x="3259708" y="0"/>
                </a:moveTo>
                <a:lnTo>
                  <a:pt x="0" y="3810000"/>
                </a:lnTo>
                <a:lnTo>
                  <a:pt x="3259708" y="3810000"/>
                </a:lnTo>
                <a:lnTo>
                  <a:pt x="3259708" y="0"/>
                </a:lnTo>
                <a:close/>
              </a:path>
            </a:pathLst>
          </a:custGeom>
          <a:solidFill>
            <a:srgbClr val="539F20">
              <a:alpha val="72155"/>
            </a:srgbClr>
          </a:solidFill>
        </p:spPr>
        <p:txBody>
          <a:bodyPr wrap="square" lIns="0" tIns="0" rIns="0" bIns="0" rtlCol="0"/>
          <a:lstStyle/>
          <a:p>
            <a:endParaRPr/>
          </a:p>
        </p:txBody>
      </p:sp>
      <p:sp>
        <p:nvSpPr>
          <p:cNvPr id="21" name="bg object 21"/>
          <p:cNvSpPr/>
          <p:nvPr/>
        </p:nvSpPr>
        <p:spPr>
          <a:xfrm>
            <a:off x="9337561" y="0"/>
            <a:ext cx="2851785" cy="6858000"/>
          </a:xfrm>
          <a:custGeom>
            <a:avLst/>
            <a:gdLst/>
            <a:ahLst/>
            <a:cxnLst/>
            <a:rect l="l" t="t" r="r" b="b"/>
            <a:pathLst>
              <a:path w="2851784" h="6858000">
                <a:moveTo>
                  <a:pt x="2851263" y="0"/>
                </a:moveTo>
                <a:lnTo>
                  <a:pt x="0" y="0"/>
                </a:lnTo>
                <a:lnTo>
                  <a:pt x="2467722" y="6857998"/>
                </a:lnTo>
                <a:lnTo>
                  <a:pt x="2851263" y="6857998"/>
                </a:lnTo>
                <a:lnTo>
                  <a:pt x="2851263" y="0"/>
                </a:lnTo>
                <a:close/>
              </a:path>
            </a:pathLst>
          </a:custGeom>
          <a:solidFill>
            <a:srgbClr val="3E7818">
              <a:alpha val="70195"/>
            </a:srgbClr>
          </a:solidFill>
        </p:spPr>
        <p:txBody>
          <a:bodyPr wrap="square" lIns="0" tIns="0" rIns="0" bIns="0" rtlCol="0"/>
          <a:lstStyle/>
          <a:p>
            <a:endParaRPr/>
          </a:p>
        </p:txBody>
      </p:sp>
      <p:sp>
        <p:nvSpPr>
          <p:cNvPr id="22" name="bg object 22"/>
          <p:cNvSpPr/>
          <p:nvPr/>
        </p:nvSpPr>
        <p:spPr>
          <a:xfrm>
            <a:off x="10898759" y="0"/>
            <a:ext cx="1290320" cy="6858000"/>
          </a:xfrm>
          <a:custGeom>
            <a:avLst/>
            <a:gdLst/>
            <a:ahLst/>
            <a:cxnLst/>
            <a:rect l="l" t="t" r="r" b="b"/>
            <a:pathLst>
              <a:path w="1290320" h="6858000">
                <a:moveTo>
                  <a:pt x="1290065" y="0"/>
                </a:moveTo>
                <a:lnTo>
                  <a:pt x="1018419" y="0"/>
                </a:lnTo>
                <a:lnTo>
                  <a:pt x="0" y="6857998"/>
                </a:lnTo>
                <a:lnTo>
                  <a:pt x="1290065" y="6857998"/>
                </a:lnTo>
                <a:lnTo>
                  <a:pt x="1290065" y="0"/>
                </a:lnTo>
                <a:close/>
              </a:path>
            </a:pathLst>
          </a:custGeom>
          <a:solidFill>
            <a:srgbClr val="C0E374">
              <a:alpha val="70195"/>
            </a:srgbClr>
          </a:solidFill>
        </p:spPr>
        <p:txBody>
          <a:bodyPr wrap="square" lIns="0" tIns="0" rIns="0" bIns="0" rtlCol="0"/>
          <a:lstStyle/>
          <a:p>
            <a:endParaRPr/>
          </a:p>
        </p:txBody>
      </p:sp>
      <p:sp>
        <p:nvSpPr>
          <p:cNvPr id="23" name="bg object 23"/>
          <p:cNvSpPr/>
          <p:nvPr/>
        </p:nvSpPr>
        <p:spPr>
          <a:xfrm>
            <a:off x="10940392" y="0"/>
            <a:ext cx="1249045" cy="6858000"/>
          </a:xfrm>
          <a:custGeom>
            <a:avLst/>
            <a:gdLst/>
            <a:ahLst/>
            <a:cxnLst/>
            <a:rect l="l" t="t" r="r" b="b"/>
            <a:pathLst>
              <a:path w="1249045" h="6858000">
                <a:moveTo>
                  <a:pt x="1248432" y="0"/>
                </a:moveTo>
                <a:lnTo>
                  <a:pt x="0" y="0"/>
                </a:lnTo>
                <a:lnTo>
                  <a:pt x="1107970" y="6857998"/>
                </a:lnTo>
                <a:lnTo>
                  <a:pt x="1248432" y="6857998"/>
                </a:lnTo>
                <a:lnTo>
                  <a:pt x="1248432" y="0"/>
                </a:lnTo>
                <a:close/>
              </a:path>
            </a:pathLst>
          </a:custGeom>
          <a:solidFill>
            <a:srgbClr val="90C225">
              <a:alpha val="65097"/>
            </a:srgbClr>
          </a:solidFill>
        </p:spPr>
        <p:txBody>
          <a:bodyPr wrap="square" lIns="0" tIns="0" rIns="0" bIns="0" rtlCol="0"/>
          <a:lstStyle/>
          <a:p>
            <a:endParaRPr/>
          </a:p>
        </p:txBody>
      </p:sp>
      <p:sp>
        <p:nvSpPr>
          <p:cNvPr id="24" name="bg object 24"/>
          <p:cNvSpPr/>
          <p:nvPr/>
        </p:nvSpPr>
        <p:spPr>
          <a:xfrm>
            <a:off x="10371708" y="3589909"/>
            <a:ext cx="1817370" cy="3268345"/>
          </a:xfrm>
          <a:custGeom>
            <a:avLst/>
            <a:gdLst/>
            <a:ahLst/>
            <a:cxnLst/>
            <a:rect l="l" t="t" r="r" b="b"/>
            <a:pathLst>
              <a:path w="1817370" h="3268345">
                <a:moveTo>
                  <a:pt x="1817116" y="0"/>
                </a:moveTo>
                <a:lnTo>
                  <a:pt x="0" y="3268091"/>
                </a:lnTo>
                <a:lnTo>
                  <a:pt x="1817116" y="3268091"/>
                </a:lnTo>
                <a:lnTo>
                  <a:pt x="1817116" y="0"/>
                </a:lnTo>
                <a:close/>
              </a:path>
            </a:pathLst>
          </a:custGeom>
          <a:solidFill>
            <a:srgbClr val="90C225">
              <a:alpha val="79998"/>
            </a:srgbClr>
          </a:solidFill>
        </p:spPr>
        <p:txBody>
          <a:bodyPr wrap="square" lIns="0" tIns="0" rIns="0" bIns="0" rtlCol="0"/>
          <a:lstStyle/>
          <a:p>
            <a:endParaRPr/>
          </a:p>
        </p:txBody>
      </p:sp>
      <p:sp>
        <p:nvSpPr>
          <p:cNvPr id="25" name="bg object 25"/>
          <p:cNvSpPr/>
          <p:nvPr/>
        </p:nvSpPr>
        <p:spPr>
          <a:xfrm>
            <a:off x="0" y="4013200"/>
            <a:ext cx="448945" cy="2844800"/>
          </a:xfrm>
          <a:custGeom>
            <a:avLst/>
            <a:gdLst/>
            <a:ahLst/>
            <a:cxnLst/>
            <a:rect l="l" t="t" r="r" b="b"/>
            <a:pathLst>
              <a:path w="448945" h="2844800">
                <a:moveTo>
                  <a:pt x="0" y="0"/>
                </a:moveTo>
                <a:lnTo>
                  <a:pt x="0" y="2844800"/>
                </a:lnTo>
                <a:lnTo>
                  <a:pt x="448729" y="2844800"/>
                </a:lnTo>
                <a:lnTo>
                  <a:pt x="0" y="0"/>
                </a:lnTo>
                <a:close/>
              </a:path>
            </a:pathLst>
          </a:custGeom>
          <a:solidFill>
            <a:srgbClr val="90C225">
              <a:alpha val="85096"/>
            </a:srgbClr>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500" b="0" i="1">
                <a:solidFill>
                  <a:srgbClr val="3E7818"/>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11/10/2023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9370948" y="0"/>
            <a:ext cx="1219200" cy="6858000"/>
          </a:xfrm>
          <a:custGeom>
            <a:avLst/>
            <a:gdLst/>
            <a:ahLst/>
            <a:cxnLst/>
            <a:rect l="l" t="t" r="r" b="b"/>
            <a:pathLst>
              <a:path w="1219200" h="6858000">
                <a:moveTo>
                  <a:pt x="0" y="0"/>
                </a:moveTo>
                <a:lnTo>
                  <a:pt x="1219200" y="6858000"/>
                </a:lnTo>
              </a:path>
            </a:pathLst>
          </a:custGeom>
          <a:ln w="9525">
            <a:solidFill>
              <a:srgbClr val="BEBEBE"/>
            </a:solidFill>
          </a:ln>
        </p:spPr>
        <p:txBody>
          <a:bodyPr wrap="square" lIns="0" tIns="0" rIns="0" bIns="0" rtlCol="0"/>
          <a:lstStyle/>
          <a:p>
            <a:endParaRPr/>
          </a:p>
        </p:txBody>
      </p:sp>
      <p:sp>
        <p:nvSpPr>
          <p:cNvPr id="17" name="bg object 17"/>
          <p:cNvSpPr/>
          <p:nvPr/>
        </p:nvSpPr>
        <p:spPr>
          <a:xfrm>
            <a:off x="7425308" y="3681476"/>
            <a:ext cx="4763770" cy="3176905"/>
          </a:xfrm>
          <a:custGeom>
            <a:avLst/>
            <a:gdLst/>
            <a:ahLst/>
            <a:cxnLst/>
            <a:rect l="l" t="t" r="r" b="b"/>
            <a:pathLst>
              <a:path w="4763770" h="3176904">
                <a:moveTo>
                  <a:pt x="4763516" y="0"/>
                </a:moveTo>
                <a:lnTo>
                  <a:pt x="0" y="3176524"/>
                </a:lnTo>
              </a:path>
            </a:pathLst>
          </a:custGeom>
          <a:ln w="9525">
            <a:solidFill>
              <a:srgbClr val="D9D9D9"/>
            </a:solidFill>
          </a:ln>
        </p:spPr>
        <p:txBody>
          <a:bodyPr wrap="square" lIns="0" tIns="0" rIns="0" bIns="0" rtlCol="0"/>
          <a:lstStyle/>
          <a:p>
            <a:endParaRPr/>
          </a:p>
        </p:txBody>
      </p:sp>
      <p:sp>
        <p:nvSpPr>
          <p:cNvPr id="18" name="bg object 18"/>
          <p:cNvSpPr/>
          <p:nvPr/>
        </p:nvSpPr>
        <p:spPr>
          <a:xfrm>
            <a:off x="9181465" y="0"/>
            <a:ext cx="3007360" cy="6858000"/>
          </a:xfrm>
          <a:custGeom>
            <a:avLst/>
            <a:gdLst/>
            <a:ahLst/>
            <a:cxnLst/>
            <a:rect l="l" t="t" r="r" b="b"/>
            <a:pathLst>
              <a:path w="3007359" h="6858000">
                <a:moveTo>
                  <a:pt x="3007359" y="0"/>
                </a:moveTo>
                <a:lnTo>
                  <a:pt x="2043053" y="0"/>
                </a:lnTo>
                <a:lnTo>
                  <a:pt x="0" y="6857998"/>
                </a:lnTo>
                <a:lnTo>
                  <a:pt x="3007359" y="6857998"/>
                </a:lnTo>
                <a:lnTo>
                  <a:pt x="3007359" y="0"/>
                </a:lnTo>
                <a:close/>
              </a:path>
            </a:pathLst>
          </a:custGeom>
          <a:solidFill>
            <a:srgbClr val="90C225">
              <a:alpha val="30195"/>
            </a:srgbClr>
          </a:solidFill>
        </p:spPr>
        <p:txBody>
          <a:bodyPr wrap="square" lIns="0" tIns="0" rIns="0" bIns="0" rtlCol="0"/>
          <a:lstStyle/>
          <a:p>
            <a:endParaRPr/>
          </a:p>
        </p:txBody>
      </p:sp>
      <p:sp>
        <p:nvSpPr>
          <p:cNvPr id="19" name="bg object 19"/>
          <p:cNvSpPr/>
          <p:nvPr/>
        </p:nvSpPr>
        <p:spPr>
          <a:xfrm>
            <a:off x="9604984" y="0"/>
            <a:ext cx="2587625" cy="6858000"/>
          </a:xfrm>
          <a:custGeom>
            <a:avLst/>
            <a:gdLst/>
            <a:ahLst/>
            <a:cxnLst/>
            <a:rect l="l" t="t" r="r" b="b"/>
            <a:pathLst>
              <a:path w="2587625" h="6858000">
                <a:moveTo>
                  <a:pt x="2587015" y="0"/>
                </a:moveTo>
                <a:lnTo>
                  <a:pt x="0" y="0"/>
                </a:lnTo>
                <a:lnTo>
                  <a:pt x="1207921" y="6857998"/>
                </a:lnTo>
                <a:lnTo>
                  <a:pt x="2587015" y="6857998"/>
                </a:lnTo>
                <a:lnTo>
                  <a:pt x="2587015" y="0"/>
                </a:lnTo>
                <a:close/>
              </a:path>
            </a:pathLst>
          </a:custGeom>
          <a:solidFill>
            <a:srgbClr val="90C225">
              <a:alpha val="19999"/>
            </a:srgbClr>
          </a:solidFill>
        </p:spPr>
        <p:txBody>
          <a:bodyPr wrap="square" lIns="0" tIns="0" rIns="0" bIns="0" rtlCol="0"/>
          <a:lstStyle/>
          <a:p>
            <a:endParaRPr/>
          </a:p>
        </p:txBody>
      </p:sp>
      <p:sp>
        <p:nvSpPr>
          <p:cNvPr id="20" name="bg object 20"/>
          <p:cNvSpPr/>
          <p:nvPr/>
        </p:nvSpPr>
        <p:spPr>
          <a:xfrm>
            <a:off x="8932290" y="3048000"/>
            <a:ext cx="3260090" cy="3810000"/>
          </a:xfrm>
          <a:custGeom>
            <a:avLst/>
            <a:gdLst/>
            <a:ahLst/>
            <a:cxnLst/>
            <a:rect l="l" t="t" r="r" b="b"/>
            <a:pathLst>
              <a:path w="3260090" h="3810000">
                <a:moveTo>
                  <a:pt x="3259708" y="0"/>
                </a:moveTo>
                <a:lnTo>
                  <a:pt x="0" y="3810000"/>
                </a:lnTo>
                <a:lnTo>
                  <a:pt x="3259708" y="3810000"/>
                </a:lnTo>
                <a:lnTo>
                  <a:pt x="3259708" y="0"/>
                </a:lnTo>
                <a:close/>
              </a:path>
            </a:pathLst>
          </a:custGeom>
          <a:solidFill>
            <a:srgbClr val="539F20">
              <a:alpha val="72155"/>
            </a:srgbClr>
          </a:solidFill>
        </p:spPr>
        <p:txBody>
          <a:bodyPr wrap="square" lIns="0" tIns="0" rIns="0" bIns="0" rtlCol="0"/>
          <a:lstStyle/>
          <a:p>
            <a:endParaRPr/>
          </a:p>
        </p:txBody>
      </p:sp>
      <p:sp>
        <p:nvSpPr>
          <p:cNvPr id="21" name="bg object 21"/>
          <p:cNvSpPr/>
          <p:nvPr/>
        </p:nvSpPr>
        <p:spPr>
          <a:xfrm>
            <a:off x="9337561" y="0"/>
            <a:ext cx="2851785" cy="6858000"/>
          </a:xfrm>
          <a:custGeom>
            <a:avLst/>
            <a:gdLst/>
            <a:ahLst/>
            <a:cxnLst/>
            <a:rect l="l" t="t" r="r" b="b"/>
            <a:pathLst>
              <a:path w="2851784" h="6858000">
                <a:moveTo>
                  <a:pt x="2851263" y="0"/>
                </a:moveTo>
                <a:lnTo>
                  <a:pt x="0" y="0"/>
                </a:lnTo>
                <a:lnTo>
                  <a:pt x="2467722" y="6857998"/>
                </a:lnTo>
                <a:lnTo>
                  <a:pt x="2851263" y="6857998"/>
                </a:lnTo>
                <a:lnTo>
                  <a:pt x="2851263" y="0"/>
                </a:lnTo>
                <a:close/>
              </a:path>
            </a:pathLst>
          </a:custGeom>
          <a:solidFill>
            <a:srgbClr val="3E7818">
              <a:alpha val="70195"/>
            </a:srgbClr>
          </a:solidFill>
        </p:spPr>
        <p:txBody>
          <a:bodyPr wrap="square" lIns="0" tIns="0" rIns="0" bIns="0" rtlCol="0"/>
          <a:lstStyle/>
          <a:p>
            <a:endParaRPr/>
          </a:p>
        </p:txBody>
      </p:sp>
      <p:sp>
        <p:nvSpPr>
          <p:cNvPr id="22" name="bg object 22"/>
          <p:cNvSpPr/>
          <p:nvPr/>
        </p:nvSpPr>
        <p:spPr>
          <a:xfrm>
            <a:off x="10898759" y="0"/>
            <a:ext cx="1290320" cy="6858000"/>
          </a:xfrm>
          <a:custGeom>
            <a:avLst/>
            <a:gdLst/>
            <a:ahLst/>
            <a:cxnLst/>
            <a:rect l="l" t="t" r="r" b="b"/>
            <a:pathLst>
              <a:path w="1290320" h="6858000">
                <a:moveTo>
                  <a:pt x="1290065" y="0"/>
                </a:moveTo>
                <a:lnTo>
                  <a:pt x="1018419" y="0"/>
                </a:lnTo>
                <a:lnTo>
                  <a:pt x="0" y="6857998"/>
                </a:lnTo>
                <a:lnTo>
                  <a:pt x="1290065" y="6857998"/>
                </a:lnTo>
                <a:lnTo>
                  <a:pt x="1290065" y="0"/>
                </a:lnTo>
                <a:close/>
              </a:path>
            </a:pathLst>
          </a:custGeom>
          <a:solidFill>
            <a:srgbClr val="C0E374">
              <a:alpha val="70195"/>
            </a:srgbClr>
          </a:solidFill>
        </p:spPr>
        <p:txBody>
          <a:bodyPr wrap="square" lIns="0" tIns="0" rIns="0" bIns="0" rtlCol="0"/>
          <a:lstStyle/>
          <a:p>
            <a:endParaRPr/>
          </a:p>
        </p:txBody>
      </p:sp>
      <p:sp>
        <p:nvSpPr>
          <p:cNvPr id="23" name="bg object 23"/>
          <p:cNvSpPr/>
          <p:nvPr/>
        </p:nvSpPr>
        <p:spPr>
          <a:xfrm>
            <a:off x="10940392" y="0"/>
            <a:ext cx="1249045" cy="6858000"/>
          </a:xfrm>
          <a:custGeom>
            <a:avLst/>
            <a:gdLst/>
            <a:ahLst/>
            <a:cxnLst/>
            <a:rect l="l" t="t" r="r" b="b"/>
            <a:pathLst>
              <a:path w="1249045" h="6858000">
                <a:moveTo>
                  <a:pt x="1248432" y="0"/>
                </a:moveTo>
                <a:lnTo>
                  <a:pt x="0" y="0"/>
                </a:lnTo>
                <a:lnTo>
                  <a:pt x="1107970" y="6857998"/>
                </a:lnTo>
                <a:lnTo>
                  <a:pt x="1248432" y="6857998"/>
                </a:lnTo>
                <a:lnTo>
                  <a:pt x="1248432" y="0"/>
                </a:lnTo>
                <a:close/>
              </a:path>
            </a:pathLst>
          </a:custGeom>
          <a:solidFill>
            <a:srgbClr val="90C225">
              <a:alpha val="65097"/>
            </a:srgbClr>
          </a:solidFill>
        </p:spPr>
        <p:txBody>
          <a:bodyPr wrap="square" lIns="0" tIns="0" rIns="0" bIns="0" rtlCol="0"/>
          <a:lstStyle/>
          <a:p>
            <a:endParaRPr/>
          </a:p>
        </p:txBody>
      </p:sp>
      <p:sp>
        <p:nvSpPr>
          <p:cNvPr id="24" name="bg object 24"/>
          <p:cNvSpPr/>
          <p:nvPr/>
        </p:nvSpPr>
        <p:spPr>
          <a:xfrm>
            <a:off x="10371708" y="3589909"/>
            <a:ext cx="1817370" cy="3268345"/>
          </a:xfrm>
          <a:custGeom>
            <a:avLst/>
            <a:gdLst/>
            <a:ahLst/>
            <a:cxnLst/>
            <a:rect l="l" t="t" r="r" b="b"/>
            <a:pathLst>
              <a:path w="1817370" h="3268345">
                <a:moveTo>
                  <a:pt x="1817116" y="0"/>
                </a:moveTo>
                <a:lnTo>
                  <a:pt x="0" y="3268091"/>
                </a:lnTo>
                <a:lnTo>
                  <a:pt x="1817116" y="3268091"/>
                </a:lnTo>
                <a:lnTo>
                  <a:pt x="1817116" y="0"/>
                </a:lnTo>
                <a:close/>
              </a:path>
            </a:pathLst>
          </a:custGeom>
          <a:solidFill>
            <a:srgbClr val="90C225">
              <a:alpha val="79998"/>
            </a:srgbClr>
          </a:solidFill>
        </p:spPr>
        <p:txBody>
          <a:bodyPr wrap="square" lIns="0" tIns="0" rIns="0" bIns="0" rtlCol="0"/>
          <a:lstStyle/>
          <a:p>
            <a:endParaRPr/>
          </a:p>
        </p:txBody>
      </p:sp>
      <p:sp>
        <p:nvSpPr>
          <p:cNvPr id="25" name="bg object 25"/>
          <p:cNvSpPr/>
          <p:nvPr/>
        </p:nvSpPr>
        <p:spPr>
          <a:xfrm>
            <a:off x="0" y="4013200"/>
            <a:ext cx="448945" cy="2844800"/>
          </a:xfrm>
          <a:custGeom>
            <a:avLst/>
            <a:gdLst/>
            <a:ahLst/>
            <a:cxnLst/>
            <a:rect l="l" t="t" r="r" b="b"/>
            <a:pathLst>
              <a:path w="448945" h="2844800">
                <a:moveTo>
                  <a:pt x="0" y="0"/>
                </a:moveTo>
                <a:lnTo>
                  <a:pt x="0" y="2844800"/>
                </a:lnTo>
                <a:lnTo>
                  <a:pt x="448729" y="2844800"/>
                </a:lnTo>
                <a:lnTo>
                  <a:pt x="0" y="0"/>
                </a:lnTo>
                <a:close/>
              </a:path>
            </a:pathLst>
          </a:custGeom>
          <a:solidFill>
            <a:srgbClr val="90C225">
              <a:alpha val="85096"/>
            </a:srgbClr>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11/10/2023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9370948" y="0"/>
            <a:ext cx="1219200" cy="6858000"/>
          </a:xfrm>
          <a:custGeom>
            <a:avLst/>
            <a:gdLst/>
            <a:ahLst/>
            <a:cxnLst/>
            <a:rect l="l" t="t" r="r" b="b"/>
            <a:pathLst>
              <a:path w="1219200" h="6858000">
                <a:moveTo>
                  <a:pt x="0" y="0"/>
                </a:moveTo>
                <a:lnTo>
                  <a:pt x="1219200" y="6858000"/>
                </a:lnTo>
              </a:path>
            </a:pathLst>
          </a:custGeom>
          <a:ln w="9525">
            <a:solidFill>
              <a:srgbClr val="BEBEBE"/>
            </a:solidFill>
          </a:ln>
        </p:spPr>
        <p:txBody>
          <a:bodyPr wrap="square" lIns="0" tIns="0" rIns="0" bIns="0" rtlCol="0"/>
          <a:lstStyle/>
          <a:p>
            <a:endParaRPr/>
          </a:p>
        </p:txBody>
      </p:sp>
      <p:sp>
        <p:nvSpPr>
          <p:cNvPr id="17" name="bg object 17"/>
          <p:cNvSpPr/>
          <p:nvPr/>
        </p:nvSpPr>
        <p:spPr>
          <a:xfrm>
            <a:off x="7425308" y="3681476"/>
            <a:ext cx="4763770" cy="3176905"/>
          </a:xfrm>
          <a:custGeom>
            <a:avLst/>
            <a:gdLst/>
            <a:ahLst/>
            <a:cxnLst/>
            <a:rect l="l" t="t" r="r" b="b"/>
            <a:pathLst>
              <a:path w="4763770" h="3176904">
                <a:moveTo>
                  <a:pt x="4763516" y="0"/>
                </a:moveTo>
                <a:lnTo>
                  <a:pt x="0" y="3176524"/>
                </a:lnTo>
              </a:path>
            </a:pathLst>
          </a:custGeom>
          <a:ln w="9525">
            <a:solidFill>
              <a:srgbClr val="D9D9D9"/>
            </a:solidFill>
          </a:ln>
        </p:spPr>
        <p:txBody>
          <a:bodyPr wrap="square" lIns="0" tIns="0" rIns="0" bIns="0" rtlCol="0"/>
          <a:lstStyle/>
          <a:p>
            <a:endParaRPr/>
          </a:p>
        </p:txBody>
      </p:sp>
      <p:sp>
        <p:nvSpPr>
          <p:cNvPr id="18" name="bg object 18"/>
          <p:cNvSpPr/>
          <p:nvPr/>
        </p:nvSpPr>
        <p:spPr>
          <a:xfrm>
            <a:off x="9181465" y="0"/>
            <a:ext cx="3007360" cy="6858000"/>
          </a:xfrm>
          <a:custGeom>
            <a:avLst/>
            <a:gdLst/>
            <a:ahLst/>
            <a:cxnLst/>
            <a:rect l="l" t="t" r="r" b="b"/>
            <a:pathLst>
              <a:path w="3007359" h="6858000">
                <a:moveTo>
                  <a:pt x="3007359" y="0"/>
                </a:moveTo>
                <a:lnTo>
                  <a:pt x="2043053" y="0"/>
                </a:lnTo>
                <a:lnTo>
                  <a:pt x="0" y="6857998"/>
                </a:lnTo>
                <a:lnTo>
                  <a:pt x="3007359" y="6857998"/>
                </a:lnTo>
                <a:lnTo>
                  <a:pt x="3007359" y="0"/>
                </a:lnTo>
                <a:close/>
              </a:path>
            </a:pathLst>
          </a:custGeom>
          <a:solidFill>
            <a:srgbClr val="90C225">
              <a:alpha val="30195"/>
            </a:srgbClr>
          </a:solidFill>
        </p:spPr>
        <p:txBody>
          <a:bodyPr wrap="square" lIns="0" tIns="0" rIns="0" bIns="0" rtlCol="0"/>
          <a:lstStyle/>
          <a:p>
            <a:endParaRPr/>
          </a:p>
        </p:txBody>
      </p:sp>
      <p:sp>
        <p:nvSpPr>
          <p:cNvPr id="19" name="bg object 19"/>
          <p:cNvSpPr/>
          <p:nvPr/>
        </p:nvSpPr>
        <p:spPr>
          <a:xfrm>
            <a:off x="9604984" y="0"/>
            <a:ext cx="2587625" cy="6858000"/>
          </a:xfrm>
          <a:custGeom>
            <a:avLst/>
            <a:gdLst/>
            <a:ahLst/>
            <a:cxnLst/>
            <a:rect l="l" t="t" r="r" b="b"/>
            <a:pathLst>
              <a:path w="2587625" h="6858000">
                <a:moveTo>
                  <a:pt x="2587015" y="0"/>
                </a:moveTo>
                <a:lnTo>
                  <a:pt x="0" y="0"/>
                </a:lnTo>
                <a:lnTo>
                  <a:pt x="1207921" y="6857998"/>
                </a:lnTo>
                <a:lnTo>
                  <a:pt x="2587015" y="6857998"/>
                </a:lnTo>
                <a:lnTo>
                  <a:pt x="2587015" y="0"/>
                </a:lnTo>
                <a:close/>
              </a:path>
            </a:pathLst>
          </a:custGeom>
          <a:solidFill>
            <a:srgbClr val="90C225">
              <a:alpha val="19999"/>
            </a:srgbClr>
          </a:solidFill>
        </p:spPr>
        <p:txBody>
          <a:bodyPr wrap="square" lIns="0" tIns="0" rIns="0" bIns="0" rtlCol="0"/>
          <a:lstStyle/>
          <a:p>
            <a:endParaRPr/>
          </a:p>
        </p:txBody>
      </p:sp>
      <p:sp>
        <p:nvSpPr>
          <p:cNvPr id="20" name="bg object 20"/>
          <p:cNvSpPr/>
          <p:nvPr/>
        </p:nvSpPr>
        <p:spPr>
          <a:xfrm>
            <a:off x="8932290" y="3048000"/>
            <a:ext cx="3260090" cy="3810000"/>
          </a:xfrm>
          <a:custGeom>
            <a:avLst/>
            <a:gdLst/>
            <a:ahLst/>
            <a:cxnLst/>
            <a:rect l="l" t="t" r="r" b="b"/>
            <a:pathLst>
              <a:path w="3260090" h="3810000">
                <a:moveTo>
                  <a:pt x="3259708" y="0"/>
                </a:moveTo>
                <a:lnTo>
                  <a:pt x="0" y="3810000"/>
                </a:lnTo>
                <a:lnTo>
                  <a:pt x="3259708" y="3810000"/>
                </a:lnTo>
                <a:lnTo>
                  <a:pt x="3259708" y="0"/>
                </a:lnTo>
                <a:close/>
              </a:path>
            </a:pathLst>
          </a:custGeom>
          <a:solidFill>
            <a:srgbClr val="539F20">
              <a:alpha val="72155"/>
            </a:srgbClr>
          </a:solidFill>
        </p:spPr>
        <p:txBody>
          <a:bodyPr wrap="square" lIns="0" tIns="0" rIns="0" bIns="0" rtlCol="0"/>
          <a:lstStyle/>
          <a:p>
            <a:endParaRPr/>
          </a:p>
        </p:txBody>
      </p:sp>
      <p:sp>
        <p:nvSpPr>
          <p:cNvPr id="21" name="bg object 21"/>
          <p:cNvSpPr/>
          <p:nvPr/>
        </p:nvSpPr>
        <p:spPr>
          <a:xfrm>
            <a:off x="9337561" y="0"/>
            <a:ext cx="2851785" cy="6858000"/>
          </a:xfrm>
          <a:custGeom>
            <a:avLst/>
            <a:gdLst/>
            <a:ahLst/>
            <a:cxnLst/>
            <a:rect l="l" t="t" r="r" b="b"/>
            <a:pathLst>
              <a:path w="2851784" h="6858000">
                <a:moveTo>
                  <a:pt x="2851263" y="0"/>
                </a:moveTo>
                <a:lnTo>
                  <a:pt x="0" y="0"/>
                </a:lnTo>
                <a:lnTo>
                  <a:pt x="2467722" y="6857998"/>
                </a:lnTo>
                <a:lnTo>
                  <a:pt x="2851263" y="6857998"/>
                </a:lnTo>
                <a:lnTo>
                  <a:pt x="2851263" y="0"/>
                </a:lnTo>
                <a:close/>
              </a:path>
            </a:pathLst>
          </a:custGeom>
          <a:solidFill>
            <a:srgbClr val="3E7818">
              <a:alpha val="70195"/>
            </a:srgbClr>
          </a:solidFill>
        </p:spPr>
        <p:txBody>
          <a:bodyPr wrap="square" lIns="0" tIns="0" rIns="0" bIns="0" rtlCol="0"/>
          <a:lstStyle/>
          <a:p>
            <a:endParaRPr/>
          </a:p>
        </p:txBody>
      </p:sp>
      <p:sp>
        <p:nvSpPr>
          <p:cNvPr id="22" name="bg object 22"/>
          <p:cNvSpPr/>
          <p:nvPr/>
        </p:nvSpPr>
        <p:spPr>
          <a:xfrm>
            <a:off x="10898759" y="0"/>
            <a:ext cx="1290320" cy="6858000"/>
          </a:xfrm>
          <a:custGeom>
            <a:avLst/>
            <a:gdLst/>
            <a:ahLst/>
            <a:cxnLst/>
            <a:rect l="l" t="t" r="r" b="b"/>
            <a:pathLst>
              <a:path w="1290320" h="6858000">
                <a:moveTo>
                  <a:pt x="1290065" y="0"/>
                </a:moveTo>
                <a:lnTo>
                  <a:pt x="1018419" y="0"/>
                </a:lnTo>
                <a:lnTo>
                  <a:pt x="0" y="6857998"/>
                </a:lnTo>
                <a:lnTo>
                  <a:pt x="1290065" y="6857998"/>
                </a:lnTo>
                <a:lnTo>
                  <a:pt x="1290065" y="0"/>
                </a:lnTo>
                <a:close/>
              </a:path>
            </a:pathLst>
          </a:custGeom>
          <a:solidFill>
            <a:srgbClr val="C0E374">
              <a:alpha val="70195"/>
            </a:srgbClr>
          </a:solidFill>
        </p:spPr>
        <p:txBody>
          <a:bodyPr wrap="square" lIns="0" tIns="0" rIns="0" bIns="0" rtlCol="0"/>
          <a:lstStyle/>
          <a:p>
            <a:endParaRPr/>
          </a:p>
        </p:txBody>
      </p:sp>
      <p:sp>
        <p:nvSpPr>
          <p:cNvPr id="23" name="bg object 23"/>
          <p:cNvSpPr/>
          <p:nvPr/>
        </p:nvSpPr>
        <p:spPr>
          <a:xfrm>
            <a:off x="10940392" y="0"/>
            <a:ext cx="1249045" cy="6858000"/>
          </a:xfrm>
          <a:custGeom>
            <a:avLst/>
            <a:gdLst/>
            <a:ahLst/>
            <a:cxnLst/>
            <a:rect l="l" t="t" r="r" b="b"/>
            <a:pathLst>
              <a:path w="1249045" h="6858000">
                <a:moveTo>
                  <a:pt x="1248432" y="0"/>
                </a:moveTo>
                <a:lnTo>
                  <a:pt x="0" y="0"/>
                </a:lnTo>
                <a:lnTo>
                  <a:pt x="1107970" y="6857998"/>
                </a:lnTo>
                <a:lnTo>
                  <a:pt x="1248432" y="6857998"/>
                </a:lnTo>
                <a:lnTo>
                  <a:pt x="1248432" y="0"/>
                </a:lnTo>
                <a:close/>
              </a:path>
            </a:pathLst>
          </a:custGeom>
          <a:solidFill>
            <a:srgbClr val="90C225">
              <a:alpha val="65097"/>
            </a:srgbClr>
          </a:solidFill>
        </p:spPr>
        <p:txBody>
          <a:bodyPr wrap="square" lIns="0" tIns="0" rIns="0" bIns="0" rtlCol="0"/>
          <a:lstStyle/>
          <a:p>
            <a:endParaRPr/>
          </a:p>
        </p:txBody>
      </p:sp>
      <p:sp>
        <p:nvSpPr>
          <p:cNvPr id="24" name="bg object 24"/>
          <p:cNvSpPr/>
          <p:nvPr/>
        </p:nvSpPr>
        <p:spPr>
          <a:xfrm>
            <a:off x="10371708" y="3589909"/>
            <a:ext cx="1817370" cy="3268345"/>
          </a:xfrm>
          <a:custGeom>
            <a:avLst/>
            <a:gdLst/>
            <a:ahLst/>
            <a:cxnLst/>
            <a:rect l="l" t="t" r="r" b="b"/>
            <a:pathLst>
              <a:path w="1817370" h="3268345">
                <a:moveTo>
                  <a:pt x="1817116" y="0"/>
                </a:moveTo>
                <a:lnTo>
                  <a:pt x="0" y="3268091"/>
                </a:lnTo>
                <a:lnTo>
                  <a:pt x="1817116" y="3268091"/>
                </a:lnTo>
                <a:lnTo>
                  <a:pt x="1817116" y="0"/>
                </a:lnTo>
                <a:close/>
              </a:path>
            </a:pathLst>
          </a:custGeom>
          <a:solidFill>
            <a:srgbClr val="90C225">
              <a:alpha val="79998"/>
            </a:srgbClr>
          </a:solidFill>
        </p:spPr>
        <p:txBody>
          <a:bodyPr wrap="square" lIns="0" tIns="0" rIns="0" bIns="0" rtlCol="0"/>
          <a:lstStyle/>
          <a:p>
            <a:endParaRPr/>
          </a:p>
        </p:txBody>
      </p:sp>
      <p:sp>
        <p:nvSpPr>
          <p:cNvPr id="2" name="Holder 2"/>
          <p:cNvSpPr>
            <a:spLocks noGrp="1"/>
          </p:cNvSpPr>
          <p:nvPr>
            <p:ph type="title"/>
          </p:nvPr>
        </p:nvSpPr>
        <p:spPr>
          <a:xfrm>
            <a:off x="507898" y="304825"/>
            <a:ext cx="2378075" cy="411480"/>
          </a:xfrm>
          <a:prstGeom prst="rect">
            <a:avLst/>
          </a:prstGeom>
        </p:spPr>
        <p:txBody>
          <a:bodyPr wrap="square" lIns="0" tIns="0" rIns="0" bIns="0">
            <a:spAutoFit/>
          </a:bodyPr>
          <a:lstStyle>
            <a:lvl1pPr>
              <a:defRPr sz="2500" b="0" i="1">
                <a:solidFill>
                  <a:srgbClr val="3E7818"/>
                </a:solidFill>
                <a:latin typeface="Arial"/>
                <a:cs typeface="Arial"/>
              </a:defRPr>
            </a:lvl1pPr>
          </a:lstStyle>
          <a:p>
            <a:endParaRPr/>
          </a:p>
        </p:txBody>
      </p:sp>
      <p:sp>
        <p:nvSpPr>
          <p:cNvPr id="3" name="Holder 3"/>
          <p:cNvSpPr>
            <a:spLocks noGrp="1"/>
          </p:cNvSpPr>
          <p:nvPr>
            <p:ph type="body" idx="1"/>
          </p:nvPr>
        </p:nvSpPr>
        <p:spPr>
          <a:xfrm>
            <a:off x="526795" y="1358925"/>
            <a:ext cx="11138408" cy="29718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11/10/2023</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842644" cy="5666740"/>
          </a:xfrm>
          <a:custGeom>
            <a:avLst/>
            <a:gdLst/>
            <a:ahLst/>
            <a:cxnLst/>
            <a:rect l="l" t="t" r="r" b="b"/>
            <a:pathLst>
              <a:path w="842644" h="5666740">
                <a:moveTo>
                  <a:pt x="842594" y="0"/>
                </a:moveTo>
                <a:lnTo>
                  <a:pt x="0" y="0"/>
                </a:lnTo>
                <a:lnTo>
                  <a:pt x="0" y="5666155"/>
                </a:lnTo>
                <a:lnTo>
                  <a:pt x="842594" y="0"/>
                </a:lnTo>
                <a:close/>
              </a:path>
            </a:pathLst>
          </a:custGeom>
          <a:solidFill>
            <a:srgbClr val="90C225">
              <a:alpha val="85096"/>
            </a:srgbClr>
          </a:solidFill>
        </p:spPr>
        <p:txBody>
          <a:bodyPr wrap="square" lIns="0" tIns="0" rIns="0" bIns="0" rtlCol="0"/>
          <a:lstStyle/>
          <a:p>
            <a:endParaRPr/>
          </a:p>
        </p:txBody>
      </p:sp>
      <p:sp>
        <p:nvSpPr>
          <p:cNvPr id="3" name="object 3"/>
          <p:cNvSpPr txBox="1">
            <a:spLocks noGrp="1"/>
          </p:cNvSpPr>
          <p:nvPr>
            <p:ph type="title"/>
          </p:nvPr>
        </p:nvSpPr>
        <p:spPr>
          <a:xfrm>
            <a:off x="2438400" y="1295400"/>
            <a:ext cx="5981700" cy="1887220"/>
          </a:xfrm>
          <a:prstGeom prst="rect">
            <a:avLst/>
          </a:prstGeom>
        </p:spPr>
        <p:txBody>
          <a:bodyPr vert="horz" wrap="square" lIns="0" tIns="59690" rIns="0" bIns="0" rtlCol="0">
            <a:spAutoFit/>
          </a:bodyPr>
          <a:lstStyle/>
          <a:p>
            <a:pPr marL="12700" marR="5080" indent="375920">
              <a:lnSpc>
                <a:spcPts val="4800"/>
              </a:lnSpc>
              <a:spcBef>
                <a:spcPts val="470"/>
              </a:spcBef>
            </a:pPr>
            <a:r>
              <a:rPr sz="4200" b="1" spc="245" dirty="0">
                <a:solidFill>
                  <a:srgbClr val="002060"/>
                </a:solidFill>
                <a:latin typeface="Times New Roman" pitchFamily="18" charset="0"/>
                <a:cs typeface="Times New Roman" pitchFamily="18" charset="0"/>
              </a:rPr>
              <a:t>Образовательные </a:t>
            </a:r>
            <a:r>
              <a:rPr sz="4200" b="1" spc="250" dirty="0">
                <a:solidFill>
                  <a:srgbClr val="002060"/>
                </a:solidFill>
                <a:latin typeface="Times New Roman" pitchFamily="18" charset="0"/>
                <a:cs typeface="Times New Roman" pitchFamily="18" charset="0"/>
              </a:rPr>
              <a:t> </a:t>
            </a:r>
            <a:r>
              <a:rPr sz="4200" b="1" spc="195" dirty="0">
                <a:solidFill>
                  <a:srgbClr val="002060"/>
                </a:solidFill>
                <a:latin typeface="Times New Roman" pitchFamily="18" charset="0"/>
                <a:cs typeface="Times New Roman" pitchFamily="18" charset="0"/>
              </a:rPr>
              <a:t>ситуации</a:t>
            </a:r>
            <a:r>
              <a:rPr sz="4200" b="1" spc="135" dirty="0">
                <a:solidFill>
                  <a:srgbClr val="002060"/>
                </a:solidFill>
                <a:latin typeface="Times New Roman" pitchFamily="18" charset="0"/>
                <a:cs typeface="Times New Roman" pitchFamily="18" charset="0"/>
              </a:rPr>
              <a:t> </a:t>
            </a:r>
            <a:r>
              <a:rPr sz="4200" b="1" spc="495" dirty="0">
                <a:solidFill>
                  <a:srgbClr val="002060"/>
                </a:solidFill>
                <a:latin typeface="Times New Roman" pitchFamily="18" charset="0"/>
                <a:cs typeface="Times New Roman" pitchFamily="18" charset="0"/>
              </a:rPr>
              <a:t>как</a:t>
            </a:r>
            <a:r>
              <a:rPr sz="4200" b="1" spc="110" dirty="0">
                <a:solidFill>
                  <a:srgbClr val="002060"/>
                </a:solidFill>
                <a:latin typeface="Times New Roman" pitchFamily="18" charset="0"/>
                <a:cs typeface="Times New Roman" pitchFamily="18" charset="0"/>
              </a:rPr>
              <a:t> </a:t>
            </a:r>
            <a:r>
              <a:rPr sz="4200" b="1" spc="400" dirty="0">
                <a:solidFill>
                  <a:srgbClr val="002060"/>
                </a:solidFill>
                <a:latin typeface="Times New Roman" pitchFamily="18" charset="0"/>
                <a:cs typeface="Times New Roman" pitchFamily="18" charset="0"/>
              </a:rPr>
              <a:t>форма</a:t>
            </a:r>
            <a:endParaRPr sz="4200" b="1" dirty="0">
              <a:solidFill>
                <a:srgbClr val="002060"/>
              </a:solidFill>
              <a:latin typeface="Times New Roman" pitchFamily="18" charset="0"/>
              <a:cs typeface="Times New Roman" pitchFamily="18" charset="0"/>
            </a:endParaRPr>
          </a:p>
          <a:p>
            <a:pPr marL="1120140">
              <a:lnSpc>
                <a:spcPts val="4685"/>
              </a:lnSpc>
            </a:pPr>
            <a:r>
              <a:rPr sz="4200" b="1" spc="390" dirty="0">
                <a:solidFill>
                  <a:srgbClr val="002060"/>
                </a:solidFill>
                <a:latin typeface="Times New Roman" pitchFamily="18" charset="0"/>
                <a:cs typeface="Times New Roman" pitchFamily="18" charset="0"/>
              </a:rPr>
              <a:t>организации</a:t>
            </a:r>
            <a:endParaRPr sz="4200" b="1" dirty="0">
              <a:solidFill>
                <a:srgbClr val="002060"/>
              </a:solidFill>
              <a:latin typeface="Times New Roman" pitchFamily="18" charset="0"/>
              <a:cs typeface="Times New Roman" pitchFamily="18" charset="0"/>
            </a:endParaRPr>
          </a:p>
        </p:txBody>
      </p:sp>
      <p:sp>
        <p:nvSpPr>
          <p:cNvPr id="4" name="object 4"/>
          <p:cNvSpPr txBox="1"/>
          <p:nvPr/>
        </p:nvSpPr>
        <p:spPr>
          <a:xfrm>
            <a:off x="2743200" y="3048000"/>
            <a:ext cx="5283200" cy="1277620"/>
          </a:xfrm>
          <a:prstGeom prst="rect">
            <a:avLst/>
          </a:prstGeom>
        </p:spPr>
        <p:txBody>
          <a:bodyPr vert="horz" wrap="square" lIns="0" tIns="57785" rIns="0" bIns="0" rtlCol="0">
            <a:spAutoFit/>
          </a:bodyPr>
          <a:lstStyle/>
          <a:p>
            <a:pPr marL="562610" marR="5080" indent="-550545">
              <a:lnSpc>
                <a:spcPts val="4800"/>
              </a:lnSpc>
              <a:spcBef>
                <a:spcPts val="455"/>
              </a:spcBef>
            </a:pPr>
            <a:r>
              <a:rPr sz="4200" b="1" i="1" spc="395" dirty="0">
                <a:solidFill>
                  <a:srgbClr val="002060"/>
                </a:solidFill>
                <a:latin typeface="Times New Roman" pitchFamily="18" charset="0"/>
                <a:cs typeface="Times New Roman" pitchFamily="18" charset="0"/>
              </a:rPr>
              <a:t>образ</a:t>
            </a:r>
            <a:r>
              <a:rPr sz="4200" b="1" i="1" spc="390" dirty="0">
                <a:solidFill>
                  <a:srgbClr val="002060"/>
                </a:solidFill>
                <a:latin typeface="Times New Roman" pitchFamily="18" charset="0"/>
                <a:cs typeface="Times New Roman" pitchFamily="18" charset="0"/>
              </a:rPr>
              <a:t>о</a:t>
            </a:r>
            <a:r>
              <a:rPr sz="4200" b="1" i="1" spc="-15" dirty="0">
                <a:solidFill>
                  <a:srgbClr val="002060"/>
                </a:solidFill>
                <a:latin typeface="Times New Roman" pitchFamily="18" charset="0"/>
                <a:cs typeface="Times New Roman" pitchFamily="18" charset="0"/>
              </a:rPr>
              <a:t>вате</a:t>
            </a:r>
            <a:r>
              <a:rPr sz="4200" b="1" i="1" spc="-30" dirty="0">
                <a:solidFill>
                  <a:srgbClr val="002060"/>
                </a:solidFill>
                <a:latin typeface="Times New Roman" pitchFamily="18" charset="0"/>
                <a:cs typeface="Times New Roman" pitchFamily="18" charset="0"/>
              </a:rPr>
              <a:t>л</a:t>
            </a:r>
            <a:r>
              <a:rPr sz="4200" b="1" i="1" spc="240" dirty="0">
                <a:solidFill>
                  <a:srgbClr val="002060"/>
                </a:solidFill>
                <a:latin typeface="Times New Roman" pitchFamily="18" charset="0"/>
                <a:cs typeface="Times New Roman" pitchFamily="18" charset="0"/>
              </a:rPr>
              <a:t>ьного  </a:t>
            </a:r>
            <a:r>
              <a:rPr sz="4200" b="1" i="1" spc="390" dirty="0">
                <a:solidFill>
                  <a:srgbClr val="002060"/>
                </a:solidFill>
                <a:latin typeface="Times New Roman" pitchFamily="18" charset="0"/>
                <a:cs typeface="Times New Roman" pitchFamily="18" charset="0"/>
              </a:rPr>
              <a:t>процесса</a:t>
            </a:r>
            <a:r>
              <a:rPr sz="4200" b="1" i="1" spc="130" dirty="0">
                <a:solidFill>
                  <a:srgbClr val="002060"/>
                </a:solidFill>
                <a:latin typeface="Times New Roman" pitchFamily="18" charset="0"/>
                <a:cs typeface="Times New Roman" pitchFamily="18" charset="0"/>
              </a:rPr>
              <a:t> </a:t>
            </a:r>
            <a:r>
              <a:rPr sz="4200" b="1" i="1" spc="170" dirty="0">
                <a:solidFill>
                  <a:srgbClr val="002060"/>
                </a:solidFill>
                <a:latin typeface="Times New Roman" pitchFamily="18" charset="0"/>
                <a:cs typeface="Times New Roman" pitchFamily="18" charset="0"/>
              </a:rPr>
              <a:t>ДОО</a:t>
            </a:r>
            <a:endParaRPr sz="4200" b="1" dirty="0">
              <a:solidFill>
                <a:srgbClr val="002060"/>
              </a:solidFill>
              <a:latin typeface="Times New Roman" pitchFamily="18" charset="0"/>
              <a:cs typeface="Times New Roman" pitchFamily="18" charset="0"/>
            </a:endParaRPr>
          </a:p>
        </p:txBody>
      </p:sp>
      <p:sp>
        <p:nvSpPr>
          <p:cNvPr id="7" name="TextBox 6"/>
          <p:cNvSpPr txBox="1"/>
          <p:nvPr/>
        </p:nvSpPr>
        <p:spPr>
          <a:xfrm>
            <a:off x="8458200" y="5867400"/>
            <a:ext cx="3505200" cy="646331"/>
          </a:xfrm>
          <a:prstGeom prst="rect">
            <a:avLst/>
          </a:prstGeom>
          <a:noFill/>
        </p:spPr>
        <p:txBody>
          <a:bodyPr wrap="square" rtlCol="0">
            <a:spAutoFit/>
          </a:bodyPr>
          <a:lstStyle/>
          <a:p>
            <a:pPr algn="r"/>
            <a:r>
              <a:rPr lang="ru-RU" b="1" i="1" dirty="0" smtClean="0">
                <a:solidFill>
                  <a:srgbClr val="002060"/>
                </a:solidFill>
                <a:latin typeface="Times New Roman" pitchFamily="18" charset="0"/>
                <a:cs typeface="Times New Roman" pitchFamily="18" charset="0"/>
              </a:rPr>
              <a:t>Подготовила воспитатель</a:t>
            </a:r>
          </a:p>
          <a:p>
            <a:pPr algn="r"/>
            <a:r>
              <a:rPr lang="ru-RU" b="1" i="1" dirty="0" err="1" smtClean="0">
                <a:solidFill>
                  <a:srgbClr val="002060"/>
                </a:solidFill>
                <a:latin typeface="Times New Roman" pitchFamily="18" charset="0"/>
                <a:cs typeface="Times New Roman" pitchFamily="18" charset="0"/>
              </a:rPr>
              <a:t>Мусанова</a:t>
            </a:r>
            <a:r>
              <a:rPr lang="ru-RU" b="1" i="1" dirty="0" smtClean="0">
                <a:solidFill>
                  <a:srgbClr val="002060"/>
                </a:solidFill>
                <a:latin typeface="Times New Roman" pitchFamily="18" charset="0"/>
                <a:cs typeface="Times New Roman" pitchFamily="18" charset="0"/>
              </a:rPr>
              <a:t> Наталья Алексеевна</a:t>
            </a:r>
            <a:endParaRPr lang="ru-RU" b="1" i="1" dirty="0">
              <a:solidFill>
                <a:srgbClr val="002060"/>
              </a:solidFill>
              <a:latin typeface="Times New Roman" pitchFamily="18" charset="0"/>
              <a:cs typeface="Times New Roman" pitchFamily="18" charset="0"/>
            </a:endParaRPr>
          </a:p>
        </p:txBody>
      </p:sp>
      <p:sp>
        <p:nvSpPr>
          <p:cNvPr id="6" name="TextBox 5"/>
          <p:cNvSpPr txBox="1"/>
          <p:nvPr/>
        </p:nvSpPr>
        <p:spPr>
          <a:xfrm>
            <a:off x="1447800" y="152400"/>
            <a:ext cx="7924800" cy="1138773"/>
          </a:xfrm>
          <a:prstGeom prst="rect">
            <a:avLst/>
          </a:prstGeom>
          <a:noFill/>
        </p:spPr>
        <p:txBody>
          <a:bodyPr wrap="square" rtlCol="0">
            <a:spAutoFit/>
          </a:bodyPr>
          <a:lstStyle/>
          <a:p>
            <a:pPr algn="ctr"/>
            <a:r>
              <a:rPr lang="ru-RU" sz="1600" b="1" i="1" dirty="0" smtClean="0">
                <a:solidFill>
                  <a:srgbClr val="002060"/>
                </a:solidFill>
                <a:latin typeface="Times New Roman" pitchFamily="18" charset="0"/>
                <a:cs typeface="Times New Roman" pitchFamily="18" charset="0"/>
              </a:rPr>
              <a:t>Муниципальное автономное образовательное учреждение </a:t>
            </a:r>
          </a:p>
          <a:p>
            <a:pPr algn="ctr"/>
            <a:r>
              <a:rPr lang="ru-RU" sz="1600" b="1" i="1" dirty="0" smtClean="0">
                <a:solidFill>
                  <a:srgbClr val="002060"/>
                </a:solidFill>
                <a:latin typeface="Times New Roman" pitchFamily="18" charset="0"/>
                <a:cs typeface="Times New Roman" pitchFamily="18" charset="0"/>
              </a:rPr>
              <a:t>«Детский сад № 72 </a:t>
            </a:r>
            <a:r>
              <a:rPr lang="ru-RU" sz="1600" b="1" i="1" dirty="0" err="1" smtClean="0">
                <a:solidFill>
                  <a:srgbClr val="002060"/>
                </a:solidFill>
                <a:latin typeface="Times New Roman" pitchFamily="18" charset="0"/>
                <a:cs typeface="Times New Roman" pitchFamily="18" charset="0"/>
              </a:rPr>
              <a:t>общеразвивающего</a:t>
            </a:r>
            <a:r>
              <a:rPr lang="ru-RU" sz="1600" b="1" i="1" dirty="0" smtClean="0">
                <a:solidFill>
                  <a:srgbClr val="002060"/>
                </a:solidFill>
                <a:latin typeface="Times New Roman" pitchFamily="18" charset="0"/>
                <a:cs typeface="Times New Roman" pitchFamily="18" charset="0"/>
              </a:rPr>
              <a:t> вида» г. Сыктывкар</a:t>
            </a:r>
          </a:p>
          <a:p>
            <a:pPr algn="ctr"/>
            <a:endParaRPr lang="ru-RU" dirty="0" smtClean="0">
              <a:solidFill>
                <a:srgbClr val="002060"/>
              </a:solidFill>
              <a:latin typeface="Times New Roman" pitchFamily="18" charset="0"/>
              <a:cs typeface="Times New Roman" pitchFamily="18" charset="0"/>
            </a:endParaRPr>
          </a:p>
          <a:p>
            <a:pPr algn="ctr"/>
            <a:endParaRPr lang="ru-RU" dirty="0">
              <a:solidFill>
                <a:srgbClr val="00206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304800"/>
            <a:ext cx="7848600" cy="954107"/>
          </a:xfrm>
          <a:prstGeom prst="rect">
            <a:avLst/>
          </a:prstGeom>
          <a:noFill/>
        </p:spPr>
        <p:txBody>
          <a:bodyPr wrap="square" rtlCol="0">
            <a:spAutoFit/>
          </a:bodyPr>
          <a:lstStyle/>
          <a:p>
            <a:pPr algn="ctr"/>
            <a:r>
              <a:rPr lang="ru-RU" sz="2800" b="1" i="1" dirty="0" smtClean="0">
                <a:solidFill>
                  <a:srgbClr val="FF0000"/>
                </a:solidFill>
                <a:latin typeface="Times New Roman" pitchFamily="18" charset="0"/>
                <a:cs typeface="Times New Roman" pitchFamily="18" charset="0"/>
              </a:rPr>
              <a:t>Образовательные ситуации</a:t>
            </a:r>
          </a:p>
          <a:p>
            <a:pPr algn="ctr"/>
            <a:r>
              <a:rPr lang="ru-RU" sz="2800" b="1" i="1" dirty="0" smtClean="0">
                <a:solidFill>
                  <a:srgbClr val="FF0000"/>
                </a:solidFill>
                <a:latin typeface="Times New Roman" pitchFamily="18" charset="0"/>
                <a:cs typeface="Times New Roman" pitchFamily="18" charset="0"/>
              </a:rPr>
              <a:t> для работы с детьми дома</a:t>
            </a:r>
            <a:endParaRPr lang="ru-RU" dirty="0"/>
          </a:p>
        </p:txBody>
      </p:sp>
      <p:sp>
        <p:nvSpPr>
          <p:cNvPr id="5" name="Прямоугольник 4"/>
          <p:cNvSpPr/>
          <p:nvPr/>
        </p:nvSpPr>
        <p:spPr>
          <a:xfrm>
            <a:off x="304800" y="1447800"/>
            <a:ext cx="7010400" cy="4247317"/>
          </a:xfrm>
          <a:prstGeom prst="rect">
            <a:avLst/>
          </a:prstGeom>
        </p:spPr>
        <p:txBody>
          <a:bodyPr wrap="square">
            <a:spAutoFit/>
          </a:bodyPr>
          <a:lstStyle/>
          <a:p>
            <a:pPr algn="just"/>
            <a:r>
              <a:rPr lang="ru-RU" b="1" i="1" dirty="0" smtClean="0">
                <a:solidFill>
                  <a:srgbClr val="FF0000"/>
                </a:solidFill>
                <a:latin typeface="Times New Roman" pitchFamily="18" charset="0"/>
                <a:cs typeface="Times New Roman" pitchFamily="18" charset="0"/>
              </a:rPr>
              <a:t>Образовательная ситуация «Такие разные листья» </a:t>
            </a:r>
            <a:endParaRPr lang="ru-RU" b="1" i="1" dirty="0" smtClean="0">
              <a:solidFill>
                <a:srgbClr val="FF0000"/>
              </a:solidFill>
              <a:latin typeface="Times New Roman" pitchFamily="18" charset="0"/>
              <a:cs typeface="Times New Roman" pitchFamily="18" charset="0"/>
            </a:endParaRPr>
          </a:p>
          <a:p>
            <a:pPr algn="just"/>
            <a:r>
              <a:rPr lang="ru-RU" b="1" i="1" dirty="0" smtClean="0">
                <a:solidFill>
                  <a:srgbClr val="002060"/>
                </a:solidFill>
                <a:latin typeface="Times New Roman" pitchFamily="18" charset="0"/>
                <a:cs typeface="Times New Roman" pitchFamily="18" charset="0"/>
              </a:rPr>
              <a:t>Цель</a:t>
            </a:r>
            <a:r>
              <a:rPr lang="ru-RU" b="1" i="1" dirty="0" smtClean="0">
                <a:solidFill>
                  <a:srgbClr val="002060"/>
                </a:solidFill>
                <a:latin typeface="Times New Roman" pitchFamily="18" charset="0"/>
                <a:cs typeface="Times New Roman" pitchFamily="18" charset="0"/>
              </a:rPr>
              <a:t>: </a:t>
            </a:r>
            <a:r>
              <a:rPr lang="ru-RU" i="1" dirty="0" smtClean="0">
                <a:solidFill>
                  <a:srgbClr val="002060"/>
                </a:solidFill>
                <a:latin typeface="Times New Roman" pitchFamily="18" charset="0"/>
                <a:cs typeface="Times New Roman" pitchFamily="18" charset="0"/>
              </a:rPr>
              <a:t>познакомить ребёнка с новым словом гербарий. Стимулировать проявление творчества. </a:t>
            </a:r>
            <a:endParaRPr lang="ru-RU" i="1" dirty="0" smtClean="0">
              <a:solidFill>
                <a:srgbClr val="002060"/>
              </a:solidFill>
              <a:latin typeface="Times New Roman" pitchFamily="18" charset="0"/>
              <a:cs typeface="Times New Roman" pitchFamily="18" charset="0"/>
            </a:endParaRPr>
          </a:p>
          <a:p>
            <a:pPr algn="just"/>
            <a:r>
              <a:rPr lang="ru-RU" b="1" i="1" dirty="0" smtClean="0">
                <a:solidFill>
                  <a:srgbClr val="002060"/>
                </a:solidFill>
                <a:latin typeface="Times New Roman" pitchFamily="18" charset="0"/>
                <a:cs typeface="Times New Roman" pitchFamily="18" charset="0"/>
              </a:rPr>
              <a:t>Материал </a:t>
            </a:r>
            <a:r>
              <a:rPr lang="ru-RU" b="1" i="1" dirty="0" smtClean="0">
                <a:solidFill>
                  <a:srgbClr val="002060"/>
                </a:solidFill>
                <a:latin typeface="Times New Roman" pitchFamily="18" charset="0"/>
                <a:cs typeface="Times New Roman" pitchFamily="18" charset="0"/>
              </a:rPr>
              <a:t>и оборудование: </a:t>
            </a:r>
            <a:r>
              <a:rPr lang="ru-RU" i="1" dirty="0" smtClean="0">
                <a:solidFill>
                  <a:srgbClr val="002060"/>
                </a:solidFill>
                <a:latin typeface="Times New Roman" pitchFamily="18" charset="0"/>
                <a:cs typeface="Times New Roman" pitchFamily="18" charset="0"/>
              </a:rPr>
              <a:t>альбом для фотографий, сухие листья. Как действовать. Предложить ребёнку на прогулке заняться сбором красивых и знакомых листьев. Чтобы создать гербарий нам понадобятся разные листья деревьев, кустарников и травы. На утренней прогулке мы будем собирать гладкие листья среднего размера овальной формы. На вечерней прогулке мы будем собирать самые большие резные листья. А завтра будем собирать травы интересной формы. Собранные листья, чтобы они не потеряли форму и цвет, мы с тобой аккуратненько высушим утюгом через газету. Во время сбора листьев необходимо вспомнить как называются деревья и кустарники, листья которых мы собираем. Так у нас и получится гербарий.</a:t>
            </a:r>
            <a:endParaRPr lang="ru-RU" i="1" dirty="0">
              <a:solidFill>
                <a:srgbClr val="00206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2400" y="228600"/>
            <a:ext cx="7620000" cy="3139321"/>
          </a:xfrm>
          <a:prstGeom prst="rect">
            <a:avLst/>
          </a:prstGeom>
        </p:spPr>
        <p:txBody>
          <a:bodyPr wrap="square">
            <a:spAutoFit/>
          </a:bodyPr>
          <a:lstStyle/>
          <a:p>
            <a:r>
              <a:rPr lang="ru-RU" b="1" i="1" dirty="0" smtClean="0">
                <a:solidFill>
                  <a:srgbClr val="FF0000"/>
                </a:solidFill>
                <a:latin typeface="Times New Roman" pitchFamily="18" charset="0"/>
                <a:cs typeface="Times New Roman" pitchFamily="18" charset="0"/>
              </a:rPr>
              <a:t>Образовательная ситуация «Такие разные камни» </a:t>
            </a:r>
            <a:endParaRPr lang="ru-RU" b="1" i="1" dirty="0" smtClean="0">
              <a:solidFill>
                <a:srgbClr val="FF0000"/>
              </a:solidFill>
              <a:latin typeface="Times New Roman" pitchFamily="18" charset="0"/>
              <a:cs typeface="Times New Roman" pitchFamily="18" charset="0"/>
            </a:endParaRPr>
          </a:p>
          <a:p>
            <a:pPr algn="just"/>
            <a:r>
              <a:rPr lang="ru-RU" b="1" i="1" dirty="0" smtClean="0">
                <a:solidFill>
                  <a:srgbClr val="002060"/>
                </a:solidFill>
                <a:latin typeface="Times New Roman" pitchFamily="18" charset="0"/>
                <a:cs typeface="Times New Roman" pitchFamily="18" charset="0"/>
              </a:rPr>
              <a:t>Цель</a:t>
            </a:r>
            <a:r>
              <a:rPr lang="ru-RU" b="1" i="1" dirty="0" smtClean="0">
                <a:solidFill>
                  <a:srgbClr val="002060"/>
                </a:solidFill>
                <a:latin typeface="Times New Roman" pitchFamily="18" charset="0"/>
                <a:cs typeface="Times New Roman" pitchFamily="18" charset="0"/>
              </a:rPr>
              <a:t>: </a:t>
            </a:r>
            <a:r>
              <a:rPr lang="ru-RU" i="1" dirty="0" smtClean="0">
                <a:solidFill>
                  <a:srgbClr val="002060"/>
                </a:solidFill>
                <a:latin typeface="Times New Roman" pitchFamily="18" charset="0"/>
                <a:cs typeface="Times New Roman" pitchFamily="18" charset="0"/>
              </a:rPr>
              <a:t>развивать умение наблюдать, рассматривать и делать выводы Материал и оборудование: карта-схема, камешки, фотоаппарат. </a:t>
            </a:r>
            <a:endParaRPr lang="ru-RU" i="1" dirty="0" smtClean="0">
              <a:solidFill>
                <a:srgbClr val="002060"/>
              </a:solidFill>
              <a:latin typeface="Times New Roman" pitchFamily="18" charset="0"/>
              <a:cs typeface="Times New Roman" pitchFamily="18" charset="0"/>
            </a:endParaRPr>
          </a:p>
          <a:p>
            <a:pPr algn="just"/>
            <a:r>
              <a:rPr lang="ru-RU" b="1" i="1" dirty="0" smtClean="0">
                <a:solidFill>
                  <a:srgbClr val="002060"/>
                </a:solidFill>
                <a:latin typeface="Times New Roman" pitchFamily="18" charset="0"/>
                <a:cs typeface="Times New Roman" pitchFamily="18" charset="0"/>
              </a:rPr>
              <a:t>Как </a:t>
            </a:r>
            <a:r>
              <a:rPr lang="ru-RU" b="1" i="1" dirty="0" smtClean="0">
                <a:solidFill>
                  <a:srgbClr val="002060"/>
                </a:solidFill>
                <a:latin typeface="Times New Roman" pitchFamily="18" charset="0"/>
                <a:cs typeface="Times New Roman" pitchFamily="18" charset="0"/>
              </a:rPr>
              <a:t>действовать. </a:t>
            </a:r>
            <a:r>
              <a:rPr lang="ru-RU" i="1" dirty="0" smtClean="0">
                <a:solidFill>
                  <a:srgbClr val="002060"/>
                </a:solidFill>
                <a:latin typeface="Times New Roman" pitchFamily="18" charset="0"/>
                <a:cs typeface="Times New Roman" pitchFamily="18" charset="0"/>
              </a:rPr>
              <a:t>На прогулке заранее на песочнице положить карту-схему, на которой крестиками обозначены места, где спрятаны камни. Предложить ребёнку найти то, что спрятано в отмеченных местах(камешки) Внимательно рассматриваем раскопки, сравниваем, пробуем ими порисовать на асфальте. Обсуждаем, откуда они могли появиться в природе. Собираем в коробочку и делаем коллекцию, которую постепенно увеличиваем. Так же найденное можно сфотографировать, и потом фиксировать новые находки.</a:t>
            </a:r>
            <a:endParaRPr lang="ru-RU" i="1" dirty="0">
              <a:solidFill>
                <a:srgbClr val="002060"/>
              </a:solidFill>
              <a:latin typeface="Times New Roman" pitchFamily="18" charset="0"/>
              <a:cs typeface="Times New Roman" pitchFamily="18" charset="0"/>
            </a:endParaRPr>
          </a:p>
        </p:txBody>
      </p:sp>
      <p:sp>
        <p:nvSpPr>
          <p:cNvPr id="5" name="Прямоугольник 4"/>
          <p:cNvSpPr/>
          <p:nvPr/>
        </p:nvSpPr>
        <p:spPr>
          <a:xfrm>
            <a:off x="152400" y="3429000"/>
            <a:ext cx="7467600" cy="2862322"/>
          </a:xfrm>
          <a:prstGeom prst="rect">
            <a:avLst/>
          </a:prstGeom>
        </p:spPr>
        <p:txBody>
          <a:bodyPr wrap="square">
            <a:spAutoFit/>
          </a:bodyPr>
          <a:lstStyle/>
          <a:p>
            <a:r>
              <a:rPr lang="ru-RU" b="1" i="1" dirty="0" smtClean="0">
                <a:solidFill>
                  <a:srgbClr val="FF0000"/>
                </a:solidFill>
                <a:latin typeface="Times New Roman" pitchFamily="18" charset="0"/>
                <a:cs typeface="Times New Roman" pitchFamily="18" charset="0"/>
              </a:rPr>
              <a:t>Образовательная ситуация «Утешение»</a:t>
            </a:r>
            <a:r>
              <a:rPr lang="ru-RU" b="1" i="1" dirty="0" smtClean="0">
                <a:solidFill>
                  <a:srgbClr val="002060"/>
                </a:solidFill>
                <a:latin typeface="Times New Roman" pitchFamily="18" charset="0"/>
                <a:cs typeface="Times New Roman" pitchFamily="18" charset="0"/>
              </a:rPr>
              <a:t/>
            </a:r>
            <a:br>
              <a:rPr lang="ru-RU" b="1" i="1" dirty="0" smtClean="0">
                <a:solidFill>
                  <a:srgbClr val="002060"/>
                </a:solidFill>
                <a:latin typeface="Times New Roman" pitchFamily="18" charset="0"/>
                <a:cs typeface="Times New Roman" pitchFamily="18" charset="0"/>
              </a:rPr>
            </a:br>
            <a:r>
              <a:rPr lang="ru-RU" b="1" i="1" dirty="0" smtClean="0">
                <a:solidFill>
                  <a:srgbClr val="002060"/>
                </a:solidFill>
                <a:latin typeface="Times New Roman" pitchFamily="18" charset="0"/>
                <a:cs typeface="Times New Roman" pitchFamily="18" charset="0"/>
              </a:rPr>
              <a:t>Цель:</a:t>
            </a:r>
            <a:r>
              <a:rPr lang="ru-RU" i="1" dirty="0" smtClean="0">
                <a:solidFill>
                  <a:srgbClr val="002060"/>
                </a:solidFill>
                <a:latin typeface="Times New Roman" pitchFamily="18" charset="0"/>
                <a:cs typeface="Times New Roman" pitchFamily="18" charset="0"/>
              </a:rPr>
              <a:t> Соединить сопереживание со словесным выражением сочувствия, ввести в активный словарь ребенка слова утешения.</a:t>
            </a:r>
            <a:br>
              <a:rPr lang="ru-RU" i="1" dirty="0" smtClean="0">
                <a:solidFill>
                  <a:srgbClr val="002060"/>
                </a:solidFill>
                <a:latin typeface="Times New Roman" pitchFamily="18" charset="0"/>
                <a:cs typeface="Times New Roman" pitchFamily="18" charset="0"/>
              </a:rPr>
            </a:br>
            <a:r>
              <a:rPr lang="ru-RU" i="1" dirty="0" smtClean="0">
                <a:solidFill>
                  <a:srgbClr val="002060"/>
                </a:solidFill>
                <a:latin typeface="Times New Roman" pitchFamily="18" charset="0"/>
                <a:cs typeface="Times New Roman" pitchFamily="18" charset="0"/>
              </a:rPr>
              <a:t>1.Давайте найдем слова утешения (задание дается попарно).</a:t>
            </a:r>
            <a:br>
              <a:rPr lang="ru-RU" i="1" dirty="0" smtClean="0">
                <a:solidFill>
                  <a:srgbClr val="002060"/>
                </a:solidFill>
                <a:latin typeface="Times New Roman" pitchFamily="18" charset="0"/>
                <a:cs typeface="Times New Roman" pitchFamily="18" charset="0"/>
              </a:rPr>
            </a:br>
            <a:r>
              <a:rPr lang="ru-RU" i="1" dirty="0" smtClean="0">
                <a:solidFill>
                  <a:srgbClr val="002060"/>
                </a:solidFill>
                <a:latin typeface="Times New Roman" pitchFamily="18" charset="0"/>
                <a:cs typeface="Times New Roman" pitchFamily="18" charset="0"/>
              </a:rPr>
              <a:t>2.Маша прищемила палец. Ей больно. Утешьте ее.</a:t>
            </a:r>
            <a:br>
              <a:rPr lang="ru-RU" i="1" dirty="0" smtClean="0">
                <a:solidFill>
                  <a:srgbClr val="002060"/>
                </a:solidFill>
                <a:latin typeface="Times New Roman" pitchFamily="18" charset="0"/>
                <a:cs typeface="Times New Roman" pitchFamily="18" charset="0"/>
              </a:rPr>
            </a:br>
            <a:r>
              <a:rPr lang="ru-RU" i="1" dirty="0" smtClean="0">
                <a:solidFill>
                  <a:srgbClr val="002060"/>
                </a:solidFill>
                <a:latin typeface="Times New Roman" pitchFamily="18" charset="0"/>
                <a:cs typeface="Times New Roman" pitchFamily="18" charset="0"/>
              </a:rPr>
              <a:t>3.Малыш ушибся и заплакал. Пожалейте его.</a:t>
            </a:r>
            <a:br>
              <a:rPr lang="ru-RU" i="1" dirty="0" smtClean="0">
                <a:solidFill>
                  <a:srgbClr val="002060"/>
                </a:solidFill>
                <a:latin typeface="Times New Roman" pitchFamily="18" charset="0"/>
                <a:cs typeface="Times New Roman" pitchFamily="18" charset="0"/>
              </a:rPr>
            </a:br>
            <a:r>
              <a:rPr lang="ru-RU" i="1" dirty="0" smtClean="0">
                <a:solidFill>
                  <a:srgbClr val="002060"/>
                </a:solidFill>
                <a:latin typeface="Times New Roman" pitchFamily="18" charset="0"/>
                <a:cs typeface="Times New Roman" pitchFamily="18" charset="0"/>
              </a:rPr>
              <a:t>4.Ваня сломал машинку, которую ему подарили на день рождения. Он очень огорчился. Подумайте, как помочь Ване.</a:t>
            </a:r>
            <a:br>
              <a:rPr lang="ru-RU" i="1" dirty="0" smtClean="0">
                <a:solidFill>
                  <a:srgbClr val="002060"/>
                </a:solidFill>
                <a:latin typeface="Times New Roman" pitchFamily="18" charset="0"/>
                <a:cs typeface="Times New Roman" pitchFamily="18" charset="0"/>
              </a:rPr>
            </a:br>
            <a:r>
              <a:rPr lang="ru-RU" i="1" dirty="0" smtClean="0">
                <a:solidFill>
                  <a:srgbClr val="002060"/>
                </a:solidFill>
                <a:latin typeface="Times New Roman" pitchFamily="18" charset="0"/>
                <a:cs typeface="Times New Roman" pitchFamily="18" charset="0"/>
              </a:rPr>
              <a:t>5.Поиграем в больницу. Кукла Катя больна. Медсестра сделала ей укол. Кате больно. Пожалейте ее.</a:t>
            </a:r>
            <a:endParaRPr lang="ru-RU" i="1" dirty="0">
              <a:solidFill>
                <a:srgbClr val="002060"/>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04800" y="228600"/>
            <a:ext cx="8839200" cy="6463308"/>
          </a:xfrm>
          <a:prstGeom prst="rect">
            <a:avLst/>
          </a:prstGeom>
        </p:spPr>
        <p:txBody>
          <a:bodyPr wrap="square">
            <a:spAutoFit/>
          </a:bodyPr>
          <a:lstStyle/>
          <a:p>
            <a:r>
              <a:rPr lang="ru-RU" b="1" i="1" dirty="0" smtClean="0">
                <a:solidFill>
                  <a:srgbClr val="FF0000"/>
                </a:solidFill>
                <a:latin typeface="Times New Roman" pitchFamily="18" charset="0"/>
                <a:cs typeface="Times New Roman" pitchFamily="18" charset="0"/>
              </a:rPr>
              <a:t>Образовательная ситуация «Замерзшая вода</a:t>
            </a:r>
            <a:r>
              <a:rPr lang="ru-RU" b="1" i="1" dirty="0" smtClean="0">
                <a:solidFill>
                  <a:srgbClr val="FF0000"/>
                </a:solidFill>
                <a:latin typeface="Times New Roman" pitchFamily="18" charset="0"/>
                <a:cs typeface="Times New Roman" pitchFamily="18" charset="0"/>
              </a:rPr>
              <a:t>»</a:t>
            </a:r>
          </a:p>
          <a:p>
            <a:pPr algn="just"/>
            <a:r>
              <a:rPr lang="ru-RU" b="1" i="1" dirty="0" smtClean="0">
                <a:solidFill>
                  <a:srgbClr val="002060"/>
                </a:solidFill>
                <a:latin typeface="Times New Roman" pitchFamily="18" charset="0"/>
                <a:cs typeface="Times New Roman" pitchFamily="18" charset="0"/>
              </a:rPr>
              <a:t> </a:t>
            </a:r>
            <a:r>
              <a:rPr lang="ru-RU" b="1" i="1" dirty="0" smtClean="0">
                <a:solidFill>
                  <a:srgbClr val="002060"/>
                </a:solidFill>
                <a:latin typeface="Times New Roman" pitchFamily="18" charset="0"/>
                <a:cs typeface="Times New Roman" pitchFamily="18" charset="0"/>
              </a:rPr>
              <a:t>Цель: </a:t>
            </a:r>
            <a:r>
              <a:rPr lang="ru-RU" i="1" dirty="0" smtClean="0">
                <a:solidFill>
                  <a:srgbClr val="002060"/>
                </a:solidFill>
                <a:latin typeface="Times New Roman" pitchFamily="18" charset="0"/>
                <a:cs typeface="Times New Roman" pitchFamily="18" charset="0"/>
              </a:rPr>
              <a:t>выявить, что лед — твердое вещество, плавает, тает, состоит из воды. </a:t>
            </a:r>
            <a:endParaRPr lang="ru-RU" i="1" dirty="0" smtClean="0">
              <a:solidFill>
                <a:srgbClr val="002060"/>
              </a:solidFill>
              <a:latin typeface="Times New Roman" pitchFamily="18" charset="0"/>
              <a:cs typeface="Times New Roman" pitchFamily="18" charset="0"/>
            </a:endParaRPr>
          </a:p>
          <a:p>
            <a:pPr algn="just"/>
            <a:r>
              <a:rPr lang="ru-RU" b="1" i="1" dirty="0" smtClean="0">
                <a:solidFill>
                  <a:srgbClr val="002060"/>
                </a:solidFill>
                <a:latin typeface="Times New Roman" pitchFamily="18" charset="0"/>
                <a:cs typeface="Times New Roman" pitchFamily="18" charset="0"/>
              </a:rPr>
              <a:t>Что </a:t>
            </a:r>
            <a:r>
              <a:rPr lang="ru-RU" b="1" i="1" dirty="0" smtClean="0">
                <a:solidFill>
                  <a:srgbClr val="002060"/>
                </a:solidFill>
                <a:latin typeface="Times New Roman" pitchFamily="18" charset="0"/>
                <a:cs typeface="Times New Roman" pitchFamily="18" charset="0"/>
              </a:rPr>
              <a:t>потребуется: </a:t>
            </a:r>
            <a:r>
              <a:rPr lang="ru-RU" i="1" dirty="0" smtClean="0">
                <a:solidFill>
                  <a:srgbClr val="002060"/>
                </a:solidFill>
                <a:latin typeface="Times New Roman" pitchFamily="18" charset="0"/>
                <a:cs typeface="Times New Roman" pitchFamily="18" charset="0"/>
              </a:rPr>
              <a:t>кусочки льда, холодная вода, тарелочки, картинка с изображением айсберга. </a:t>
            </a:r>
            <a:endParaRPr lang="ru-RU" i="1" dirty="0" smtClean="0">
              <a:solidFill>
                <a:srgbClr val="002060"/>
              </a:solidFill>
              <a:latin typeface="Times New Roman" pitchFamily="18" charset="0"/>
              <a:cs typeface="Times New Roman" pitchFamily="18" charset="0"/>
            </a:endParaRPr>
          </a:p>
          <a:p>
            <a:pPr algn="just"/>
            <a:r>
              <a:rPr lang="ru-RU" b="1" i="1" dirty="0" smtClean="0">
                <a:solidFill>
                  <a:srgbClr val="002060"/>
                </a:solidFill>
                <a:latin typeface="Times New Roman" pitchFamily="18" charset="0"/>
                <a:cs typeface="Times New Roman" pitchFamily="18" charset="0"/>
              </a:rPr>
              <a:t>Как </a:t>
            </a:r>
            <a:r>
              <a:rPr lang="ru-RU" b="1" i="1" dirty="0" smtClean="0">
                <a:solidFill>
                  <a:srgbClr val="002060"/>
                </a:solidFill>
                <a:latin typeface="Times New Roman" pitchFamily="18" charset="0"/>
                <a:cs typeface="Times New Roman" pitchFamily="18" charset="0"/>
              </a:rPr>
              <a:t>действовать: </a:t>
            </a:r>
            <a:r>
              <a:rPr lang="ru-RU" i="1" dirty="0" smtClean="0">
                <a:solidFill>
                  <a:srgbClr val="002060"/>
                </a:solidFill>
                <a:latin typeface="Times New Roman" pitchFamily="18" charset="0"/>
                <a:cs typeface="Times New Roman" pitchFamily="18" charset="0"/>
              </a:rPr>
              <a:t>Перед ребенком — миска с водой. Обсудите, какого вода цвета, имеет ли запах, какой она формы. Вода меняет форму, потому что она жидкость, ее можно перелить в емкость любой формы. Рассмотрите кусочки льда, попробуйте их перелить как воду. Получается? Лед сохраняет форму. Все, что сохраняет свою форму, как лед, называется твердым веществом. Положите кусок льда в миску и предлагает понаблюдать, что произойдет. (Лед плавает в воде). Предложите ребенку оценить, какая часть льда на поверхности, какая в воде, что больше? Покажите картинку айсберга. Расскажите, что в холодных морях плавают огромные глыбы льда. Они называются айсбергами. Над поверхностью видна только верхушка айсберга. И если капитан корабля не заметит айсберг, и корабль наткнется на подводную часть айсберга, то корабль может утонуть. Взрослый обращает внимание детей на лед, который лежал в тарелке. </a:t>
            </a:r>
            <a:endParaRPr lang="ru-RU" i="1" dirty="0" smtClean="0">
              <a:solidFill>
                <a:srgbClr val="002060"/>
              </a:solidFill>
              <a:latin typeface="Times New Roman" pitchFamily="18" charset="0"/>
              <a:cs typeface="Times New Roman" pitchFamily="18" charset="0"/>
            </a:endParaRPr>
          </a:p>
          <a:p>
            <a:pPr algn="just"/>
            <a:r>
              <a:rPr lang="ru-RU" b="1" i="1" dirty="0" smtClean="0">
                <a:solidFill>
                  <a:srgbClr val="002060"/>
                </a:solidFill>
                <a:latin typeface="Times New Roman" pitchFamily="18" charset="0"/>
                <a:cs typeface="Times New Roman" pitchFamily="18" charset="0"/>
              </a:rPr>
              <a:t>Что </a:t>
            </a:r>
            <a:r>
              <a:rPr lang="ru-RU" b="1" i="1" dirty="0" smtClean="0">
                <a:solidFill>
                  <a:srgbClr val="002060"/>
                </a:solidFill>
                <a:latin typeface="Times New Roman" pitchFamily="18" charset="0"/>
                <a:cs typeface="Times New Roman" pitchFamily="18" charset="0"/>
              </a:rPr>
              <a:t>спрашивать у ребенка? </a:t>
            </a:r>
            <a:r>
              <a:rPr lang="ru-RU" i="1" dirty="0" smtClean="0">
                <a:solidFill>
                  <a:srgbClr val="002060"/>
                </a:solidFill>
                <a:latin typeface="Times New Roman" pitchFamily="18" charset="0"/>
                <a:cs typeface="Times New Roman" pitchFamily="18" charset="0"/>
              </a:rPr>
              <a:t>Может ли вода быть твердой? Что произойдет с водой, если ее сильно охладить? Чем лед отличается от воды? Можно ли лед лить, как воду? Может ли лед принимать форму любого сосуда (менять свою форму)? Плавает ли лед? Какая часть льда плавает? Что произошло? Почему лед растаял? Во что превратился лед? Из чего состоит лед? </a:t>
            </a:r>
            <a:endParaRPr lang="ru-RU" i="1" dirty="0" smtClean="0">
              <a:solidFill>
                <a:srgbClr val="002060"/>
              </a:solidFill>
              <a:latin typeface="Times New Roman" pitchFamily="18" charset="0"/>
              <a:cs typeface="Times New Roman" pitchFamily="18" charset="0"/>
            </a:endParaRPr>
          </a:p>
          <a:p>
            <a:pPr algn="just"/>
            <a:r>
              <a:rPr lang="ru-RU" b="1" i="1" dirty="0" smtClean="0">
                <a:solidFill>
                  <a:srgbClr val="002060"/>
                </a:solidFill>
                <a:latin typeface="Times New Roman" pitchFamily="18" charset="0"/>
                <a:cs typeface="Times New Roman" pitchFamily="18" charset="0"/>
              </a:rPr>
              <a:t>Итог</a:t>
            </a:r>
            <a:r>
              <a:rPr lang="ru-RU" b="1" i="1" dirty="0" smtClean="0">
                <a:solidFill>
                  <a:srgbClr val="002060"/>
                </a:solidFill>
                <a:latin typeface="Times New Roman" pitchFamily="18" charset="0"/>
                <a:cs typeface="Times New Roman" pitchFamily="18" charset="0"/>
              </a:rPr>
              <a:t>: </a:t>
            </a:r>
            <a:r>
              <a:rPr lang="ru-RU" i="1" dirty="0" smtClean="0">
                <a:solidFill>
                  <a:srgbClr val="002060"/>
                </a:solidFill>
                <a:latin typeface="Times New Roman" pitchFamily="18" charset="0"/>
                <a:cs typeface="Times New Roman" pitchFamily="18" charset="0"/>
              </a:rPr>
              <a:t>«Играем с льдинками» — свободная деятельность детей: они выбирают тарелочки, рассматривают и наблюдают, что происходит с льдинками.</a:t>
            </a:r>
            <a:endParaRPr lang="ru-RU" i="1" dirty="0">
              <a:solidFill>
                <a:srgbClr val="002060"/>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28600" y="533400"/>
            <a:ext cx="8763000" cy="5909310"/>
          </a:xfrm>
          <a:prstGeom prst="rect">
            <a:avLst/>
          </a:prstGeom>
        </p:spPr>
        <p:txBody>
          <a:bodyPr wrap="square">
            <a:spAutoFit/>
          </a:bodyPr>
          <a:lstStyle/>
          <a:p>
            <a:r>
              <a:rPr lang="ru-RU" b="1" i="1" dirty="0" smtClean="0">
                <a:solidFill>
                  <a:srgbClr val="FF0000"/>
                </a:solidFill>
                <a:latin typeface="Times New Roman" pitchFamily="18" charset="0"/>
                <a:cs typeface="Times New Roman" pitchFamily="18" charset="0"/>
              </a:rPr>
              <a:t>Образовательная ситуация «Свет и тень» </a:t>
            </a:r>
            <a:endParaRPr lang="ru-RU" b="1" i="1" dirty="0" smtClean="0">
              <a:solidFill>
                <a:srgbClr val="FF0000"/>
              </a:solidFill>
              <a:latin typeface="Times New Roman" pitchFamily="18" charset="0"/>
              <a:cs typeface="Times New Roman" pitchFamily="18" charset="0"/>
            </a:endParaRPr>
          </a:p>
          <a:p>
            <a:pPr algn="just"/>
            <a:r>
              <a:rPr lang="ru-RU" b="1" i="1" dirty="0" smtClean="0">
                <a:solidFill>
                  <a:srgbClr val="002060"/>
                </a:solidFill>
                <a:latin typeface="Times New Roman" pitchFamily="18" charset="0"/>
                <a:cs typeface="Times New Roman" pitchFamily="18" charset="0"/>
              </a:rPr>
              <a:t>Цель</a:t>
            </a:r>
            <a:r>
              <a:rPr lang="ru-RU" b="1" i="1" dirty="0" smtClean="0">
                <a:solidFill>
                  <a:srgbClr val="002060"/>
                </a:solidFill>
                <a:latin typeface="Times New Roman" pitchFamily="18" charset="0"/>
                <a:cs typeface="Times New Roman" pitchFamily="18" charset="0"/>
              </a:rPr>
              <a:t>: </a:t>
            </a:r>
            <a:r>
              <a:rPr lang="ru-RU" i="1" dirty="0" smtClean="0">
                <a:solidFill>
                  <a:srgbClr val="002060"/>
                </a:solidFill>
                <a:latin typeface="Times New Roman" pitchFamily="18" charset="0"/>
                <a:cs typeface="Times New Roman" pitchFamily="18" charset="0"/>
              </a:rPr>
              <a:t>познакомить с образованием тени от предметов, установить сходство тени и объекта, создать с помощью теней образы. </a:t>
            </a:r>
            <a:endParaRPr lang="ru-RU" i="1" dirty="0" smtClean="0">
              <a:solidFill>
                <a:srgbClr val="002060"/>
              </a:solidFill>
              <a:latin typeface="Times New Roman" pitchFamily="18" charset="0"/>
              <a:cs typeface="Times New Roman" pitchFamily="18" charset="0"/>
            </a:endParaRPr>
          </a:p>
          <a:p>
            <a:pPr algn="just"/>
            <a:r>
              <a:rPr lang="ru-RU" b="1" i="1" dirty="0" smtClean="0">
                <a:solidFill>
                  <a:srgbClr val="002060"/>
                </a:solidFill>
                <a:latin typeface="Times New Roman" pitchFamily="18" charset="0"/>
                <a:cs typeface="Times New Roman" pitchFamily="18" charset="0"/>
              </a:rPr>
              <a:t>Что </a:t>
            </a:r>
            <a:r>
              <a:rPr lang="ru-RU" b="1" i="1" dirty="0" smtClean="0">
                <a:solidFill>
                  <a:srgbClr val="002060"/>
                </a:solidFill>
                <a:latin typeface="Times New Roman" pitchFamily="18" charset="0"/>
                <a:cs typeface="Times New Roman" pitchFamily="18" charset="0"/>
              </a:rPr>
              <a:t>потребуется: </a:t>
            </a:r>
            <a:r>
              <a:rPr lang="ru-RU" i="1" dirty="0" smtClean="0">
                <a:solidFill>
                  <a:srgbClr val="002060"/>
                </a:solidFill>
                <a:latin typeface="Times New Roman" pitchFamily="18" charset="0"/>
                <a:cs typeface="Times New Roman" pitchFamily="18" charset="0"/>
              </a:rPr>
              <a:t>пустая стена, фонарь, силуэты персонажей сказки «Колобок», вырезанные из черного картона. </a:t>
            </a:r>
            <a:endParaRPr lang="ru-RU" i="1" dirty="0" smtClean="0">
              <a:solidFill>
                <a:srgbClr val="002060"/>
              </a:solidFill>
              <a:latin typeface="Times New Roman" pitchFamily="18" charset="0"/>
              <a:cs typeface="Times New Roman" pitchFamily="18" charset="0"/>
            </a:endParaRPr>
          </a:p>
          <a:p>
            <a:pPr algn="just"/>
            <a:r>
              <a:rPr lang="ru-RU" b="1" i="1" dirty="0" smtClean="0">
                <a:solidFill>
                  <a:srgbClr val="002060"/>
                </a:solidFill>
                <a:latin typeface="Times New Roman" pitchFamily="18" charset="0"/>
                <a:cs typeface="Times New Roman" pitchFamily="18" charset="0"/>
              </a:rPr>
              <a:t>Как </a:t>
            </a:r>
            <a:r>
              <a:rPr lang="ru-RU" b="1" i="1" dirty="0" smtClean="0">
                <a:solidFill>
                  <a:srgbClr val="002060"/>
                </a:solidFill>
                <a:latin typeface="Times New Roman" pitchFamily="18" charset="0"/>
                <a:cs typeface="Times New Roman" pitchFamily="18" charset="0"/>
              </a:rPr>
              <a:t>действовать? </a:t>
            </a:r>
            <a:r>
              <a:rPr lang="ru-RU" i="1" dirty="0" smtClean="0">
                <a:solidFill>
                  <a:srgbClr val="002060"/>
                </a:solidFill>
                <a:latin typeface="Times New Roman" pitchFamily="18" charset="0"/>
                <a:cs typeface="Times New Roman" pitchFamily="18" charset="0"/>
              </a:rPr>
              <a:t>Приходит медвежонок Миша с фонариком. Взрослый спрашивает его: «Что это у тебя? Для чего тебе нужен фонарик?». Миша предлагает поиграть с ним. Свет выключается, комната затемняется. Дети с помощью взрослого освещают фонариком и рассматривают разные предметы. Миша перед фонариком помещает свою лапу. Предлагает то же проделать детям. Взрослый предлагает с помощью руки показать тень зайчика, собачки. Дети повторяют. Миша дарит детям подарок. </a:t>
            </a:r>
            <a:r>
              <a:rPr lang="ru-RU" b="1" i="1" dirty="0" smtClean="0">
                <a:solidFill>
                  <a:srgbClr val="002060"/>
                </a:solidFill>
                <a:latin typeface="Times New Roman" pitchFamily="18" charset="0"/>
                <a:cs typeface="Times New Roman" pitchFamily="18" charset="0"/>
              </a:rPr>
              <a:t>Что спрашивать у ребенка? </a:t>
            </a:r>
            <a:r>
              <a:rPr lang="ru-RU" i="1" dirty="0" smtClean="0">
                <a:solidFill>
                  <a:srgbClr val="002060"/>
                </a:solidFill>
                <a:latin typeface="Times New Roman" pitchFamily="18" charset="0"/>
                <a:cs typeface="Times New Roman" pitchFamily="18" charset="0"/>
              </a:rPr>
              <a:t>Почему мы хорошо все видим, когда светит фонарик? Что видим на стене? (Тень.) Почему образуется тень? (Рука мешает свету и не дает дойти ему до стены.) Чем необычен этот театр? Почему все фигурки черные? Для чего нужен фонарик? Почему этот театр называется теневым? Как образуется тень? </a:t>
            </a:r>
            <a:endParaRPr lang="ru-RU" i="1" dirty="0" smtClean="0">
              <a:solidFill>
                <a:srgbClr val="002060"/>
              </a:solidFill>
              <a:latin typeface="Times New Roman" pitchFamily="18" charset="0"/>
              <a:cs typeface="Times New Roman" pitchFamily="18" charset="0"/>
            </a:endParaRPr>
          </a:p>
          <a:p>
            <a:pPr algn="just"/>
            <a:r>
              <a:rPr lang="ru-RU" b="1" i="1" dirty="0" smtClean="0">
                <a:solidFill>
                  <a:srgbClr val="002060"/>
                </a:solidFill>
                <a:latin typeface="Times New Roman" pitchFamily="18" charset="0"/>
                <a:cs typeface="Times New Roman" pitchFamily="18" charset="0"/>
              </a:rPr>
              <a:t>Итог</a:t>
            </a:r>
            <a:r>
              <a:rPr lang="ru-RU" b="1" i="1" dirty="0" smtClean="0">
                <a:solidFill>
                  <a:srgbClr val="002060"/>
                </a:solidFill>
                <a:latin typeface="Times New Roman" pitchFamily="18" charset="0"/>
                <a:cs typeface="Times New Roman" pitchFamily="18" charset="0"/>
              </a:rPr>
              <a:t>: </a:t>
            </a:r>
            <a:r>
              <a:rPr lang="ru-RU" i="1" dirty="0" smtClean="0">
                <a:solidFill>
                  <a:srgbClr val="002060"/>
                </a:solidFill>
                <a:latin typeface="Times New Roman" pitchFamily="18" charset="0"/>
                <a:cs typeface="Times New Roman" pitchFamily="18" charset="0"/>
              </a:rPr>
              <a:t>Игра «Теневой театр». Взрослый достает из коробки теневой театр. Дети рассматривают силуэты персонажей для теневого театра. Дети вместе с медвежонком Мишей рассматривают фигурки животных и показывают их тени. Изготовление силуэтов персонажей и придумывание сказки или истории с ними, показ в теневом театре. </a:t>
            </a:r>
            <a:endParaRPr lang="ru-RU" i="1" dirty="0">
              <a:solidFill>
                <a:srgbClr val="00206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2514600"/>
            <a:ext cx="9677400" cy="1029769"/>
          </a:xfrm>
          <a:prstGeom prst="rect">
            <a:avLst/>
          </a:prstGeom>
        </p:spPr>
        <p:txBody>
          <a:bodyPr vert="horz" wrap="square" lIns="0" tIns="13970" rIns="0" bIns="0" rtlCol="0">
            <a:spAutoFit/>
          </a:bodyPr>
          <a:lstStyle/>
          <a:p>
            <a:pPr marL="12700" algn="ctr">
              <a:lnSpc>
                <a:spcPct val="100000"/>
              </a:lnSpc>
              <a:spcBef>
                <a:spcPts val="110"/>
              </a:spcBef>
            </a:pPr>
            <a:r>
              <a:rPr sz="6600" b="1" spc="415" dirty="0">
                <a:solidFill>
                  <a:srgbClr val="002060"/>
                </a:solidFill>
                <a:latin typeface="Times New Roman" pitchFamily="18" charset="0"/>
                <a:cs typeface="Times New Roman" pitchFamily="18" charset="0"/>
              </a:rPr>
              <a:t>Спасибо</a:t>
            </a:r>
            <a:r>
              <a:rPr sz="6600" b="1" spc="140" dirty="0">
                <a:solidFill>
                  <a:srgbClr val="002060"/>
                </a:solidFill>
                <a:latin typeface="Times New Roman" pitchFamily="18" charset="0"/>
                <a:cs typeface="Times New Roman" pitchFamily="18" charset="0"/>
              </a:rPr>
              <a:t> </a:t>
            </a:r>
            <a:r>
              <a:rPr sz="6600" b="1" spc="645" dirty="0">
                <a:solidFill>
                  <a:srgbClr val="002060"/>
                </a:solidFill>
                <a:latin typeface="Times New Roman" pitchFamily="18" charset="0"/>
                <a:cs typeface="Times New Roman" pitchFamily="18" charset="0"/>
              </a:rPr>
              <a:t>за</a:t>
            </a:r>
            <a:r>
              <a:rPr sz="6600" b="1" spc="155" dirty="0">
                <a:solidFill>
                  <a:srgbClr val="002060"/>
                </a:solidFill>
                <a:latin typeface="Times New Roman" pitchFamily="18" charset="0"/>
                <a:cs typeface="Times New Roman" pitchFamily="18" charset="0"/>
              </a:rPr>
              <a:t> </a:t>
            </a:r>
            <a:r>
              <a:rPr sz="6600" b="1" spc="475" dirty="0">
                <a:solidFill>
                  <a:srgbClr val="002060"/>
                </a:solidFill>
                <a:latin typeface="Times New Roman" pitchFamily="18" charset="0"/>
                <a:cs typeface="Times New Roman" pitchFamily="18" charset="0"/>
              </a:rPr>
              <a:t>внимание!</a:t>
            </a:r>
            <a:endParaRPr sz="6600" b="1" dirty="0">
              <a:solidFill>
                <a:srgbClr val="00206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26051" y="245061"/>
            <a:ext cx="5024755" cy="1262380"/>
          </a:xfrm>
          <a:prstGeom prst="rect">
            <a:avLst/>
          </a:prstGeom>
        </p:spPr>
        <p:txBody>
          <a:bodyPr vert="horz" wrap="square" lIns="0" tIns="13970" rIns="0" bIns="0" rtlCol="0">
            <a:spAutoFit/>
          </a:bodyPr>
          <a:lstStyle/>
          <a:p>
            <a:pPr marL="12700">
              <a:lnSpc>
                <a:spcPts val="2460"/>
              </a:lnSpc>
              <a:spcBef>
                <a:spcPts val="110"/>
              </a:spcBef>
            </a:pPr>
            <a:r>
              <a:rPr sz="2100" b="1" i="1" spc="30" dirty="0">
                <a:solidFill>
                  <a:srgbClr val="002060"/>
                </a:solidFill>
                <a:latin typeface="Times New Roman" pitchFamily="18" charset="0"/>
                <a:cs typeface="Times New Roman" pitchFamily="18" charset="0"/>
              </a:rPr>
              <a:t>Думать</a:t>
            </a:r>
            <a:r>
              <a:rPr sz="2100" b="1" i="1" spc="45" dirty="0">
                <a:solidFill>
                  <a:srgbClr val="002060"/>
                </a:solidFill>
                <a:latin typeface="Times New Roman" pitchFamily="18" charset="0"/>
                <a:cs typeface="Times New Roman" pitchFamily="18" charset="0"/>
              </a:rPr>
              <a:t> </a:t>
            </a:r>
            <a:r>
              <a:rPr sz="2100" b="1" i="1" spc="155" dirty="0">
                <a:solidFill>
                  <a:srgbClr val="002060"/>
                </a:solidFill>
                <a:latin typeface="Times New Roman" pitchFamily="18" charset="0"/>
                <a:cs typeface="Times New Roman" pitchFamily="18" charset="0"/>
              </a:rPr>
              <a:t>легко,</a:t>
            </a:r>
            <a:r>
              <a:rPr sz="2100" b="1" i="1" spc="80" dirty="0">
                <a:solidFill>
                  <a:srgbClr val="002060"/>
                </a:solidFill>
                <a:latin typeface="Times New Roman" pitchFamily="18" charset="0"/>
                <a:cs typeface="Times New Roman" pitchFamily="18" charset="0"/>
              </a:rPr>
              <a:t> </a:t>
            </a:r>
            <a:r>
              <a:rPr sz="2100" b="1" i="1" spc="5" dirty="0">
                <a:solidFill>
                  <a:srgbClr val="002060"/>
                </a:solidFill>
                <a:latin typeface="Times New Roman" pitchFamily="18" charset="0"/>
                <a:cs typeface="Times New Roman" pitchFamily="18" charset="0"/>
              </a:rPr>
              <a:t>действовать</a:t>
            </a:r>
            <a:r>
              <a:rPr sz="2100" b="1" i="1" spc="45" dirty="0">
                <a:solidFill>
                  <a:srgbClr val="002060"/>
                </a:solidFill>
                <a:latin typeface="Times New Roman" pitchFamily="18" charset="0"/>
                <a:cs typeface="Times New Roman" pitchFamily="18" charset="0"/>
              </a:rPr>
              <a:t> </a:t>
            </a:r>
            <a:r>
              <a:rPr sz="2100" b="1" i="1" spc="40" dirty="0">
                <a:solidFill>
                  <a:srgbClr val="002060"/>
                </a:solidFill>
                <a:latin typeface="Times New Roman" pitchFamily="18" charset="0"/>
                <a:cs typeface="Times New Roman" pitchFamily="18" charset="0"/>
              </a:rPr>
              <a:t>трудно,</a:t>
            </a:r>
            <a:endParaRPr sz="2100" b="1" dirty="0">
              <a:solidFill>
                <a:srgbClr val="002060"/>
              </a:solidFill>
              <a:latin typeface="Times New Roman" pitchFamily="18" charset="0"/>
              <a:cs typeface="Times New Roman" pitchFamily="18" charset="0"/>
            </a:endParaRPr>
          </a:p>
          <a:p>
            <a:pPr marL="12700">
              <a:lnSpc>
                <a:spcPts val="2400"/>
              </a:lnSpc>
            </a:pPr>
            <a:r>
              <a:rPr sz="2100" b="1" i="1" spc="170" dirty="0">
                <a:solidFill>
                  <a:srgbClr val="002060"/>
                </a:solidFill>
                <a:latin typeface="Times New Roman" pitchFamily="18" charset="0"/>
                <a:cs typeface="Times New Roman" pitchFamily="18" charset="0"/>
              </a:rPr>
              <a:t>а</a:t>
            </a:r>
            <a:r>
              <a:rPr sz="2100" b="1" i="1" spc="60" dirty="0">
                <a:solidFill>
                  <a:srgbClr val="002060"/>
                </a:solidFill>
                <a:latin typeface="Times New Roman" pitchFamily="18" charset="0"/>
                <a:cs typeface="Times New Roman" pitchFamily="18" charset="0"/>
              </a:rPr>
              <a:t> </a:t>
            </a:r>
            <a:r>
              <a:rPr sz="2100" b="1" i="1" spc="-15" dirty="0">
                <a:solidFill>
                  <a:srgbClr val="002060"/>
                </a:solidFill>
                <a:latin typeface="Times New Roman" pitchFamily="18" charset="0"/>
                <a:cs typeface="Times New Roman" pitchFamily="18" charset="0"/>
              </a:rPr>
              <a:t>превратить</a:t>
            </a:r>
            <a:r>
              <a:rPr sz="2100" b="1" i="1" spc="55" dirty="0">
                <a:solidFill>
                  <a:srgbClr val="002060"/>
                </a:solidFill>
                <a:latin typeface="Times New Roman" pitchFamily="18" charset="0"/>
                <a:cs typeface="Times New Roman" pitchFamily="18" charset="0"/>
              </a:rPr>
              <a:t> </a:t>
            </a:r>
            <a:r>
              <a:rPr sz="2100" b="1" i="1" spc="235" dirty="0">
                <a:solidFill>
                  <a:srgbClr val="002060"/>
                </a:solidFill>
                <a:latin typeface="Times New Roman" pitchFamily="18" charset="0"/>
                <a:cs typeface="Times New Roman" pitchFamily="18" charset="0"/>
              </a:rPr>
              <a:t>мысль</a:t>
            </a:r>
            <a:r>
              <a:rPr sz="2100" b="1" i="1" spc="45" dirty="0">
                <a:solidFill>
                  <a:srgbClr val="002060"/>
                </a:solidFill>
                <a:latin typeface="Times New Roman" pitchFamily="18" charset="0"/>
                <a:cs typeface="Times New Roman" pitchFamily="18" charset="0"/>
              </a:rPr>
              <a:t> </a:t>
            </a:r>
            <a:r>
              <a:rPr sz="2100" b="1" i="1" spc="135" dirty="0">
                <a:solidFill>
                  <a:srgbClr val="002060"/>
                </a:solidFill>
                <a:latin typeface="Times New Roman" pitchFamily="18" charset="0"/>
                <a:cs typeface="Times New Roman" pitchFamily="18" charset="0"/>
              </a:rPr>
              <a:t>в</a:t>
            </a:r>
            <a:r>
              <a:rPr sz="2100" b="1" i="1" spc="55" dirty="0">
                <a:solidFill>
                  <a:srgbClr val="002060"/>
                </a:solidFill>
                <a:latin typeface="Times New Roman" pitchFamily="18" charset="0"/>
                <a:cs typeface="Times New Roman" pitchFamily="18" charset="0"/>
              </a:rPr>
              <a:t> </a:t>
            </a:r>
            <a:r>
              <a:rPr sz="2100" b="1" i="1" spc="70" dirty="0">
                <a:solidFill>
                  <a:srgbClr val="002060"/>
                </a:solidFill>
                <a:latin typeface="Times New Roman" pitchFamily="18" charset="0"/>
                <a:cs typeface="Times New Roman" pitchFamily="18" charset="0"/>
              </a:rPr>
              <a:t>действие-</a:t>
            </a:r>
            <a:endParaRPr sz="2100" b="1" dirty="0">
              <a:solidFill>
                <a:srgbClr val="002060"/>
              </a:solidFill>
              <a:latin typeface="Times New Roman" pitchFamily="18" charset="0"/>
              <a:cs typeface="Times New Roman" pitchFamily="18" charset="0"/>
            </a:endParaRPr>
          </a:p>
          <a:p>
            <a:pPr marL="12700" marR="697865">
              <a:lnSpc>
                <a:spcPts val="2400"/>
              </a:lnSpc>
              <a:spcBef>
                <a:spcPts val="120"/>
              </a:spcBef>
            </a:pPr>
            <a:r>
              <a:rPr sz="2100" b="1" i="1" spc="195" dirty="0">
                <a:solidFill>
                  <a:srgbClr val="002060"/>
                </a:solidFill>
                <a:latin typeface="Times New Roman" pitchFamily="18" charset="0"/>
                <a:cs typeface="Times New Roman" pitchFamily="18" charset="0"/>
              </a:rPr>
              <a:t>самая</a:t>
            </a:r>
            <a:r>
              <a:rPr sz="2100" b="1" i="1" spc="60" dirty="0">
                <a:solidFill>
                  <a:srgbClr val="002060"/>
                </a:solidFill>
                <a:latin typeface="Times New Roman" pitchFamily="18" charset="0"/>
                <a:cs typeface="Times New Roman" pitchFamily="18" charset="0"/>
              </a:rPr>
              <a:t> </a:t>
            </a:r>
            <a:r>
              <a:rPr sz="2100" b="1" i="1" spc="45" dirty="0">
                <a:solidFill>
                  <a:srgbClr val="002060"/>
                </a:solidFill>
                <a:latin typeface="Times New Roman" pitchFamily="18" charset="0"/>
                <a:cs typeface="Times New Roman" pitchFamily="18" charset="0"/>
              </a:rPr>
              <a:t>трудная</a:t>
            </a:r>
            <a:r>
              <a:rPr sz="2100" b="1" i="1" spc="60" dirty="0">
                <a:solidFill>
                  <a:srgbClr val="002060"/>
                </a:solidFill>
                <a:latin typeface="Times New Roman" pitchFamily="18" charset="0"/>
                <a:cs typeface="Times New Roman" pitchFamily="18" charset="0"/>
              </a:rPr>
              <a:t> </a:t>
            </a:r>
            <a:r>
              <a:rPr sz="2100" b="1" i="1" spc="140" dirty="0">
                <a:solidFill>
                  <a:srgbClr val="002060"/>
                </a:solidFill>
                <a:latin typeface="Times New Roman" pitchFamily="18" charset="0"/>
                <a:cs typeface="Times New Roman" pitchFamily="18" charset="0"/>
              </a:rPr>
              <a:t>вещь</a:t>
            </a:r>
            <a:r>
              <a:rPr sz="2100" b="1" i="1" spc="60" dirty="0">
                <a:solidFill>
                  <a:srgbClr val="002060"/>
                </a:solidFill>
                <a:latin typeface="Times New Roman" pitchFamily="18" charset="0"/>
                <a:cs typeface="Times New Roman" pitchFamily="18" charset="0"/>
              </a:rPr>
              <a:t> </a:t>
            </a:r>
            <a:r>
              <a:rPr sz="2100" b="1" i="1" spc="220" dirty="0">
                <a:solidFill>
                  <a:srgbClr val="002060"/>
                </a:solidFill>
                <a:latin typeface="Times New Roman" pitchFamily="18" charset="0"/>
                <a:cs typeface="Times New Roman" pitchFamily="18" charset="0"/>
              </a:rPr>
              <a:t>на</a:t>
            </a:r>
            <a:r>
              <a:rPr sz="2100" b="1" i="1" spc="60" dirty="0">
                <a:solidFill>
                  <a:srgbClr val="002060"/>
                </a:solidFill>
                <a:latin typeface="Times New Roman" pitchFamily="18" charset="0"/>
                <a:cs typeface="Times New Roman" pitchFamily="18" charset="0"/>
              </a:rPr>
              <a:t> </a:t>
            </a:r>
            <a:r>
              <a:rPr sz="2100" b="1" i="1" spc="15" dirty="0">
                <a:solidFill>
                  <a:srgbClr val="002060"/>
                </a:solidFill>
                <a:latin typeface="Times New Roman" pitchFamily="18" charset="0"/>
                <a:cs typeface="Times New Roman" pitchFamily="18" charset="0"/>
              </a:rPr>
              <a:t>свете! </a:t>
            </a:r>
            <a:r>
              <a:rPr sz="2100" b="1" i="1" spc="-565" dirty="0">
                <a:solidFill>
                  <a:srgbClr val="002060"/>
                </a:solidFill>
                <a:latin typeface="Times New Roman" pitchFamily="18" charset="0"/>
                <a:cs typeface="Times New Roman" pitchFamily="18" charset="0"/>
              </a:rPr>
              <a:t> </a:t>
            </a:r>
            <a:r>
              <a:rPr sz="2100" b="1" i="1" spc="125" dirty="0">
                <a:solidFill>
                  <a:srgbClr val="002060"/>
                </a:solidFill>
                <a:latin typeface="Times New Roman" pitchFamily="18" charset="0"/>
                <a:cs typeface="Times New Roman" pitchFamily="18" charset="0"/>
              </a:rPr>
              <a:t>И.</a:t>
            </a:r>
            <a:r>
              <a:rPr sz="2100" b="1" i="1" spc="50" dirty="0">
                <a:solidFill>
                  <a:srgbClr val="002060"/>
                </a:solidFill>
                <a:latin typeface="Times New Roman" pitchFamily="18" charset="0"/>
                <a:cs typeface="Times New Roman" pitchFamily="18" charset="0"/>
              </a:rPr>
              <a:t> </a:t>
            </a:r>
            <a:r>
              <a:rPr sz="2100" b="1" i="1" spc="-55" dirty="0">
                <a:solidFill>
                  <a:srgbClr val="002060"/>
                </a:solidFill>
                <a:latin typeface="Times New Roman" pitchFamily="18" charset="0"/>
                <a:cs typeface="Times New Roman" pitchFamily="18" charset="0"/>
              </a:rPr>
              <a:t>Гете</a:t>
            </a:r>
            <a:endParaRPr sz="2100" b="1" dirty="0">
              <a:solidFill>
                <a:srgbClr val="002060"/>
              </a:solidFill>
              <a:latin typeface="Times New Roman" pitchFamily="18" charset="0"/>
              <a:cs typeface="Times New Roman" pitchFamily="18" charset="0"/>
            </a:endParaRPr>
          </a:p>
        </p:txBody>
      </p:sp>
      <p:sp>
        <p:nvSpPr>
          <p:cNvPr id="3" name="object 3"/>
          <p:cNvSpPr txBox="1"/>
          <p:nvPr/>
        </p:nvSpPr>
        <p:spPr>
          <a:xfrm>
            <a:off x="457200" y="1905000"/>
            <a:ext cx="8408670" cy="2983958"/>
          </a:xfrm>
          <a:prstGeom prst="rect">
            <a:avLst/>
          </a:prstGeom>
        </p:spPr>
        <p:txBody>
          <a:bodyPr vert="horz" wrap="square" lIns="0" tIns="41275" rIns="0" bIns="0" rtlCol="0">
            <a:spAutoFit/>
          </a:bodyPr>
          <a:lstStyle/>
          <a:p>
            <a:pPr marL="12700" marR="238125" algn="just">
              <a:lnSpc>
                <a:spcPts val="2880"/>
              </a:lnSpc>
              <a:spcBef>
                <a:spcPts val="325"/>
              </a:spcBef>
            </a:pPr>
            <a:r>
              <a:rPr sz="2000" b="1" i="1" spc="145" dirty="0">
                <a:solidFill>
                  <a:srgbClr val="FF0000"/>
                </a:solidFill>
                <a:latin typeface="Times New Roman" pitchFamily="18" charset="0"/>
                <a:cs typeface="Times New Roman" pitchFamily="18" charset="0"/>
              </a:rPr>
              <a:t>Образовательная </a:t>
            </a:r>
            <a:r>
              <a:rPr sz="2000" b="1" i="1" spc="110" dirty="0">
                <a:solidFill>
                  <a:srgbClr val="FF0000"/>
                </a:solidFill>
                <a:latin typeface="Times New Roman" pitchFamily="18" charset="0"/>
                <a:cs typeface="Times New Roman" pitchFamily="18" charset="0"/>
              </a:rPr>
              <a:t>ситуация </a:t>
            </a:r>
            <a:r>
              <a:rPr sz="2000" b="1" i="1" spc="-195" dirty="0">
                <a:solidFill>
                  <a:srgbClr val="002060"/>
                </a:solidFill>
                <a:latin typeface="Times New Roman" pitchFamily="18" charset="0"/>
                <a:cs typeface="Times New Roman" pitchFamily="18" charset="0"/>
              </a:rPr>
              <a:t>–</a:t>
            </a:r>
            <a:r>
              <a:rPr sz="2000" b="1" i="1" spc="-190" dirty="0">
                <a:solidFill>
                  <a:srgbClr val="002060"/>
                </a:solidFill>
                <a:latin typeface="Times New Roman" pitchFamily="18" charset="0"/>
                <a:cs typeface="Times New Roman" pitchFamily="18" charset="0"/>
              </a:rPr>
              <a:t> </a:t>
            </a:r>
            <a:r>
              <a:rPr sz="2000" b="1" i="1" spc="-95" dirty="0">
                <a:solidFill>
                  <a:srgbClr val="002060"/>
                </a:solidFill>
                <a:latin typeface="Times New Roman" pitchFamily="18" charset="0"/>
                <a:cs typeface="Times New Roman" pitchFamily="18" charset="0"/>
              </a:rPr>
              <a:t>это </a:t>
            </a:r>
            <a:r>
              <a:rPr sz="2000" b="1" i="1" spc="270" dirty="0">
                <a:solidFill>
                  <a:srgbClr val="002060"/>
                </a:solidFill>
                <a:latin typeface="Times New Roman" pitchFamily="18" charset="0"/>
                <a:cs typeface="Times New Roman" pitchFamily="18" charset="0"/>
              </a:rPr>
              <a:t>возникающая </a:t>
            </a:r>
            <a:r>
              <a:rPr sz="2000" b="1" i="1" spc="-680" dirty="0">
                <a:solidFill>
                  <a:srgbClr val="002060"/>
                </a:solidFill>
                <a:latin typeface="Times New Roman" pitchFamily="18" charset="0"/>
                <a:cs typeface="Times New Roman" pitchFamily="18" charset="0"/>
              </a:rPr>
              <a:t> </a:t>
            </a:r>
            <a:r>
              <a:rPr sz="2000" b="1" i="1" spc="145" dirty="0">
                <a:solidFill>
                  <a:srgbClr val="002060"/>
                </a:solidFill>
                <a:latin typeface="Times New Roman" pitchFamily="18" charset="0"/>
                <a:cs typeface="Times New Roman" pitchFamily="18" charset="0"/>
              </a:rPr>
              <a:t>спонтанно</a:t>
            </a:r>
            <a:r>
              <a:rPr sz="2000" b="1" i="1" spc="105" dirty="0">
                <a:solidFill>
                  <a:srgbClr val="002060"/>
                </a:solidFill>
                <a:latin typeface="Times New Roman" pitchFamily="18" charset="0"/>
                <a:cs typeface="Times New Roman" pitchFamily="18" charset="0"/>
              </a:rPr>
              <a:t> </a:t>
            </a:r>
            <a:r>
              <a:rPr sz="2000" b="1" i="1" spc="300" dirty="0">
                <a:solidFill>
                  <a:srgbClr val="002060"/>
                </a:solidFill>
                <a:latin typeface="Times New Roman" pitchFamily="18" charset="0"/>
                <a:cs typeface="Times New Roman" pitchFamily="18" charset="0"/>
              </a:rPr>
              <a:t>или</a:t>
            </a:r>
            <a:r>
              <a:rPr sz="2000" b="1" i="1" spc="105" dirty="0">
                <a:solidFill>
                  <a:srgbClr val="002060"/>
                </a:solidFill>
                <a:latin typeface="Times New Roman" pitchFamily="18" charset="0"/>
                <a:cs typeface="Times New Roman" pitchFamily="18" charset="0"/>
              </a:rPr>
              <a:t> </a:t>
            </a:r>
            <a:r>
              <a:rPr sz="2000" b="1" i="1" spc="229" dirty="0" err="1">
                <a:solidFill>
                  <a:srgbClr val="002060"/>
                </a:solidFill>
                <a:latin typeface="Times New Roman" pitchFamily="18" charset="0"/>
                <a:cs typeface="Times New Roman" pitchFamily="18" charset="0"/>
              </a:rPr>
              <a:t>организуемая</a:t>
            </a:r>
            <a:r>
              <a:rPr sz="2000" b="1" i="1" spc="114" dirty="0">
                <a:solidFill>
                  <a:srgbClr val="002060"/>
                </a:solidFill>
                <a:latin typeface="Times New Roman" pitchFamily="18" charset="0"/>
                <a:cs typeface="Times New Roman" pitchFamily="18" charset="0"/>
              </a:rPr>
              <a:t> </a:t>
            </a:r>
            <a:r>
              <a:rPr sz="2000" b="1" i="1" spc="170" dirty="0" err="1" smtClean="0">
                <a:solidFill>
                  <a:srgbClr val="002060"/>
                </a:solidFill>
                <a:latin typeface="Times New Roman" pitchFamily="18" charset="0"/>
                <a:cs typeface="Times New Roman" pitchFamily="18" charset="0"/>
              </a:rPr>
              <a:t>педагогом</a:t>
            </a:r>
            <a:r>
              <a:rPr lang="ru-RU" sz="2000" b="1" i="1" dirty="0" smtClean="0">
                <a:solidFill>
                  <a:srgbClr val="002060"/>
                </a:solidFill>
                <a:latin typeface="Times New Roman" pitchFamily="18" charset="0"/>
                <a:cs typeface="Times New Roman" pitchFamily="18" charset="0"/>
              </a:rPr>
              <a:t> </a:t>
            </a:r>
            <a:r>
              <a:rPr sz="2000" b="1" i="1" spc="50" dirty="0" err="1" smtClean="0">
                <a:solidFill>
                  <a:srgbClr val="002060"/>
                </a:solidFill>
                <a:latin typeface="Times New Roman" pitchFamily="18" charset="0"/>
                <a:cs typeface="Times New Roman" pitchFamily="18" charset="0"/>
              </a:rPr>
              <a:t>структурная</a:t>
            </a:r>
            <a:r>
              <a:rPr sz="2000" b="1" i="1" spc="90" dirty="0" smtClean="0">
                <a:solidFill>
                  <a:srgbClr val="002060"/>
                </a:solidFill>
                <a:latin typeface="Times New Roman" pitchFamily="18" charset="0"/>
                <a:cs typeface="Times New Roman" pitchFamily="18" charset="0"/>
              </a:rPr>
              <a:t> </a:t>
            </a:r>
            <a:r>
              <a:rPr sz="2000" b="1" i="1" spc="235" dirty="0">
                <a:solidFill>
                  <a:srgbClr val="002060"/>
                </a:solidFill>
                <a:latin typeface="Times New Roman" pitchFamily="18" charset="0"/>
                <a:cs typeface="Times New Roman" pitchFamily="18" charset="0"/>
              </a:rPr>
              <a:t>временная</a:t>
            </a:r>
            <a:r>
              <a:rPr sz="2000" b="1" i="1" spc="105" dirty="0">
                <a:solidFill>
                  <a:srgbClr val="002060"/>
                </a:solidFill>
                <a:latin typeface="Times New Roman" pitchFamily="18" charset="0"/>
                <a:cs typeface="Times New Roman" pitchFamily="18" charset="0"/>
              </a:rPr>
              <a:t> </a:t>
            </a:r>
            <a:r>
              <a:rPr sz="2000" b="1" i="1" spc="300" dirty="0">
                <a:solidFill>
                  <a:srgbClr val="002060"/>
                </a:solidFill>
                <a:latin typeface="Times New Roman" pitchFamily="18" charset="0"/>
                <a:cs typeface="Times New Roman" pitchFamily="18" charset="0"/>
              </a:rPr>
              <a:t>и</a:t>
            </a:r>
            <a:r>
              <a:rPr sz="2000" b="1" i="1" spc="85" dirty="0">
                <a:solidFill>
                  <a:srgbClr val="002060"/>
                </a:solidFill>
                <a:latin typeface="Times New Roman" pitchFamily="18" charset="0"/>
                <a:cs typeface="Times New Roman" pitchFamily="18" charset="0"/>
              </a:rPr>
              <a:t> </a:t>
            </a:r>
            <a:r>
              <a:rPr sz="2000" b="1" i="1" spc="110" dirty="0">
                <a:solidFill>
                  <a:srgbClr val="002060"/>
                </a:solidFill>
                <a:latin typeface="Times New Roman" pitchFamily="18" charset="0"/>
                <a:cs typeface="Times New Roman" pitchFamily="18" charset="0"/>
              </a:rPr>
              <a:t>пространственная </a:t>
            </a:r>
            <a:r>
              <a:rPr sz="2000" b="1" i="1" spc="-680" dirty="0">
                <a:solidFill>
                  <a:srgbClr val="002060"/>
                </a:solidFill>
                <a:latin typeface="Times New Roman" pitchFamily="18" charset="0"/>
                <a:cs typeface="Times New Roman" pitchFamily="18" charset="0"/>
              </a:rPr>
              <a:t> </a:t>
            </a:r>
            <a:r>
              <a:rPr sz="2000" b="1" i="1" spc="250" dirty="0">
                <a:solidFill>
                  <a:srgbClr val="002060"/>
                </a:solidFill>
                <a:latin typeface="Times New Roman" pitchFamily="18" charset="0"/>
                <a:cs typeface="Times New Roman" pitchFamily="18" charset="0"/>
              </a:rPr>
              <a:t>единица</a:t>
            </a:r>
            <a:r>
              <a:rPr sz="2000" b="1" i="1" spc="100" dirty="0">
                <a:solidFill>
                  <a:srgbClr val="002060"/>
                </a:solidFill>
                <a:latin typeface="Times New Roman" pitchFamily="18" charset="0"/>
                <a:cs typeface="Times New Roman" pitchFamily="18" charset="0"/>
              </a:rPr>
              <a:t> </a:t>
            </a:r>
            <a:r>
              <a:rPr sz="2000" b="1" i="1" spc="145" dirty="0" err="1">
                <a:solidFill>
                  <a:srgbClr val="002060"/>
                </a:solidFill>
                <a:latin typeface="Times New Roman" pitchFamily="18" charset="0"/>
                <a:cs typeface="Times New Roman" pitchFamily="18" charset="0"/>
              </a:rPr>
              <a:t>образовательного</a:t>
            </a:r>
            <a:r>
              <a:rPr sz="2000" b="1" i="1" spc="125" dirty="0">
                <a:solidFill>
                  <a:srgbClr val="002060"/>
                </a:solidFill>
                <a:latin typeface="Times New Roman" pitchFamily="18" charset="0"/>
                <a:cs typeface="Times New Roman" pitchFamily="18" charset="0"/>
              </a:rPr>
              <a:t> </a:t>
            </a:r>
            <a:r>
              <a:rPr sz="2000" b="1" i="1" spc="225" dirty="0" err="1" smtClean="0">
                <a:solidFill>
                  <a:srgbClr val="002060"/>
                </a:solidFill>
                <a:latin typeface="Times New Roman" pitchFamily="18" charset="0"/>
                <a:cs typeface="Times New Roman" pitchFamily="18" charset="0"/>
              </a:rPr>
              <a:t>процесса</a:t>
            </a:r>
            <a:r>
              <a:rPr sz="2000" b="1" i="1" spc="225" dirty="0" smtClean="0">
                <a:solidFill>
                  <a:srgbClr val="002060"/>
                </a:solidFill>
                <a:latin typeface="Times New Roman" pitchFamily="18" charset="0"/>
                <a:cs typeface="Times New Roman" pitchFamily="18" charset="0"/>
              </a:rPr>
              <a:t>,</a:t>
            </a:r>
            <a:r>
              <a:rPr lang="ru-RU" sz="2000" b="1" i="1" dirty="0" smtClean="0">
                <a:solidFill>
                  <a:srgbClr val="002060"/>
                </a:solidFill>
                <a:latin typeface="Times New Roman" pitchFamily="18" charset="0"/>
                <a:cs typeface="Times New Roman" pitchFamily="18" charset="0"/>
              </a:rPr>
              <a:t> </a:t>
            </a:r>
            <a:r>
              <a:rPr sz="2000" b="1" i="1" spc="210" dirty="0" err="1" smtClean="0">
                <a:solidFill>
                  <a:srgbClr val="002060"/>
                </a:solidFill>
                <a:latin typeface="Times New Roman" pitchFamily="18" charset="0"/>
                <a:cs typeface="Times New Roman" pitchFamily="18" charset="0"/>
              </a:rPr>
              <a:t>предполагающая</a:t>
            </a:r>
            <a:r>
              <a:rPr sz="2000" b="1" i="1" spc="210" dirty="0" smtClean="0">
                <a:solidFill>
                  <a:srgbClr val="002060"/>
                </a:solidFill>
                <a:latin typeface="Times New Roman" pitchFamily="18" charset="0"/>
                <a:cs typeface="Times New Roman" pitchFamily="18" charset="0"/>
              </a:rPr>
              <a:t> </a:t>
            </a:r>
            <a:r>
              <a:rPr sz="2000" b="1" i="1" spc="145" dirty="0">
                <a:solidFill>
                  <a:srgbClr val="002060"/>
                </a:solidFill>
                <a:latin typeface="Times New Roman" pitchFamily="18" charset="0"/>
                <a:cs typeface="Times New Roman" pitchFamily="18" charset="0"/>
              </a:rPr>
              <a:t>совместное </a:t>
            </a:r>
            <a:r>
              <a:rPr sz="2000" b="1" i="1" spc="235" dirty="0">
                <a:solidFill>
                  <a:srgbClr val="002060"/>
                </a:solidFill>
                <a:latin typeface="Times New Roman" pitchFamily="18" charset="0"/>
                <a:cs typeface="Times New Roman" pitchFamily="18" charset="0"/>
              </a:rPr>
              <a:t>решение </a:t>
            </a:r>
            <a:r>
              <a:rPr sz="2000" b="1" i="1" spc="275" dirty="0">
                <a:solidFill>
                  <a:srgbClr val="002060"/>
                </a:solidFill>
                <a:latin typeface="Times New Roman" pitchFamily="18" charset="0"/>
                <a:cs typeface="Times New Roman" pitchFamily="18" charset="0"/>
              </a:rPr>
              <a:t>задачи </a:t>
            </a:r>
            <a:r>
              <a:rPr sz="2000" b="1" i="1" spc="280" dirty="0">
                <a:solidFill>
                  <a:srgbClr val="002060"/>
                </a:solidFill>
                <a:latin typeface="Times New Roman" pitchFamily="18" charset="0"/>
                <a:cs typeface="Times New Roman" pitchFamily="18" charset="0"/>
              </a:rPr>
              <a:t> </a:t>
            </a:r>
            <a:r>
              <a:rPr sz="2000" b="1" i="1" spc="170" dirty="0">
                <a:solidFill>
                  <a:srgbClr val="002060"/>
                </a:solidFill>
                <a:latin typeface="Times New Roman" pitchFamily="18" charset="0"/>
                <a:cs typeface="Times New Roman" pitchFamily="18" charset="0"/>
              </a:rPr>
              <a:t>педагогом</a:t>
            </a:r>
            <a:r>
              <a:rPr sz="2000" b="1" i="1" spc="110" dirty="0">
                <a:solidFill>
                  <a:srgbClr val="002060"/>
                </a:solidFill>
                <a:latin typeface="Times New Roman" pitchFamily="18" charset="0"/>
                <a:cs typeface="Times New Roman" pitchFamily="18" charset="0"/>
              </a:rPr>
              <a:t> </a:t>
            </a:r>
            <a:r>
              <a:rPr sz="2000" b="1" i="1" spc="300" dirty="0">
                <a:solidFill>
                  <a:srgbClr val="002060"/>
                </a:solidFill>
                <a:latin typeface="Times New Roman" pitchFamily="18" charset="0"/>
                <a:cs typeface="Times New Roman" pitchFamily="18" charset="0"/>
              </a:rPr>
              <a:t>и</a:t>
            </a:r>
            <a:r>
              <a:rPr sz="2000" b="1" i="1" spc="95" dirty="0">
                <a:solidFill>
                  <a:srgbClr val="002060"/>
                </a:solidFill>
                <a:latin typeface="Times New Roman" pitchFamily="18" charset="0"/>
                <a:cs typeface="Times New Roman" pitchFamily="18" charset="0"/>
              </a:rPr>
              <a:t> </a:t>
            </a:r>
            <a:r>
              <a:rPr sz="2000" b="1" i="1" spc="60" dirty="0">
                <a:solidFill>
                  <a:srgbClr val="002060"/>
                </a:solidFill>
                <a:latin typeface="Times New Roman" pitchFamily="18" charset="0"/>
                <a:cs typeface="Times New Roman" pitchFamily="18" charset="0"/>
              </a:rPr>
              <a:t>детьми,</a:t>
            </a:r>
            <a:r>
              <a:rPr sz="2000" b="1" i="1" spc="105" dirty="0">
                <a:solidFill>
                  <a:srgbClr val="002060"/>
                </a:solidFill>
                <a:latin typeface="Times New Roman" pitchFamily="18" charset="0"/>
                <a:cs typeface="Times New Roman" pitchFamily="18" charset="0"/>
              </a:rPr>
              <a:t> </a:t>
            </a:r>
            <a:r>
              <a:rPr sz="2000" b="1" i="1" spc="240" dirty="0">
                <a:solidFill>
                  <a:srgbClr val="002060"/>
                </a:solidFill>
                <a:latin typeface="Times New Roman" pitchFamily="18" charset="0"/>
                <a:cs typeface="Times New Roman" pitchFamily="18" charset="0"/>
              </a:rPr>
              <a:t>направленная</a:t>
            </a:r>
            <a:r>
              <a:rPr sz="2000" b="1" i="1" spc="114" dirty="0">
                <a:solidFill>
                  <a:srgbClr val="002060"/>
                </a:solidFill>
                <a:latin typeface="Times New Roman" pitchFamily="18" charset="0"/>
                <a:cs typeface="Times New Roman" pitchFamily="18" charset="0"/>
              </a:rPr>
              <a:t> </a:t>
            </a:r>
            <a:r>
              <a:rPr sz="2000" b="1" i="1" spc="270" dirty="0">
                <a:solidFill>
                  <a:srgbClr val="002060"/>
                </a:solidFill>
                <a:latin typeface="Times New Roman" pitchFamily="18" charset="0"/>
                <a:cs typeface="Times New Roman" pitchFamily="18" charset="0"/>
              </a:rPr>
              <a:t>на</a:t>
            </a:r>
            <a:r>
              <a:rPr sz="2000" b="1" i="1" spc="90" dirty="0">
                <a:solidFill>
                  <a:srgbClr val="002060"/>
                </a:solidFill>
                <a:latin typeface="Times New Roman" pitchFamily="18" charset="0"/>
                <a:cs typeface="Times New Roman" pitchFamily="18" charset="0"/>
              </a:rPr>
              <a:t> </a:t>
            </a:r>
            <a:r>
              <a:rPr sz="2000" b="1" i="1" spc="280" dirty="0">
                <a:solidFill>
                  <a:srgbClr val="002060"/>
                </a:solidFill>
                <a:latin typeface="Times New Roman" pitchFamily="18" charset="0"/>
                <a:cs typeface="Times New Roman" pitchFamily="18" charset="0"/>
              </a:rPr>
              <a:t>создание </a:t>
            </a:r>
            <a:r>
              <a:rPr sz="2000" b="1" i="1" spc="-680" dirty="0">
                <a:solidFill>
                  <a:srgbClr val="002060"/>
                </a:solidFill>
                <a:latin typeface="Times New Roman" pitchFamily="18" charset="0"/>
                <a:cs typeface="Times New Roman" pitchFamily="18" charset="0"/>
              </a:rPr>
              <a:t> </a:t>
            </a:r>
            <a:r>
              <a:rPr sz="2000" b="1" i="1" spc="250" dirty="0">
                <a:solidFill>
                  <a:srgbClr val="002060"/>
                </a:solidFill>
                <a:latin typeface="Times New Roman" pitchFamily="18" charset="0"/>
                <a:cs typeface="Times New Roman" pitchFamily="18" charset="0"/>
              </a:rPr>
              <a:t>ребенком</a:t>
            </a:r>
            <a:r>
              <a:rPr sz="2000" b="1" i="1" spc="95" dirty="0">
                <a:solidFill>
                  <a:srgbClr val="002060"/>
                </a:solidFill>
                <a:latin typeface="Times New Roman" pitchFamily="18" charset="0"/>
                <a:cs typeface="Times New Roman" pitchFamily="18" charset="0"/>
              </a:rPr>
              <a:t> </a:t>
            </a:r>
            <a:r>
              <a:rPr sz="2000" b="1" i="1" spc="165" dirty="0">
                <a:solidFill>
                  <a:srgbClr val="002060"/>
                </a:solidFill>
                <a:latin typeface="Times New Roman" pitchFamily="18" charset="0"/>
                <a:cs typeface="Times New Roman" pitchFamily="18" charset="0"/>
              </a:rPr>
              <a:t>образовательной</a:t>
            </a:r>
            <a:r>
              <a:rPr sz="2000" b="1" i="1" spc="120" dirty="0">
                <a:solidFill>
                  <a:srgbClr val="002060"/>
                </a:solidFill>
                <a:latin typeface="Times New Roman" pitchFamily="18" charset="0"/>
                <a:cs typeface="Times New Roman" pitchFamily="18" charset="0"/>
              </a:rPr>
              <a:t> </a:t>
            </a:r>
            <a:r>
              <a:rPr sz="2000" b="1" i="1" spc="245" dirty="0" err="1">
                <a:solidFill>
                  <a:srgbClr val="002060"/>
                </a:solidFill>
                <a:latin typeface="Times New Roman" pitchFamily="18" charset="0"/>
                <a:cs typeface="Times New Roman" pitchFamily="18" charset="0"/>
              </a:rPr>
              <a:t>продукции</a:t>
            </a:r>
            <a:r>
              <a:rPr sz="2000" b="1" i="1" spc="130" dirty="0">
                <a:solidFill>
                  <a:srgbClr val="002060"/>
                </a:solidFill>
                <a:latin typeface="Times New Roman" pitchFamily="18" charset="0"/>
                <a:cs typeface="Times New Roman" pitchFamily="18" charset="0"/>
              </a:rPr>
              <a:t> </a:t>
            </a:r>
            <a:r>
              <a:rPr sz="2000" b="1" i="1" spc="170" dirty="0" smtClean="0">
                <a:solidFill>
                  <a:srgbClr val="002060"/>
                </a:solidFill>
                <a:latin typeface="Times New Roman" pitchFamily="18" charset="0"/>
                <a:cs typeface="Times New Roman" pitchFamily="18" charset="0"/>
              </a:rPr>
              <a:t>в</a:t>
            </a:r>
            <a:r>
              <a:rPr lang="ru-RU" sz="2000" b="1" i="1" dirty="0" smtClean="0">
                <a:solidFill>
                  <a:srgbClr val="002060"/>
                </a:solidFill>
                <a:latin typeface="Times New Roman" pitchFamily="18" charset="0"/>
                <a:cs typeface="Times New Roman" pitchFamily="18" charset="0"/>
              </a:rPr>
              <a:t> </a:t>
            </a:r>
            <a:r>
              <a:rPr sz="2000" b="1" i="1" spc="-30" dirty="0" err="1" smtClean="0">
                <a:solidFill>
                  <a:srgbClr val="002060"/>
                </a:solidFill>
                <a:latin typeface="Times New Roman" pitchFamily="18" charset="0"/>
                <a:cs typeface="Times New Roman" pitchFamily="18" charset="0"/>
              </a:rPr>
              <a:t>соответствии</a:t>
            </a:r>
            <a:r>
              <a:rPr sz="2000" b="1" i="1" spc="110" dirty="0" smtClean="0">
                <a:solidFill>
                  <a:srgbClr val="002060"/>
                </a:solidFill>
                <a:latin typeface="Times New Roman" pitchFamily="18" charset="0"/>
                <a:cs typeface="Times New Roman" pitchFamily="18" charset="0"/>
              </a:rPr>
              <a:t> </a:t>
            </a:r>
            <a:r>
              <a:rPr sz="2000" b="1" i="1" spc="350" dirty="0">
                <a:solidFill>
                  <a:srgbClr val="002060"/>
                </a:solidFill>
                <a:latin typeface="Times New Roman" pitchFamily="18" charset="0"/>
                <a:cs typeface="Times New Roman" pitchFamily="18" charset="0"/>
              </a:rPr>
              <a:t>с</a:t>
            </a:r>
            <a:r>
              <a:rPr sz="2000" b="1" i="1" spc="85" dirty="0">
                <a:solidFill>
                  <a:srgbClr val="002060"/>
                </a:solidFill>
                <a:latin typeface="Times New Roman" pitchFamily="18" charset="0"/>
                <a:cs typeface="Times New Roman" pitchFamily="18" charset="0"/>
              </a:rPr>
              <a:t> </a:t>
            </a:r>
            <a:r>
              <a:rPr sz="2000" b="1" i="1" spc="265" dirty="0" err="1" smtClean="0">
                <a:solidFill>
                  <a:srgbClr val="002060"/>
                </a:solidFill>
                <a:latin typeface="Times New Roman" pitchFamily="18" charset="0"/>
                <a:cs typeface="Times New Roman" pitchFamily="18" charset="0"/>
              </a:rPr>
              <a:t>индивидуальными</a:t>
            </a:r>
            <a:r>
              <a:rPr lang="ru-RU" sz="2000" b="1" i="1" dirty="0" smtClean="0">
                <a:solidFill>
                  <a:srgbClr val="002060"/>
                </a:solidFill>
                <a:latin typeface="Times New Roman" pitchFamily="18" charset="0"/>
                <a:cs typeface="Times New Roman" pitchFamily="18" charset="0"/>
              </a:rPr>
              <a:t> </a:t>
            </a:r>
            <a:r>
              <a:rPr sz="2000" b="1" i="1" spc="204" dirty="0" err="1" smtClean="0">
                <a:solidFill>
                  <a:srgbClr val="002060"/>
                </a:solidFill>
                <a:latin typeface="Times New Roman" pitchFamily="18" charset="0"/>
                <a:cs typeface="Times New Roman" pitchFamily="18" charset="0"/>
              </a:rPr>
              <a:t>возможностями</a:t>
            </a:r>
            <a:r>
              <a:rPr sz="2000" b="1" i="1" spc="80" dirty="0" smtClean="0">
                <a:solidFill>
                  <a:srgbClr val="002060"/>
                </a:solidFill>
                <a:latin typeface="Times New Roman" pitchFamily="18" charset="0"/>
                <a:cs typeface="Times New Roman" pitchFamily="18" charset="0"/>
              </a:rPr>
              <a:t> </a:t>
            </a:r>
            <a:r>
              <a:rPr sz="2000" b="1" i="1" spc="305" dirty="0">
                <a:solidFill>
                  <a:srgbClr val="002060"/>
                </a:solidFill>
                <a:latin typeface="Times New Roman" pitchFamily="18" charset="0"/>
                <a:cs typeface="Times New Roman" pitchFamily="18" charset="0"/>
              </a:rPr>
              <a:t>и</a:t>
            </a:r>
            <a:r>
              <a:rPr sz="2000" b="1" i="1" spc="100" dirty="0">
                <a:solidFill>
                  <a:srgbClr val="002060"/>
                </a:solidFill>
                <a:latin typeface="Times New Roman" pitchFamily="18" charset="0"/>
                <a:cs typeface="Times New Roman" pitchFamily="18" charset="0"/>
              </a:rPr>
              <a:t> </a:t>
            </a:r>
            <a:r>
              <a:rPr sz="2000" b="1" i="1" spc="185" dirty="0">
                <a:solidFill>
                  <a:srgbClr val="002060"/>
                </a:solidFill>
                <a:latin typeface="Times New Roman" pitchFamily="18" charset="0"/>
                <a:cs typeface="Times New Roman" pitchFamily="18" charset="0"/>
              </a:rPr>
              <a:t>субъектными</a:t>
            </a:r>
            <a:r>
              <a:rPr sz="2000" b="1" i="1" spc="110" dirty="0">
                <a:solidFill>
                  <a:srgbClr val="002060"/>
                </a:solidFill>
                <a:latin typeface="Times New Roman" pitchFamily="18" charset="0"/>
                <a:cs typeface="Times New Roman" pitchFamily="18" charset="0"/>
              </a:rPr>
              <a:t> </a:t>
            </a:r>
            <a:r>
              <a:rPr sz="2000" b="1" i="1" spc="225" dirty="0" err="1">
                <a:solidFill>
                  <a:srgbClr val="002060"/>
                </a:solidFill>
                <a:latin typeface="Times New Roman" pitchFamily="18" charset="0"/>
                <a:cs typeface="Times New Roman" pitchFamily="18" charset="0"/>
              </a:rPr>
              <a:t>проявлениями</a:t>
            </a:r>
            <a:r>
              <a:rPr sz="2000" b="1" i="1" spc="225" dirty="0" smtClean="0">
                <a:solidFill>
                  <a:srgbClr val="002060"/>
                </a:solidFill>
                <a:latin typeface="Times New Roman" pitchFamily="18" charset="0"/>
                <a:cs typeface="Times New Roman" pitchFamily="18" charset="0"/>
              </a:rPr>
              <a:t>.</a:t>
            </a:r>
            <a:endParaRPr sz="2000" b="1" i="1" dirty="0">
              <a:solidFill>
                <a:srgbClr val="002060"/>
              </a:solidFill>
              <a:latin typeface="Times New Roman" pitchFamily="18" charset="0"/>
              <a:cs typeface="Times New Roman" pitchFamily="18" charset="0"/>
            </a:endParaRPr>
          </a:p>
        </p:txBody>
      </p:sp>
      <p:pic>
        <p:nvPicPr>
          <p:cNvPr id="9218" name="Picture 2" descr="https://sun6-22.userapi.com/s/v1/if1/kSp9ONzzEI4UTHlZMTIt_ws3e0HJRBOFzmNpgGoHTYbfeBDEep0oWCg1qf4edieHGph7st8R.jpg?size=657x657&amp;quality=96&amp;crop=289,11,657,657&amp;ava=1"/>
          <p:cNvPicPr>
            <a:picLocks noChangeAspect="1" noChangeArrowheads="1"/>
          </p:cNvPicPr>
          <p:nvPr/>
        </p:nvPicPr>
        <p:blipFill>
          <a:blip r:embed="rId2" cstate="print"/>
          <a:srcRect l="11111" t="32258" r="8889" b="15556"/>
          <a:stretch>
            <a:fillRect/>
          </a:stretch>
        </p:blipFill>
        <p:spPr bwMode="auto">
          <a:xfrm>
            <a:off x="4876800" y="4535129"/>
            <a:ext cx="3505200" cy="228654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4013200"/>
            <a:ext cx="448945" cy="2844800"/>
          </a:xfrm>
          <a:custGeom>
            <a:avLst/>
            <a:gdLst/>
            <a:ahLst/>
            <a:cxnLst/>
            <a:rect l="l" t="t" r="r" b="b"/>
            <a:pathLst>
              <a:path w="448945" h="2844800">
                <a:moveTo>
                  <a:pt x="0" y="0"/>
                </a:moveTo>
                <a:lnTo>
                  <a:pt x="0" y="2844800"/>
                </a:lnTo>
                <a:lnTo>
                  <a:pt x="448729" y="2844800"/>
                </a:lnTo>
                <a:lnTo>
                  <a:pt x="0" y="0"/>
                </a:lnTo>
                <a:close/>
              </a:path>
            </a:pathLst>
          </a:custGeom>
          <a:solidFill>
            <a:srgbClr val="90C225">
              <a:alpha val="85096"/>
            </a:srgbClr>
          </a:solidFill>
        </p:spPr>
        <p:txBody>
          <a:bodyPr wrap="square" lIns="0" tIns="0" rIns="0" bIns="0" rtlCol="0"/>
          <a:lstStyle/>
          <a:p>
            <a:endParaRPr/>
          </a:p>
        </p:txBody>
      </p:sp>
      <p:sp>
        <p:nvSpPr>
          <p:cNvPr id="3" name="object 3"/>
          <p:cNvSpPr txBox="1">
            <a:spLocks noGrp="1"/>
          </p:cNvSpPr>
          <p:nvPr>
            <p:ph type="title"/>
          </p:nvPr>
        </p:nvSpPr>
        <p:spPr>
          <a:xfrm>
            <a:off x="533400" y="609600"/>
            <a:ext cx="2743200" cy="755335"/>
          </a:xfrm>
          <a:prstGeom prst="rect">
            <a:avLst/>
          </a:prstGeom>
        </p:spPr>
        <p:txBody>
          <a:bodyPr vert="horz" wrap="square" lIns="0" tIns="16510" rIns="0" bIns="0" rtlCol="0">
            <a:spAutoFit/>
          </a:bodyPr>
          <a:lstStyle/>
          <a:p>
            <a:pPr marL="12700">
              <a:lnSpc>
                <a:spcPct val="100000"/>
              </a:lnSpc>
              <a:spcBef>
                <a:spcPts val="130"/>
              </a:spcBef>
            </a:pPr>
            <a:r>
              <a:rPr sz="2800" b="1" spc="85" dirty="0" err="1" smtClean="0">
                <a:solidFill>
                  <a:srgbClr val="FF0000"/>
                </a:solidFill>
                <a:latin typeface="Times New Roman" pitchFamily="18" charset="0"/>
                <a:cs typeface="Times New Roman" pitchFamily="18" charset="0"/>
              </a:rPr>
              <a:t>Актуал</a:t>
            </a:r>
            <a:r>
              <a:rPr sz="2800" b="1" spc="65" dirty="0" err="1" smtClean="0">
                <a:solidFill>
                  <a:srgbClr val="FF0000"/>
                </a:solidFill>
                <a:latin typeface="Times New Roman" pitchFamily="18" charset="0"/>
                <a:cs typeface="Times New Roman" pitchFamily="18" charset="0"/>
              </a:rPr>
              <a:t>ь</a:t>
            </a:r>
            <a:r>
              <a:rPr sz="2800" b="1" spc="40" dirty="0" err="1" smtClean="0">
                <a:solidFill>
                  <a:srgbClr val="FF0000"/>
                </a:solidFill>
                <a:latin typeface="Times New Roman" pitchFamily="18" charset="0"/>
                <a:cs typeface="Times New Roman" pitchFamily="18" charset="0"/>
              </a:rPr>
              <a:t>ность</a:t>
            </a:r>
            <a:r>
              <a:rPr lang="ru-RU" sz="2000" b="1" spc="40" dirty="0" smtClean="0">
                <a:solidFill>
                  <a:srgbClr val="FF0000"/>
                </a:solidFill>
                <a:latin typeface="Times New Roman" pitchFamily="18" charset="0"/>
                <a:cs typeface="Times New Roman" pitchFamily="18" charset="0"/>
              </a:rPr>
              <a:t/>
            </a:r>
            <a:br>
              <a:rPr lang="ru-RU" sz="2000" b="1" spc="40" dirty="0" smtClean="0">
                <a:solidFill>
                  <a:srgbClr val="FF0000"/>
                </a:solidFill>
                <a:latin typeface="Times New Roman" pitchFamily="18" charset="0"/>
                <a:cs typeface="Times New Roman" pitchFamily="18" charset="0"/>
              </a:rPr>
            </a:br>
            <a:endParaRPr sz="2000" b="1" spc="40" dirty="0">
              <a:solidFill>
                <a:srgbClr val="FF0000"/>
              </a:solidFill>
              <a:latin typeface="Times New Roman" pitchFamily="18" charset="0"/>
              <a:cs typeface="Times New Roman" pitchFamily="18" charset="0"/>
            </a:endParaRPr>
          </a:p>
        </p:txBody>
      </p:sp>
      <p:sp>
        <p:nvSpPr>
          <p:cNvPr id="4" name="object 4"/>
          <p:cNvSpPr txBox="1"/>
          <p:nvPr/>
        </p:nvSpPr>
        <p:spPr>
          <a:xfrm>
            <a:off x="533400" y="1219200"/>
            <a:ext cx="8390890" cy="4440959"/>
          </a:xfrm>
          <a:prstGeom prst="rect">
            <a:avLst/>
          </a:prstGeom>
        </p:spPr>
        <p:txBody>
          <a:bodyPr vert="horz" wrap="square" lIns="0" tIns="34290" rIns="0" bIns="0" rtlCol="0">
            <a:spAutoFit/>
          </a:bodyPr>
          <a:lstStyle/>
          <a:p>
            <a:pPr marL="12700" marR="104139" algn="just">
              <a:lnSpc>
                <a:spcPts val="2160"/>
              </a:lnSpc>
              <a:spcBef>
                <a:spcPts val="270"/>
              </a:spcBef>
            </a:pPr>
            <a:r>
              <a:rPr b="1" i="1" spc="130" dirty="0">
                <a:solidFill>
                  <a:srgbClr val="002060"/>
                </a:solidFill>
                <a:latin typeface="Times New Roman" pitchFamily="18" charset="0"/>
                <a:cs typeface="Times New Roman" pitchFamily="18" charset="0"/>
              </a:rPr>
              <a:t>В</a:t>
            </a:r>
            <a:r>
              <a:rPr b="1" i="1" spc="60" dirty="0">
                <a:solidFill>
                  <a:srgbClr val="002060"/>
                </a:solidFill>
                <a:latin typeface="Times New Roman" pitchFamily="18" charset="0"/>
                <a:cs typeface="Times New Roman" pitchFamily="18" charset="0"/>
              </a:rPr>
              <a:t> </a:t>
            </a:r>
            <a:r>
              <a:rPr b="1" i="1" spc="204" dirty="0">
                <a:solidFill>
                  <a:srgbClr val="002060"/>
                </a:solidFill>
                <a:latin typeface="Times New Roman" pitchFamily="18" charset="0"/>
                <a:cs typeface="Times New Roman" pitchFamily="18" charset="0"/>
              </a:rPr>
              <a:t>связи</a:t>
            </a:r>
            <a:r>
              <a:rPr b="1" i="1" spc="75" dirty="0">
                <a:solidFill>
                  <a:srgbClr val="002060"/>
                </a:solidFill>
                <a:latin typeface="Times New Roman" pitchFamily="18" charset="0"/>
                <a:cs typeface="Times New Roman" pitchFamily="18" charset="0"/>
              </a:rPr>
              <a:t> </a:t>
            </a:r>
            <a:r>
              <a:rPr b="1" i="1" spc="250" dirty="0">
                <a:solidFill>
                  <a:srgbClr val="002060"/>
                </a:solidFill>
                <a:latin typeface="Times New Roman" pitchFamily="18" charset="0"/>
                <a:cs typeface="Times New Roman" pitchFamily="18" charset="0"/>
              </a:rPr>
              <a:t>с</a:t>
            </a:r>
            <a:r>
              <a:rPr b="1" i="1" spc="70" dirty="0">
                <a:solidFill>
                  <a:srgbClr val="002060"/>
                </a:solidFill>
                <a:latin typeface="Times New Roman" pitchFamily="18" charset="0"/>
                <a:cs typeface="Times New Roman" pitchFamily="18" charset="0"/>
              </a:rPr>
              <a:t> </a:t>
            </a:r>
            <a:r>
              <a:rPr b="1" i="1" spc="175" dirty="0">
                <a:solidFill>
                  <a:srgbClr val="002060"/>
                </a:solidFill>
                <a:latin typeface="Times New Roman" pitchFamily="18" charset="0"/>
                <a:cs typeface="Times New Roman" pitchFamily="18" charset="0"/>
              </a:rPr>
              <a:t>обновлением</a:t>
            </a:r>
            <a:r>
              <a:rPr b="1" i="1" spc="95" dirty="0">
                <a:solidFill>
                  <a:srgbClr val="002060"/>
                </a:solidFill>
                <a:latin typeface="Times New Roman" pitchFamily="18" charset="0"/>
                <a:cs typeface="Times New Roman" pitchFamily="18" charset="0"/>
              </a:rPr>
              <a:t> </a:t>
            </a:r>
            <a:r>
              <a:rPr b="1" i="1" spc="185" dirty="0">
                <a:solidFill>
                  <a:srgbClr val="002060"/>
                </a:solidFill>
                <a:latin typeface="Times New Roman" pitchFamily="18" charset="0"/>
                <a:cs typeface="Times New Roman" pitchFamily="18" charset="0"/>
              </a:rPr>
              <a:t>содержания</a:t>
            </a:r>
            <a:r>
              <a:rPr b="1" i="1" spc="70" dirty="0">
                <a:solidFill>
                  <a:srgbClr val="002060"/>
                </a:solidFill>
                <a:latin typeface="Times New Roman" pitchFamily="18" charset="0"/>
                <a:cs typeface="Times New Roman" pitchFamily="18" charset="0"/>
              </a:rPr>
              <a:t> </a:t>
            </a:r>
            <a:r>
              <a:rPr b="1" i="1" spc="145" dirty="0">
                <a:solidFill>
                  <a:srgbClr val="002060"/>
                </a:solidFill>
                <a:latin typeface="Times New Roman" pitchFamily="18" charset="0"/>
                <a:cs typeface="Times New Roman" pitchFamily="18" charset="0"/>
              </a:rPr>
              <a:t>дошкольного</a:t>
            </a:r>
            <a:r>
              <a:rPr b="1" i="1" spc="75" dirty="0">
                <a:solidFill>
                  <a:srgbClr val="002060"/>
                </a:solidFill>
                <a:latin typeface="Times New Roman" pitchFamily="18" charset="0"/>
                <a:cs typeface="Times New Roman" pitchFamily="18" charset="0"/>
              </a:rPr>
              <a:t> </a:t>
            </a:r>
            <a:r>
              <a:rPr b="1" i="1" spc="165" dirty="0">
                <a:solidFill>
                  <a:srgbClr val="002060"/>
                </a:solidFill>
                <a:latin typeface="Times New Roman" pitchFamily="18" charset="0"/>
                <a:cs typeface="Times New Roman" pitchFamily="18" charset="0"/>
              </a:rPr>
              <a:t>образования </a:t>
            </a:r>
            <a:r>
              <a:rPr b="1" i="1" spc="-515" dirty="0">
                <a:solidFill>
                  <a:srgbClr val="002060"/>
                </a:solidFill>
                <a:latin typeface="Times New Roman" pitchFamily="18" charset="0"/>
                <a:cs typeface="Times New Roman" pitchFamily="18" charset="0"/>
              </a:rPr>
              <a:t> </a:t>
            </a:r>
            <a:r>
              <a:rPr b="1" i="1" spc="90" dirty="0">
                <a:solidFill>
                  <a:srgbClr val="002060"/>
                </a:solidFill>
                <a:latin typeface="Times New Roman" pitchFamily="18" charset="0"/>
                <a:cs typeface="Times New Roman" pitchFamily="18" charset="0"/>
              </a:rPr>
              <a:t>актуальны </a:t>
            </a:r>
            <a:r>
              <a:rPr b="1" i="1" spc="170" dirty="0">
                <a:solidFill>
                  <a:srgbClr val="002060"/>
                </a:solidFill>
                <a:latin typeface="Times New Roman" pitchFamily="18" charset="0"/>
                <a:cs typeface="Times New Roman" pitchFamily="18" charset="0"/>
              </a:rPr>
              <a:t>новые </a:t>
            </a:r>
            <a:r>
              <a:rPr b="1" i="1" spc="190" dirty="0">
                <a:solidFill>
                  <a:srgbClr val="002060"/>
                </a:solidFill>
                <a:latin typeface="Times New Roman" pitchFamily="18" charset="0"/>
                <a:cs typeface="Times New Roman" pitchFamily="18" charset="0"/>
              </a:rPr>
              <a:t>формы </a:t>
            </a:r>
            <a:r>
              <a:rPr b="1" i="1" spc="114" dirty="0">
                <a:solidFill>
                  <a:srgbClr val="002060"/>
                </a:solidFill>
                <a:latin typeface="Times New Roman" pitchFamily="18" charset="0"/>
                <a:cs typeface="Times New Roman" pitchFamily="18" charset="0"/>
              </a:rPr>
              <a:t>взаимодействия </a:t>
            </a:r>
            <a:r>
              <a:rPr b="1" i="1" spc="100" dirty="0">
                <a:solidFill>
                  <a:srgbClr val="002060"/>
                </a:solidFill>
                <a:latin typeface="Times New Roman" pitchFamily="18" charset="0"/>
                <a:cs typeface="Times New Roman" pitchFamily="18" charset="0"/>
              </a:rPr>
              <a:t>педагога </a:t>
            </a:r>
            <a:r>
              <a:rPr b="1" i="1" spc="250" dirty="0">
                <a:solidFill>
                  <a:srgbClr val="002060"/>
                </a:solidFill>
                <a:latin typeface="Times New Roman" pitchFamily="18" charset="0"/>
                <a:cs typeface="Times New Roman" pitchFamily="18" charset="0"/>
              </a:rPr>
              <a:t>с </a:t>
            </a:r>
            <a:r>
              <a:rPr b="1" i="1" spc="25" dirty="0">
                <a:solidFill>
                  <a:srgbClr val="002060"/>
                </a:solidFill>
                <a:latin typeface="Times New Roman" pitchFamily="18" charset="0"/>
                <a:cs typeface="Times New Roman" pitchFamily="18" charset="0"/>
              </a:rPr>
              <a:t>детьми, </a:t>
            </a:r>
            <a:r>
              <a:rPr b="1" i="1" spc="30" dirty="0">
                <a:solidFill>
                  <a:srgbClr val="002060"/>
                </a:solidFill>
                <a:latin typeface="Times New Roman" pitchFamily="18" charset="0"/>
                <a:cs typeface="Times New Roman" pitchFamily="18" charset="0"/>
              </a:rPr>
              <a:t> </a:t>
            </a:r>
            <a:r>
              <a:rPr b="1" i="1" spc="50" dirty="0">
                <a:solidFill>
                  <a:srgbClr val="002060"/>
                </a:solidFill>
                <a:latin typeface="Times New Roman" pitchFamily="18" charset="0"/>
                <a:cs typeface="Times New Roman" pitchFamily="18" charset="0"/>
              </a:rPr>
              <a:t>которые </a:t>
            </a:r>
            <a:r>
              <a:rPr b="1" i="1" spc="105" dirty="0">
                <a:solidFill>
                  <a:srgbClr val="002060"/>
                </a:solidFill>
                <a:latin typeface="Times New Roman" pitchFamily="18" charset="0"/>
                <a:cs typeface="Times New Roman" pitchFamily="18" charset="0"/>
              </a:rPr>
              <a:t>ориентированы:</a:t>
            </a:r>
            <a:endParaRPr b="1" i="1" dirty="0">
              <a:solidFill>
                <a:srgbClr val="002060"/>
              </a:solidFill>
              <a:latin typeface="Times New Roman" pitchFamily="18" charset="0"/>
              <a:cs typeface="Times New Roman" pitchFamily="18" charset="0"/>
            </a:endParaRPr>
          </a:p>
          <a:p>
            <a:pPr marL="86995" algn="just">
              <a:lnSpc>
                <a:spcPts val="2050"/>
              </a:lnSpc>
            </a:pPr>
            <a:r>
              <a:rPr b="1" i="1" spc="-160" dirty="0">
                <a:solidFill>
                  <a:srgbClr val="002060"/>
                </a:solidFill>
                <a:latin typeface="Times New Roman" pitchFamily="18" charset="0"/>
                <a:cs typeface="Times New Roman" pitchFamily="18" charset="0"/>
              </a:rPr>
              <a:t>–</a:t>
            </a:r>
            <a:r>
              <a:rPr b="1" i="1" spc="65" dirty="0">
                <a:solidFill>
                  <a:srgbClr val="002060"/>
                </a:solidFill>
                <a:latin typeface="Times New Roman" pitchFamily="18" charset="0"/>
                <a:cs typeface="Times New Roman" pitchFamily="18" charset="0"/>
              </a:rPr>
              <a:t> </a:t>
            </a:r>
            <a:r>
              <a:rPr b="1" i="1" spc="190" dirty="0">
                <a:solidFill>
                  <a:srgbClr val="002060"/>
                </a:solidFill>
                <a:latin typeface="Times New Roman" pitchFamily="18" charset="0"/>
                <a:cs typeface="Times New Roman" pitchFamily="18" charset="0"/>
              </a:rPr>
              <a:t>на</a:t>
            </a:r>
            <a:r>
              <a:rPr b="1" i="1" spc="70" dirty="0">
                <a:solidFill>
                  <a:srgbClr val="002060"/>
                </a:solidFill>
                <a:latin typeface="Times New Roman" pitchFamily="18" charset="0"/>
                <a:cs typeface="Times New Roman" pitchFamily="18" charset="0"/>
              </a:rPr>
              <a:t> </a:t>
            </a:r>
            <a:r>
              <a:rPr b="1" i="1" spc="175" dirty="0">
                <a:solidFill>
                  <a:srgbClr val="002060"/>
                </a:solidFill>
                <a:latin typeface="Times New Roman" pitchFamily="18" charset="0"/>
                <a:cs typeface="Times New Roman" pitchFamily="18" charset="0"/>
              </a:rPr>
              <a:t>индивидуальные</a:t>
            </a:r>
            <a:r>
              <a:rPr b="1" i="1" spc="90" dirty="0">
                <a:solidFill>
                  <a:srgbClr val="002060"/>
                </a:solidFill>
                <a:latin typeface="Times New Roman" pitchFamily="18" charset="0"/>
                <a:cs typeface="Times New Roman" pitchFamily="18" charset="0"/>
              </a:rPr>
              <a:t> </a:t>
            </a:r>
            <a:r>
              <a:rPr b="1" i="1" spc="110" dirty="0">
                <a:solidFill>
                  <a:srgbClr val="002060"/>
                </a:solidFill>
                <a:latin typeface="Times New Roman" pitchFamily="18" charset="0"/>
                <a:cs typeface="Times New Roman" pitchFamily="18" charset="0"/>
              </a:rPr>
              <a:t>особенности</a:t>
            </a:r>
            <a:r>
              <a:rPr b="1" i="1" spc="75" dirty="0">
                <a:solidFill>
                  <a:srgbClr val="002060"/>
                </a:solidFill>
                <a:latin typeface="Times New Roman" pitchFamily="18" charset="0"/>
                <a:cs typeface="Times New Roman" pitchFamily="18" charset="0"/>
              </a:rPr>
              <a:t> </a:t>
            </a:r>
            <a:r>
              <a:rPr b="1" i="1" spc="215" dirty="0">
                <a:solidFill>
                  <a:srgbClr val="002060"/>
                </a:solidFill>
                <a:latin typeface="Times New Roman" pitchFamily="18" charset="0"/>
                <a:cs typeface="Times New Roman" pitchFamily="18" charset="0"/>
              </a:rPr>
              <a:t>и</a:t>
            </a:r>
            <a:r>
              <a:rPr b="1" i="1" spc="80" dirty="0">
                <a:solidFill>
                  <a:srgbClr val="002060"/>
                </a:solidFill>
                <a:latin typeface="Times New Roman" pitchFamily="18" charset="0"/>
                <a:cs typeface="Times New Roman" pitchFamily="18" charset="0"/>
              </a:rPr>
              <a:t> </a:t>
            </a:r>
            <a:r>
              <a:rPr b="1" i="1" spc="100" dirty="0" err="1">
                <a:solidFill>
                  <a:srgbClr val="002060"/>
                </a:solidFill>
                <a:latin typeface="Times New Roman" pitchFamily="18" charset="0"/>
                <a:cs typeface="Times New Roman" pitchFamily="18" charset="0"/>
              </a:rPr>
              <a:t>возрастные</a:t>
            </a:r>
            <a:r>
              <a:rPr b="1" i="1" spc="75" dirty="0">
                <a:solidFill>
                  <a:srgbClr val="002060"/>
                </a:solidFill>
                <a:latin typeface="Times New Roman" pitchFamily="18" charset="0"/>
                <a:cs typeface="Times New Roman" pitchFamily="18" charset="0"/>
              </a:rPr>
              <a:t> </a:t>
            </a:r>
            <a:r>
              <a:rPr b="1" i="1" spc="130" dirty="0" err="1" smtClean="0">
                <a:solidFill>
                  <a:srgbClr val="002060"/>
                </a:solidFill>
                <a:latin typeface="Times New Roman" pitchFamily="18" charset="0"/>
                <a:cs typeface="Times New Roman" pitchFamily="18" charset="0"/>
              </a:rPr>
              <a:t>возможности</a:t>
            </a:r>
            <a:r>
              <a:rPr lang="ru-RU" b="1" i="1" dirty="0" smtClean="0">
                <a:solidFill>
                  <a:srgbClr val="002060"/>
                </a:solidFill>
                <a:latin typeface="Times New Roman" pitchFamily="18" charset="0"/>
                <a:cs typeface="Times New Roman" pitchFamily="18" charset="0"/>
              </a:rPr>
              <a:t> </a:t>
            </a:r>
            <a:r>
              <a:rPr b="1" i="1" spc="110" dirty="0" err="1" smtClean="0">
                <a:solidFill>
                  <a:srgbClr val="002060"/>
                </a:solidFill>
                <a:latin typeface="Times New Roman" pitchFamily="18" charset="0"/>
                <a:cs typeface="Times New Roman" pitchFamily="18" charset="0"/>
              </a:rPr>
              <a:t>воспитанников</a:t>
            </a:r>
            <a:r>
              <a:rPr b="1" i="1" spc="110" dirty="0">
                <a:solidFill>
                  <a:srgbClr val="002060"/>
                </a:solidFill>
                <a:latin typeface="Times New Roman" pitchFamily="18" charset="0"/>
                <a:cs typeface="Times New Roman" pitchFamily="18" charset="0"/>
              </a:rPr>
              <a:t>;</a:t>
            </a:r>
            <a:endParaRPr b="1" i="1" dirty="0">
              <a:solidFill>
                <a:srgbClr val="002060"/>
              </a:solidFill>
              <a:latin typeface="Times New Roman" pitchFamily="18" charset="0"/>
              <a:cs typeface="Times New Roman" pitchFamily="18" charset="0"/>
            </a:endParaRPr>
          </a:p>
          <a:p>
            <a:pPr marL="12700" marR="1322070" algn="just">
              <a:lnSpc>
                <a:spcPts val="2160"/>
              </a:lnSpc>
              <a:spcBef>
                <a:spcPts val="110"/>
              </a:spcBef>
              <a:buChar char="–"/>
              <a:tabLst>
                <a:tab pos="201930" algn="l"/>
              </a:tabLst>
            </a:pPr>
            <a:r>
              <a:rPr b="1" i="1" spc="190" dirty="0">
                <a:solidFill>
                  <a:srgbClr val="002060"/>
                </a:solidFill>
                <a:latin typeface="Times New Roman" pitchFamily="18" charset="0"/>
                <a:cs typeface="Times New Roman" pitchFamily="18" charset="0"/>
              </a:rPr>
              <a:t>на</a:t>
            </a:r>
            <a:r>
              <a:rPr b="1" i="1" spc="60" dirty="0">
                <a:solidFill>
                  <a:srgbClr val="002060"/>
                </a:solidFill>
                <a:latin typeface="Times New Roman" pitchFamily="18" charset="0"/>
                <a:cs typeface="Times New Roman" pitchFamily="18" charset="0"/>
              </a:rPr>
              <a:t> </a:t>
            </a:r>
            <a:r>
              <a:rPr b="1" i="1" spc="180" dirty="0">
                <a:solidFill>
                  <a:srgbClr val="002060"/>
                </a:solidFill>
                <a:latin typeface="Times New Roman" pitchFamily="18" charset="0"/>
                <a:cs typeface="Times New Roman" pitchFamily="18" charset="0"/>
              </a:rPr>
              <a:t>поддержку</a:t>
            </a:r>
            <a:r>
              <a:rPr b="1" i="1" spc="55" dirty="0">
                <a:solidFill>
                  <a:srgbClr val="002060"/>
                </a:solidFill>
                <a:latin typeface="Times New Roman" pitchFamily="18" charset="0"/>
                <a:cs typeface="Times New Roman" pitchFamily="18" charset="0"/>
              </a:rPr>
              <a:t> </a:t>
            </a:r>
            <a:r>
              <a:rPr b="1" i="1" spc="100" dirty="0">
                <a:solidFill>
                  <a:srgbClr val="002060"/>
                </a:solidFill>
                <a:latin typeface="Times New Roman" pitchFamily="18" charset="0"/>
                <a:cs typeface="Times New Roman" pitchFamily="18" charset="0"/>
              </a:rPr>
              <a:t>инициативы</a:t>
            </a:r>
            <a:r>
              <a:rPr b="1" i="1" spc="95" dirty="0">
                <a:solidFill>
                  <a:srgbClr val="002060"/>
                </a:solidFill>
                <a:latin typeface="Times New Roman" pitchFamily="18" charset="0"/>
                <a:cs typeface="Times New Roman" pitchFamily="18" charset="0"/>
              </a:rPr>
              <a:t> </a:t>
            </a:r>
            <a:r>
              <a:rPr b="1" i="1" spc="-10" dirty="0">
                <a:solidFill>
                  <a:srgbClr val="002060"/>
                </a:solidFill>
                <a:latin typeface="Times New Roman" pitchFamily="18" charset="0"/>
                <a:cs typeface="Times New Roman" pitchFamily="18" charset="0"/>
              </a:rPr>
              <a:t>детей</a:t>
            </a:r>
            <a:r>
              <a:rPr b="1" i="1" spc="65" dirty="0">
                <a:solidFill>
                  <a:srgbClr val="002060"/>
                </a:solidFill>
                <a:latin typeface="Times New Roman" pitchFamily="18" charset="0"/>
                <a:cs typeface="Times New Roman" pitchFamily="18" charset="0"/>
              </a:rPr>
              <a:t> </a:t>
            </a:r>
            <a:r>
              <a:rPr b="1" i="1" spc="114" dirty="0">
                <a:solidFill>
                  <a:srgbClr val="002060"/>
                </a:solidFill>
                <a:latin typeface="Times New Roman" pitchFamily="18" charset="0"/>
                <a:cs typeface="Times New Roman" pitchFamily="18" charset="0"/>
              </a:rPr>
              <a:t>в</a:t>
            </a:r>
            <a:r>
              <a:rPr b="1" i="1" spc="70" dirty="0">
                <a:solidFill>
                  <a:srgbClr val="002060"/>
                </a:solidFill>
                <a:latin typeface="Times New Roman" pitchFamily="18" charset="0"/>
                <a:cs typeface="Times New Roman" pitchFamily="18" charset="0"/>
              </a:rPr>
              <a:t> </a:t>
            </a:r>
            <a:r>
              <a:rPr b="1" i="1" spc="220" dirty="0" err="1">
                <a:solidFill>
                  <a:srgbClr val="002060"/>
                </a:solidFill>
                <a:latin typeface="Times New Roman" pitchFamily="18" charset="0"/>
                <a:cs typeface="Times New Roman" pitchFamily="18" charset="0"/>
              </a:rPr>
              <a:t>различных</a:t>
            </a:r>
            <a:r>
              <a:rPr b="1" i="1" spc="70" dirty="0">
                <a:solidFill>
                  <a:srgbClr val="002060"/>
                </a:solidFill>
                <a:latin typeface="Times New Roman" pitchFamily="18" charset="0"/>
                <a:cs typeface="Times New Roman" pitchFamily="18" charset="0"/>
              </a:rPr>
              <a:t> </a:t>
            </a:r>
            <a:r>
              <a:rPr b="1" i="1" spc="165" dirty="0" err="1" smtClean="0">
                <a:solidFill>
                  <a:srgbClr val="002060"/>
                </a:solidFill>
                <a:latin typeface="Times New Roman" pitchFamily="18" charset="0"/>
                <a:cs typeface="Times New Roman" pitchFamily="18" charset="0"/>
              </a:rPr>
              <a:t>видах</a:t>
            </a:r>
            <a:r>
              <a:rPr lang="ru-RU" b="1" i="1" spc="165" dirty="0" smtClean="0">
                <a:solidFill>
                  <a:srgbClr val="002060"/>
                </a:solidFill>
                <a:latin typeface="Times New Roman" pitchFamily="18" charset="0"/>
                <a:cs typeface="Times New Roman" pitchFamily="18" charset="0"/>
              </a:rPr>
              <a:t> </a:t>
            </a:r>
            <a:r>
              <a:rPr b="1" i="1" spc="25" dirty="0" err="1" smtClean="0">
                <a:solidFill>
                  <a:srgbClr val="002060"/>
                </a:solidFill>
                <a:latin typeface="Times New Roman" pitchFamily="18" charset="0"/>
                <a:cs typeface="Times New Roman" pitchFamily="18" charset="0"/>
              </a:rPr>
              <a:t>деятельности</a:t>
            </a:r>
            <a:r>
              <a:rPr b="1" i="1" spc="25" dirty="0">
                <a:solidFill>
                  <a:srgbClr val="002060"/>
                </a:solidFill>
                <a:latin typeface="Times New Roman" pitchFamily="18" charset="0"/>
                <a:cs typeface="Times New Roman" pitchFamily="18" charset="0"/>
              </a:rPr>
              <a:t>;</a:t>
            </a:r>
            <a:endParaRPr b="1" i="1" dirty="0">
              <a:solidFill>
                <a:srgbClr val="002060"/>
              </a:solidFill>
              <a:latin typeface="Times New Roman" pitchFamily="18" charset="0"/>
              <a:cs typeface="Times New Roman" pitchFamily="18" charset="0"/>
            </a:endParaRPr>
          </a:p>
          <a:p>
            <a:pPr marL="12700" marR="85090" algn="just">
              <a:lnSpc>
                <a:spcPts val="2160"/>
              </a:lnSpc>
              <a:buChar char="–"/>
              <a:tabLst>
                <a:tab pos="201930" algn="l"/>
              </a:tabLst>
            </a:pPr>
            <a:r>
              <a:rPr b="1" i="1" spc="190" dirty="0">
                <a:solidFill>
                  <a:srgbClr val="002060"/>
                </a:solidFill>
                <a:latin typeface="Times New Roman" pitchFamily="18" charset="0"/>
                <a:cs typeface="Times New Roman" pitchFamily="18" charset="0"/>
              </a:rPr>
              <a:t>на</a:t>
            </a:r>
            <a:r>
              <a:rPr b="1" i="1" spc="75" dirty="0">
                <a:solidFill>
                  <a:srgbClr val="002060"/>
                </a:solidFill>
                <a:latin typeface="Times New Roman" pitchFamily="18" charset="0"/>
                <a:cs typeface="Times New Roman" pitchFamily="18" charset="0"/>
              </a:rPr>
              <a:t> </a:t>
            </a:r>
            <a:r>
              <a:rPr b="1" i="1" spc="200" dirty="0">
                <a:solidFill>
                  <a:srgbClr val="002060"/>
                </a:solidFill>
                <a:latin typeface="Times New Roman" pitchFamily="18" charset="0"/>
                <a:cs typeface="Times New Roman" pitchFamily="18" charset="0"/>
              </a:rPr>
              <a:t>признание</a:t>
            </a:r>
            <a:r>
              <a:rPr b="1" i="1" spc="90" dirty="0">
                <a:solidFill>
                  <a:srgbClr val="002060"/>
                </a:solidFill>
                <a:latin typeface="Times New Roman" pitchFamily="18" charset="0"/>
                <a:cs typeface="Times New Roman" pitchFamily="18" charset="0"/>
              </a:rPr>
              <a:t> </a:t>
            </a:r>
            <a:r>
              <a:rPr b="1" i="1" spc="170" dirty="0">
                <a:solidFill>
                  <a:srgbClr val="002060"/>
                </a:solidFill>
                <a:latin typeface="Times New Roman" pitchFamily="18" charset="0"/>
                <a:cs typeface="Times New Roman" pitchFamily="18" charset="0"/>
              </a:rPr>
              <a:t>ребенка</a:t>
            </a:r>
            <a:r>
              <a:rPr b="1" i="1" spc="85" dirty="0">
                <a:solidFill>
                  <a:srgbClr val="002060"/>
                </a:solidFill>
                <a:latin typeface="Times New Roman" pitchFamily="18" charset="0"/>
                <a:cs typeface="Times New Roman" pitchFamily="18" charset="0"/>
              </a:rPr>
              <a:t> </a:t>
            </a:r>
            <a:r>
              <a:rPr b="1" i="1" spc="190" dirty="0">
                <a:solidFill>
                  <a:srgbClr val="002060"/>
                </a:solidFill>
                <a:latin typeface="Times New Roman" pitchFamily="18" charset="0"/>
                <a:cs typeface="Times New Roman" pitchFamily="18" charset="0"/>
              </a:rPr>
              <a:t>полноценным</a:t>
            </a:r>
            <a:r>
              <a:rPr b="1" i="1" spc="90" dirty="0">
                <a:solidFill>
                  <a:srgbClr val="002060"/>
                </a:solidFill>
                <a:latin typeface="Times New Roman" pitchFamily="18" charset="0"/>
                <a:cs typeface="Times New Roman" pitchFamily="18" charset="0"/>
              </a:rPr>
              <a:t> </a:t>
            </a:r>
            <a:r>
              <a:rPr b="1" i="1" spc="110" dirty="0">
                <a:solidFill>
                  <a:srgbClr val="002060"/>
                </a:solidFill>
                <a:latin typeface="Times New Roman" pitchFamily="18" charset="0"/>
                <a:cs typeface="Times New Roman" pitchFamily="18" charset="0"/>
              </a:rPr>
              <a:t>участником</a:t>
            </a:r>
            <a:r>
              <a:rPr b="1" i="1" spc="90" dirty="0">
                <a:solidFill>
                  <a:srgbClr val="002060"/>
                </a:solidFill>
                <a:latin typeface="Times New Roman" pitchFamily="18" charset="0"/>
                <a:cs typeface="Times New Roman" pitchFamily="18" charset="0"/>
              </a:rPr>
              <a:t> </a:t>
            </a:r>
            <a:r>
              <a:rPr b="1" i="1" spc="80" dirty="0">
                <a:solidFill>
                  <a:srgbClr val="002060"/>
                </a:solidFill>
                <a:latin typeface="Times New Roman" pitchFamily="18" charset="0"/>
                <a:cs typeface="Times New Roman" pitchFamily="18" charset="0"/>
              </a:rPr>
              <a:t>(субъектом) </a:t>
            </a:r>
            <a:r>
              <a:rPr b="1" i="1" spc="-515" dirty="0">
                <a:solidFill>
                  <a:srgbClr val="002060"/>
                </a:solidFill>
                <a:latin typeface="Times New Roman" pitchFamily="18" charset="0"/>
                <a:cs typeface="Times New Roman" pitchFamily="18" charset="0"/>
              </a:rPr>
              <a:t> </a:t>
            </a:r>
            <a:r>
              <a:rPr b="1" i="1" spc="120" dirty="0">
                <a:solidFill>
                  <a:srgbClr val="002060"/>
                </a:solidFill>
                <a:latin typeface="Times New Roman" pitchFamily="18" charset="0"/>
                <a:cs typeface="Times New Roman" pitchFamily="18" charset="0"/>
              </a:rPr>
              <a:t>образовательных</a:t>
            </a:r>
            <a:r>
              <a:rPr b="1" i="1" spc="75" dirty="0">
                <a:solidFill>
                  <a:srgbClr val="002060"/>
                </a:solidFill>
                <a:latin typeface="Times New Roman" pitchFamily="18" charset="0"/>
                <a:cs typeface="Times New Roman" pitchFamily="18" charset="0"/>
              </a:rPr>
              <a:t> </a:t>
            </a:r>
            <a:r>
              <a:rPr b="1" i="1" spc="85" dirty="0">
                <a:solidFill>
                  <a:srgbClr val="002060"/>
                </a:solidFill>
                <a:latin typeface="Times New Roman" pitchFamily="18" charset="0"/>
                <a:cs typeface="Times New Roman" pitchFamily="18" charset="0"/>
              </a:rPr>
              <a:t>отношений.</a:t>
            </a:r>
            <a:endParaRPr b="1" i="1" dirty="0">
              <a:solidFill>
                <a:srgbClr val="002060"/>
              </a:solidFill>
              <a:latin typeface="Times New Roman" pitchFamily="18" charset="0"/>
              <a:cs typeface="Times New Roman" pitchFamily="18" charset="0"/>
            </a:endParaRPr>
          </a:p>
          <a:p>
            <a:pPr>
              <a:lnSpc>
                <a:spcPct val="100000"/>
              </a:lnSpc>
              <a:spcBef>
                <a:spcPts val="20"/>
              </a:spcBef>
            </a:pPr>
            <a:endParaRPr sz="3550" b="1" dirty="0">
              <a:latin typeface="Arial"/>
              <a:cs typeface="Arial"/>
            </a:endParaRPr>
          </a:p>
          <a:p>
            <a:pPr marL="12700">
              <a:lnSpc>
                <a:spcPts val="2965"/>
              </a:lnSpc>
            </a:pPr>
            <a:r>
              <a:rPr sz="2800" b="1" i="1" spc="229" dirty="0" err="1" smtClean="0">
                <a:solidFill>
                  <a:srgbClr val="FF0000"/>
                </a:solidFill>
                <a:latin typeface="Times New Roman" pitchFamily="18" charset="0"/>
                <a:cs typeface="Times New Roman" pitchFamily="18" charset="0"/>
              </a:rPr>
              <a:t>Цель</a:t>
            </a:r>
            <a:endParaRPr lang="ru-RU" sz="2800" b="1" i="1" spc="229" dirty="0" smtClean="0">
              <a:solidFill>
                <a:srgbClr val="FF0000"/>
              </a:solidFill>
              <a:latin typeface="Times New Roman" pitchFamily="18" charset="0"/>
              <a:cs typeface="Times New Roman" pitchFamily="18" charset="0"/>
            </a:endParaRPr>
          </a:p>
          <a:p>
            <a:pPr marL="12700"/>
            <a:endParaRPr sz="2000" b="1" i="1" dirty="0" smtClean="0">
              <a:solidFill>
                <a:srgbClr val="FF0000"/>
              </a:solidFill>
              <a:latin typeface="Times New Roman" pitchFamily="18" charset="0"/>
              <a:cs typeface="Times New Roman" pitchFamily="18" charset="0"/>
            </a:endParaRPr>
          </a:p>
          <a:p>
            <a:pPr marL="86995" algn="just">
              <a:lnSpc>
                <a:spcPts val="2185"/>
              </a:lnSpc>
            </a:pPr>
            <a:r>
              <a:rPr b="1" i="1" spc="95" dirty="0" err="1" smtClean="0">
                <a:solidFill>
                  <a:srgbClr val="002060"/>
                </a:solidFill>
                <a:latin typeface="Times New Roman" pitchFamily="18" charset="0"/>
                <a:cs typeface="Times New Roman" pitchFamily="18" charset="0"/>
              </a:rPr>
              <a:t>Образовательная</a:t>
            </a:r>
            <a:r>
              <a:rPr b="1" i="1" spc="90" dirty="0" smtClean="0">
                <a:solidFill>
                  <a:srgbClr val="002060"/>
                </a:solidFill>
                <a:latin typeface="Times New Roman" pitchFamily="18" charset="0"/>
                <a:cs typeface="Times New Roman" pitchFamily="18" charset="0"/>
              </a:rPr>
              <a:t> </a:t>
            </a:r>
            <a:r>
              <a:rPr b="1" i="1" spc="70" dirty="0">
                <a:solidFill>
                  <a:srgbClr val="002060"/>
                </a:solidFill>
                <a:latin typeface="Times New Roman" pitchFamily="18" charset="0"/>
                <a:cs typeface="Times New Roman" pitchFamily="18" charset="0"/>
              </a:rPr>
              <a:t>ситуация</a:t>
            </a:r>
            <a:r>
              <a:rPr b="1" i="1" spc="75" dirty="0">
                <a:solidFill>
                  <a:srgbClr val="002060"/>
                </a:solidFill>
                <a:latin typeface="Times New Roman" pitchFamily="18" charset="0"/>
                <a:cs typeface="Times New Roman" pitchFamily="18" charset="0"/>
              </a:rPr>
              <a:t> </a:t>
            </a:r>
            <a:r>
              <a:rPr b="1" i="1" spc="95" dirty="0">
                <a:solidFill>
                  <a:srgbClr val="002060"/>
                </a:solidFill>
                <a:latin typeface="Times New Roman" pitchFamily="18" charset="0"/>
                <a:cs typeface="Times New Roman" pitchFamily="18" charset="0"/>
              </a:rPr>
              <a:t>планируется</a:t>
            </a:r>
            <a:r>
              <a:rPr b="1" i="1" spc="80" dirty="0">
                <a:solidFill>
                  <a:srgbClr val="002060"/>
                </a:solidFill>
                <a:latin typeface="Times New Roman" pitchFamily="18" charset="0"/>
                <a:cs typeface="Times New Roman" pitchFamily="18" charset="0"/>
              </a:rPr>
              <a:t> </a:t>
            </a:r>
            <a:r>
              <a:rPr b="1" i="1" spc="210" dirty="0">
                <a:solidFill>
                  <a:srgbClr val="002060"/>
                </a:solidFill>
                <a:latin typeface="Times New Roman" pitchFamily="18" charset="0"/>
                <a:cs typeface="Times New Roman" pitchFamily="18" charset="0"/>
              </a:rPr>
              <a:t>и</a:t>
            </a:r>
            <a:r>
              <a:rPr b="1" i="1" spc="90" dirty="0">
                <a:solidFill>
                  <a:srgbClr val="002060"/>
                </a:solidFill>
                <a:latin typeface="Times New Roman" pitchFamily="18" charset="0"/>
                <a:cs typeface="Times New Roman" pitchFamily="18" charset="0"/>
              </a:rPr>
              <a:t> </a:t>
            </a:r>
            <a:r>
              <a:rPr b="1" i="1" spc="95" dirty="0" err="1" smtClean="0">
                <a:solidFill>
                  <a:srgbClr val="002060"/>
                </a:solidFill>
                <a:latin typeface="Times New Roman" pitchFamily="18" charset="0"/>
                <a:cs typeface="Times New Roman" pitchFamily="18" charset="0"/>
              </a:rPr>
              <a:t>организуется</a:t>
            </a:r>
            <a:r>
              <a:rPr lang="ru-RU" b="1" i="1" dirty="0" smtClean="0">
                <a:solidFill>
                  <a:srgbClr val="002060"/>
                </a:solidFill>
                <a:latin typeface="Times New Roman" pitchFamily="18" charset="0"/>
                <a:cs typeface="Times New Roman" pitchFamily="18" charset="0"/>
              </a:rPr>
              <a:t> </a:t>
            </a:r>
            <a:r>
              <a:rPr b="1" i="1" spc="110" dirty="0" err="1" smtClean="0">
                <a:solidFill>
                  <a:srgbClr val="002060"/>
                </a:solidFill>
                <a:latin typeface="Times New Roman" pitchFamily="18" charset="0"/>
                <a:cs typeface="Times New Roman" pitchFamily="18" charset="0"/>
              </a:rPr>
              <a:t>педагогом</a:t>
            </a:r>
            <a:r>
              <a:rPr b="1" i="1" spc="60" dirty="0" smtClean="0">
                <a:solidFill>
                  <a:srgbClr val="002060"/>
                </a:solidFill>
                <a:latin typeface="Times New Roman" pitchFamily="18" charset="0"/>
                <a:cs typeface="Times New Roman" pitchFamily="18" charset="0"/>
              </a:rPr>
              <a:t> </a:t>
            </a:r>
            <a:r>
              <a:rPr b="1" i="1" spc="150" dirty="0">
                <a:solidFill>
                  <a:srgbClr val="002060"/>
                </a:solidFill>
                <a:latin typeface="Times New Roman" pitchFamily="18" charset="0"/>
                <a:cs typeface="Times New Roman" pitchFamily="18" charset="0"/>
              </a:rPr>
              <a:t>для</a:t>
            </a:r>
            <a:r>
              <a:rPr b="1" i="1" spc="75" dirty="0">
                <a:solidFill>
                  <a:srgbClr val="002060"/>
                </a:solidFill>
                <a:latin typeface="Times New Roman" pitchFamily="18" charset="0"/>
                <a:cs typeface="Times New Roman" pitchFamily="18" charset="0"/>
              </a:rPr>
              <a:t> </a:t>
            </a:r>
            <a:r>
              <a:rPr b="1" i="1" spc="160" dirty="0">
                <a:solidFill>
                  <a:srgbClr val="002060"/>
                </a:solidFill>
                <a:latin typeface="Times New Roman" pitchFamily="18" charset="0"/>
                <a:cs typeface="Times New Roman" pitchFamily="18" charset="0"/>
              </a:rPr>
              <a:t>решения</a:t>
            </a:r>
            <a:r>
              <a:rPr b="1" i="1" spc="90" dirty="0">
                <a:solidFill>
                  <a:srgbClr val="002060"/>
                </a:solidFill>
                <a:latin typeface="Times New Roman" pitchFamily="18" charset="0"/>
                <a:cs typeface="Times New Roman" pitchFamily="18" charset="0"/>
              </a:rPr>
              <a:t> </a:t>
            </a:r>
            <a:r>
              <a:rPr b="1" i="1" spc="190" dirty="0">
                <a:solidFill>
                  <a:srgbClr val="002060"/>
                </a:solidFill>
                <a:latin typeface="Times New Roman" pitchFamily="18" charset="0"/>
                <a:cs typeface="Times New Roman" pitchFamily="18" charset="0"/>
              </a:rPr>
              <a:t>задач</a:t>
            </a:r>
            <a:r>
              <a:rPr b="1" i="1" spc="75" dirty="0">
                <a:solidFill>
                  <a:srgbClr val="002060"/>
                </a:solidFill>
                <a:latin typeface="Times New Roman" pitchFamily="18" charset="0"/>
                <a:cs typeface="Times New Roman" pitchFamily="18" charset="0"/>
              </a:rPr>
              <a:t> </a:t>
            </a:r>
            <a:r>
              <a:rPr b="1" i="1" spc="70" dirty="0">
                <a:solidFill>
                  <a:srgbClr val="002060"/>
                </a:solidFill>
                <a:latin typeface="Times New Roman" pitchFamily="18" charset="0"/>
                <a:cs typeface="Times New Roman" pitchFamily="18" charset="0"/>
              </a:rPr>
              <a:t>развития,</a:t>
            </a:r>
            <a:r>
              <a:rPr b="1" i="1" spc="85" dirty="0">
                <a:solidFill>
                  <a:srgbClr val="002060"/>
                </a:solidFill>
                <a:latin typeface="Times New Roman" pitchFamily="18" charset="0"/>
                <a:cs typeface="Times New Roman" pitchFamily="18" charset="0"/>
              </a:rPr>
              <a:t> воспитания</a:t>
            </a:r>
            <a:r>
              <a:rPr b="1" i="1" spc="100" dirty="0">
                <a:solidFill>
                  <a:srgbClr val="002060"/>
                </a:solidFill>
                <a:latin typeface="Times New Roman" pitchFamily="18" charset="0"/>
                <a:cs typeface="Times New Roman" pitchFamily="18" charset="0"/>
              </a:rPr>
              <a:t> </a:t>
            </a:r>
            <a:r>
              <a:rPr b="1" i="1" spc="210" dirty="0">
                <a:solidFill>
                  <a:srgbClr val="002060"/>
                </a:solidFill>
                <a:latin typeface="Times New Roman" pitchFamily="18" charset="0"/>
                <a:cs typeface="Times New Roman" pitchFamily="18" charset="0"/>
              </a:rPr>
              <a:t>и</a:t>
            </a:r>
            <a:r>
              <a:rPr b="1" i="1" spc="75" dirty="0">
                <a:solidFill>
                  <a:srgbClr val="002060"/>
                </a:solidFill>
                <a:latin typeface="Times New Roman" pitchFamily="18" charset="0"/>
                <a:cs typeface="Times New Roman" pitchFamily="18" charset="0"/>
              </a:rPr>
              <a:t> </a:t>
            </a:r>
            <a:r>
              <a:rPr b="1" i="1" spc="165" dirty="0">
                <a:solidFill>
                  <a:srgbClr val="002060"/>
                </a:solidFill>
                <a:latin typeface="Times New Roman" pitchFamily="18" charset="0"/>
                <a:cs typeface="Times New Roman" pitchFamily="18" charset="0"/>
              </a:rPr>
              <a:t>обучения </a:t>
            </a:r>
            <a:r>
              <a:rPr b="1" i="1" spc="-509" dirty="0">
                <a:solidFill>
                  <a:srgbClr val="002060"/>
                </a:solidFill>
                <a:latin typeface="Times New Roman" pitchFamily="18" charset="0"/>
                <a:cs typeface="Times New Roman" pitchFamily="18" charset="0"/>
              </a:rPr>
              <a:t> </a:t>
            </a:r>
            <a:r>
              <a:rPr b="1" i="1" spc="155" dirty="0">
                <a:solidFill>
                  <a:srgbClr val="002060"/>
                </a:solidFill>
                <a:latin typeface="Times New Roman" pitchFamily="18" charset="0"/>
                <a:cs typeface="Times New Roman" pitchFamily="18" charset="0"/>
              </a:rPr>
              <a:t>ребенка.</a:t>
            </a:r>
            <a:endParaRPr b="1" i="1" dirty="0">
              <a:solidFill>
                <a:srgbClr val="00206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5800" y="609600"/>
            <a:ext cx="8703310" cy="4269117"/>
          </a:xfrm>
          <a:prstGeom prst="rect">
            <a:avLst/>
          </a:prstGeom>
        </p:spPr>
        <p:txBody>
          <a:bodyPr vert="horz" wrap="square" lIns="0" tIns="16510" rIns="0" bIns="0" rtlCol="0">
            <a:spAutoFit/>
          </a:bodyPr>
          <a:lstStyle/>
          <a:p>
            <a:pPr marL="691515" algn="ctr">
              <a:lnSpc>
                <a:spcPct val="100000"/>
              </a:lnSpc>
              <a:spcBef>
                <a:spcPts val="130"/>
              </a:spcBef>
            </a:pPr>
            <a:r>
              <a:rPr sz="2800" b="1" i="1" spc="15" dirty="0">
                <a:solidFill>
                  <a:srgbClr val="FF0000"/>
                </a:solidFill>
                <a:latin typeface="Times New Roman" pitchFamily="18" charset="0"/>
                <a:cs typeface="Times New Roman" pitchFamily="18" charset="0"/>
              </a:rPr>
              <a:t>Этапы</a:t>
            </a:r>
            <a:r>
              <a:rPr sz="2800" b="1" i="1" spc="75" dirty="0">
                <a:solidFill>
                  <a:srgbClr val="FF0000"/>
                </a:solidFill>
                <a:latin typeface="Times New Roman" pitchFamily="18" charset="0"/>
                <a:cs typeface="Times New Roman" pitchFamily="18" charset="0"/>
              </a:rPr>
              <a:t> </a:t>
            </a:r>
            <a:r>
              <a:rPr sz="2800" b="1" i="1" spc="165" dirty="0" err="1">
                <a:solidFill>
                  <a:srgbClr val="FF0000"/>
                </a:solidFill>
                <a:latin typeface="Times New Roman" pitchFamily="18" charset="0"/>
                <a:cs typeface="Times New Roman" pitchFamily="18" charset="0"/>
              </a:rPr>
              <a:t>образовательной</a:t>
            </a:r>
            <a:r>
              <a:rPr sz="2800" b="1" i="1" spc="100" dirty="0">
                <a:solidFill>
                  <a:srgbClr val="FF0000"/>
                </a:solidFill>
                <a:latin typeface="Times New Roman" pitchFamily="18" charset="0"/>
                <a:cs typeface="Times New Roman" pitchFamily="18" charset="0"/>
              </a:rPr>
              <a:t> </a:t>
            </a:r>
            <a:r>
              <a:rPr sz="2800" b="1" i="1" spc="130" dirty="0" err="1" smtClean="0">
                <a:solidFill>
                  <a:srgbClr val="FF0000"/>
                </a:solidFill>
                <a:latin typeface="Times New Roman" pitchFamily="18" charset="0"/>
                <a:cs typeface="Times New Roman" pitchFamily="18" charset="0"/>
              </a:rPr>
              <a:t>ситуации</a:t>
            </a:r>
            <a:endParaRPr lang="ru-RU" sz="2800" b="1" i="1" spc="130" dirty="0" smtClean="0">
              <a:solidFill>
                <a:srgbClr val="FF0000"/>
              </a:solidFill>
              <a:latin typeface="Times New Roman" pitchFamily="18" charset="0"/>
              <a:cs typeface="Times New Roman" pitchFamily="18" charset="0"/>
            </a:endParaRPr>
          </a:p>
          <a:p>
            <a:pPr marL="691515" algn="ctr">
              <a:lnSpc>
                <a:spcPct val="100000"/>
              </a:lnSpc>
              <a:spcBef>
                <a:spcPts val="130"/>
              </a:spcBef>
            </a:pPr>
            <a:endParaRPr sz="2000" b="1" i="1" dirty="0">
              <a:solidFill>
                <a:srgbClr val="002060"/>
              </a:solidFill>
              <a:latin typeface="Times New Roman" pitchFamily="18" charset="0"/>
              <a:cs typeface="Times New Roman" pitchFamily="18" charset="0"/>
            </a:endParaRPr>
          </a:p>
          <a:p>
            <a:pPr marL="355600" indent="-342900">
              <a:lnSpc>
                <a:spcPct val="150000"/>
              </a:lnSpc>
              <a:spcBef>
                <a:spcPts val="2039"/>
              </a:spcBef>
              <a:buAutoNum type="arabicPeriod"/>
              <a:tabLst>
                <a:tab pos="355600" algn="l"/>
              </a:tabLst>
            </a:pPr>
            <a:r>
              <a:rPr sz="2000" b="1" i="1" spc="225" dirty="0">
                <a:solidFill>
                  <a:srgbClr val="002060"/>
                </a:solidFill>
                <a:latin typeface="Times New Roman" pitchFamily="18" charset="0"/>
                <a:cs typeface="Times New Roman" pitchFamily="18" charset="0"/>
              </a:rPr>
              <a:t>Введение</a:t>
            </a:r>
            <a:r>
              <a:rPr sz="2000" b="1" i="1" spc="80" dirty="0">
                <a:solidFill>
                  <a:srgbClr val="002060"/>
                </a:solidFill>
                <a:latin typeface="Times New Roman" pitchFamily="18" charset="0"/>
                <a:cs typeface="Times New Roman" pitchFamily="18" charset="0"/>
              </a:rPr>
              <a:t> </a:t>
            </a:r>
            <a:r>
              <a:rPr sz="2000" b="1" i="1" spc="170" dirty="0">
                <a:solidFill>
                  <a:srgbClr val="002060"/>
                </a:solidFill>
                <a:latin typeface="Times New Roman" pitchFamily="18" charset="0"/>
                <a:cs typeface="Times New Roman" pitchFamily="18" charset="0"/>
              </a:rPr>
              <a:t>в</a:t>
            </a:r>
            <a:r>
              <a:rPr sz="2000" b="1" i="1" spc="90" dirty="0">
                <a:solidFill>
                  <a:srgbClr val="002060"/>
                </a:solidFill>
                <a:latin typeface="Times New Roman" pitchFamily="18" charset="0"/>
                <a:cs typeface="Times New Roman" pitchFamily="18" charset="0"/>
              </a:rPr>
              <a:t> </a:t>
            </a:r>
            <a:r>
              <a:rPr sz="2000" b="1" i="1" spc="145" dirty="0">
                <a:solidFill>
                  <a:srgbClr val="002060"/>
                </a:solidFill>
                <a:latin typeface="Times New Roman" pitchFamily="18" charset="0"/>
                <a:cs typeface="Times New Roman" pitchFamily="18" charset="0"/>
              </a:rPr>
              <a:t>ситуацию</a:t>
            </a:r>
            <a:endParaRPr sz="2000" b="1" i="1" dirty="0">
              <a:solidFill>
                <a:srgbClr val="002060"/>
              </a:solidFill>
              <a:latin typeface="Times New Roman" pitchFamily="18" charset="0"/>
              <a:cs typeface="Times New Roman" pitchFamily="18" charset="0"/>
            </a:endParaRPr>
          </a:p>
          <a:p>
            <a:pPr marL="355600" indent="-342900">
              <a:lnSpc>
                <a:spcPct val="150000"/>
              </a:lnSpc>
              <a:buAutoNum type="arabicPeriod"/>
              <a:tabLst>
                <a:tab pos="355600" algn="l"/>
              </a:tabLst>
            </a:pPr>
            <a:r>
              <a:rPr sz="2000" b="1" i="1" spc="170" dirty="0">
                <a:solidFill>
                  <a:srgbClr val="002060"/>
                </a:solidFill>
                <a:latin typeface="Times New Roman" pitchFamily="18" charset="0"/>
                <a:cs typeface="Times New Roman" pitchFamily="18" charset="0"/>
              </a:rPr>
              <a:t>Актуализация</a:t>
            </a:r>
            <a:r>
              <a:rPr sz="2000" b="1" i="1" spc="85" dirty="0">
                <a:solidFill>
                  <a:srgbClr val="002060"/>
                </a:solidFill>
                <a:latin typeface="Times New Roman" pitchFamily="18" charset="0"/>
                <a:cs typeface="Times New Roman" pitchFamily="18" charset="0"/>
              </a:rPr>
              <a:t> </a:t>
            </a:r>
            <a:r>
              <a:rPr sz="2000" b="1" i="1" spc="325" dirty="0">
                <a:solidFill>
                  <a:srgbClr val="002060"/>
                </a:solidFill>
                <a:latin typeface="Times New Roman" pitchFamily="18" charset="0"/>
                <a:cs typeface="Times New Roman" pitchFamily="18" charset="0"/>
              </a:rPr>
              <a:t>знаний</a:t>
            </a:r>
            <a:r>
              <a:rPr sz="2000" b="1" i="1" spc="90" dirty="0">
                <a:solidFill>
                  <a:srgbClr val="002060"/>
                </a:solidFill>
                <a:latin typeface="Times New Roman" pitchFamily="18" charset="0"/>
                <a:cs typeface="Times New Roman" pitchFamily="18" charset="0"/>
              </a:rPr>
              <a:t> </a:t>
            </a:r>
            <a:r>
              <a:rPr sz="2000" b="1" i="1" spc="300" dirty="0">
                <a:solidFill>
                  <a:srgbClr val="002060"/>
                </a:solidFill>
                <a:latin typeface="Times New Roman" pitchFamily="18" charset="0"/>
                <a:cs typeface="Times New Roman" pitchFamily="18" charset="0"/>
              </a:rPr>
              <a:t>и</a:t>
            </a:r>
            <a:r>
              <a:rPr sz="2000" b="1" i="1" spc="95" dirty="0">
                <a:solidFill>
                  <a:srgbClr val="002060"/>
                </a:solidFill>
                <a:latin typeface="Times New Roman" pitchFamily="18" charset="0"/>
                <a:cs typeface="Times New Roman" pitchFamily="18" charset="0"/>
              </a:rPr>
              <a:t> </a:t>
            </a:r>
            <a:r>
              <a:rPr sz="2000" b="1" i="1" spc="275" dirty="0">
                <a:solidFill>
                  <a:srgbClr val="002060"/>
                </a:solidFill>
                <a:latin typeface="Times New Roman" pitchFamily="18" charset="0"/>
                <a:cs typeface="Times New Roman" pitchFamily="18" charset="0"/>
              </a:rPr>
              <a:t>умений</a:t>
            </a:r>
            <a:endParaRPr sz="2000" b="1" i="1" dirty="0">
              <a:solidFill>
                <a:srgbClr val="002060"/>
              </a:solidFill>
              <a:latin typeface="Times New Roman" pitchFamily="18" charset="0"/>
              <a:cs typeface="Times New Roman" pitchFamily="18" charset="0"/>
            </a:endParaRPr>
          </a:p>
          <a:p>
            <a:pPr marL="355600" indent="-342900">
              <a:lnSpc>
                <a:spcPct val="150000"/>
              </a:lnSpc>
              <a:buAutoNum type="arabicPeriod"/>
              <a:tabLst>
                <a:tab pos="355600" algn="l"/>
              </a:tabLst>
            </a:pPr>
            <a:r>
              <a:rPr sz="2000" b="1" i="1" spc="140" dirty="0" err="1" smtClean="0">
                <a:solidFill>
                  <a:srgbClr val="002060"/>
                </a:solidFill>
                <a:latin typeface="Times New Roman" pitchFamily="18" charset="0"/>
                <a:cs typeface="Times New Roman" pitchFamily="18" charset="0"/>
              </a:rPr>
              <a:t>Затруднени</a:t>
            </a:r>
            <a:r>
              <a:rPr lang="ru-RU" sz="2000" b="1" i="1" spc="140" dirty="0" smtClean="0">
                <a:solidFill>
                  <a:srgbClr val="002060"/>
                </a:solidFill>
                <a:latin typeface="Times New Roman" pitchFamily="18" charset="0"/>
                <a:cs typeface="Times New Roman" pitchFamily="18" charset="0"/>
              </a:rPr>
              <a:t>е</a:t>
            </a:r>
            <a:r>
              <a:rPr sz="2000" b="1" i="1" spc="85" dirty="0" smtClean="0">
                <a:solidFill>
                  <a:srgbClr val="002060"/>
                </a:solidFill>
                <a:latin typeface="Times New Roman" pitchFamily="18" charset="0"/>
                <a:cs typeface="Times New Roman" pitchFamily="18" charset="0"/>
              </a:rPr>
              <a:t> </a:t>
            </a:r>
            <a:r>
              <a:rPr sz="2000" b="1" i="1" spc="170" dirty="0">
                <a:solidFill>
                  <a:srgbClr val="002060"/>
                </a:solidFill>
                <a:latin typeface="Times New Roman" pitchFamily="18" charset="0"/>
                <a:cs typeface="Times New Roman" pitchFamily="18" charset="0"/>
              </a:rPr>
              <a:t>в</a:t>
            </a:r>
            <a:r>
              <a:rPr sz="2000" b="1" i="1" spc="90" dirty="0">
                <a:solidFill>
                  <a:srgbClr val="002060"/>
                </a:solidFill>
                <a:latin typeface="Times New Roman" pitchFamily="18" charset="0"/>
                <a:cs typeface="Times New Roman" pitchFamily="18" charset="0"/>
              </a:rPr>
              <a:t> </a:t>
            </a:r>
            <a:r>
              <a:rPr sz="2000" b="1" i="1" spc="130" dirty="0">
                <a:solidFill>
                  <a:srgbClr val="002060"/>
                </a:solidFill>
                <a:latin typeface="Times New Roman" pitchFamily="18" charset="0"/>
                <a:cs typeface="Times New Roman" pitchFamily="18" charset="0"/>
              </a:rPr>
              <a:t>ситуации</a:t>
            </a:r>
            <a:endParaRPr sz="2000" b="1" i="1" dirty="0">
              <a:solidFill>
                <a:srgbClr val="002060"/>
              </a:solidFill>
              <a:latin typeface="Times New Roman" pitchFamily="18" charset="0"/>
              <a:cs typeface="Times New Roman" pitchFamily="18" charset="0"/>
            </a:endParaRPr>
          </a:p>
          <a:p>
            <a:pPr marL="355600" indent="-342900">
              <a:lnSpc>
                <a:spcPct val="150000"/>
              </a:lnSpc>
              <a:buAutoNum type="arabicPeriod"/>
              <a:tabLst>
                <a:tab pos="355600" algn="l"/>
              </a:tabLst>
            </a:pPr>
            <a:r>
              <a:rPr sz="2000" b="1" i="1" spc="15" dirty="0">
                <a:solidFill>
                  <a:srgbClr val="002060"/>
                </a:solidFill>
                <a:latin typeface="Times New Roman" pitchFamily="18" charset="0"/>
                <a:cs typeface="Times New Roman" pitchFamily="18" charset="0"/>
              </a:rPr>
              <a:t>«Открытие»</a:t>
            </a:r>
            <a:r>
              <a:rPr sz="2000" b="1" i="1" spc="85" dirty="0">
                <a:solidFill>
                  <a:srgbClr val="002060"/>
                </a:solidFill>
                <a:latin typeface="Times New Roman" pitchFamily="18" charset="0"/>
                <a:cs typeface="Times New Roman" pitchFamily="18" charset="0"/>
              </a:rPr>
              <a:t> </a:t>
            </a:r>
            <a:r>
              <a:rPr sz="2000" b="1" i="1" spc="185" dirty="0">
                <a:solidFill>
                  <a:srgbClr val="002060"/>
                </a:solidFill>
                <a:latin typeface="Times New Roman" pitchFamily="18" charset="0"/>
                <a:cs typeface="Times New Roman" pitchFamily="18" charset="0"/>
              </a:rPr>
              <a:t>нового</a:t>
            </a:r>
            <a:r>
              <a:rPr sz="2000" b="1" i="1" spc="90" dirty="0">
                <a:solidFill>
                  <a:srgbClr val="002060"/>
                </a:solidFill>
                <a:latin typeface="Times New Roman" pitchFamily="18" charset="0"/>
                <a:cs typeface="Times New Roman" pitchFamily="18" charset="0"/>
              </a:rPr>
              <a:t> </a:t>
            </a:r>
            <a:r>
              <a:rPr sz="2000" b="1" i="1" spc="300" dirty="0">
                <a:solidFill>
                  <a:srgbClr val="002060"/>
                </a:solidFill>
                <a:latin typeface="Times New Roman" pitchFamily="18" charset="0"/>
                <a:cs typeface="Times New Roman" pitchFamily="18" charset="0"/>
              </a:rPr>
              <a:t>знания</a:t>
            </a:r>
            <a:endParaRPr sz="2000" b="1" i="1" dirty="0">
              <a:solidFill>
                <a:srgbClr val="002060"/>
              </a:solidFill>
              <a:latin typeface="Times New Roman" pitchFamily="18" charset="0"/>
              <a:cs typeface="Times New Roman" pitchFamily="18" charset="0"/>
            </a:endParaRPr>
          </a:p>
          <a:p>
            <a:pPr marL="355600" marR="5080" indent="-342900">
              <a:lnSpc>
                <a:spcPct val="150000"/>
              </a:lnSpc>
              <a:spcBef>
                <a:spcPts val="140"/>
              </a:spcBef>
              <a:buAutoNum type="arabicPeriod"/>
              <a:tabLst>
                <a:tab pos="355600" algn="l"/>
              </a:tabLst>
            </a:pPr>
            <a:r>
              <a:rPr sz="2000" b="1" i="1" spc="295" dirty="0">
                <a:solidFill>
                  <a:srgbClr val="002060"/>
                </a:solidFill>
                <a:latin typeface="Times New Roman" pitchFamily="18" charset="0"/>
                <a:cs typeface="Times New Roman" pitchFamily="18" charset="0"/>
              </a:rPr>
              <a:t>Включение</a:t>
            </a:r>
            <a:r>
              <a:rPr sz="2000" b="1" i="1" spc="90" dirty="0">
                <a:solidFill>
                  <a:srgbClr val="002060"/>
                </a:solidFill>
                <a:latin typeface="Times New Roman" pitchFamily="18" charset="0"/>
                <a:cs typeface="Times New Roman" pitchFamily="18" charset="0"/>
              </a:rPr>
              <a:t> </a:t>
            </a:r>
            <a:r>
              <a:rPr sz="2000" b="1" i="1" spc="180" dirty="0">
                <a:solidFill>
                  <a:srgbClr val="002060"/>
                </a:solidFill>
                <a:latin typeface="Times New Roman" pitchFamily="18" charset="0"/>
                <a:cs typeface="Times New Roman" pitchFamily="18" charset="0"/>
              </a:rPr>
              <a:t>нового</a:t>
            </a:r>
            <a:r>
              <a:rPr sz="2000" b="1" i="1" spc="95" dirty="0">
                <a:solidFill>
                  <a:srgbClr val="002060"/>
                </a:solidFill>
                <a:latin typeface="Times New Roman" pitchFamily="18" charset="0"/>
                <a:cs typeface="Times New Roman" pitchFamily="18" charset="0"/>
              </a:rPr>
              <a:t> </a:t>
            </a:r>
            <a:r>
              <a:rPr sz="2000" b="1" i="1" spc="300" dirty="0">
                <a:solidFill>
                  <a:srgbClr val="002060"/>
                </a:solidFill>
                <a:latin typeface="Times New Roman" pitchFamily="18" charset="0"/>
                <a:cs typeface="Times New Roman" pitchFamily="18" charset="0"/>
              </a:rPr>
              <a:t>знания</a:t>
            </a:r>
            <a:r>
              <a:rPr sz="2000" b="1" i="1" spc="95" dirty="0">
                <a:solidFill>
                  <a:srgbClr val="002060"/>
                </a:solidFill>
                <a:latin typeface="Times New Roman" pitchFamily="18" charset="0"/>
                <a:cs typeface="Times New Roman" pitchFamily="18" charset="0"/>
              </a:rPr>
              <a:t> </a:t>
            </a:r>
            <a:r>
              <a:rPr sz="2000" b="1" i="1" spc="225" dirty="0">
                <a:solidFill>
                  <a:srgbClr val="002060"/>
                </a:solidFill>
                <a:latin typeface="Times New Roman" pitchFamily="18" charset="0"/>
                <a:cs typeface="Times New Roman" pitchFamily="18" charset="0"/>
              </a:rPr>
              <a:t>(способа</a:t>
            </a:r>
            <a:r>
              <a:rPr sz="2000" b="1" i="1" spc="120" dirty="0">
                <a:solidFill>
                  <a:srgbClr val="002060"/>
                </a:solidFill>
                <a:latin typeface="Times New Roman" pitchFamily="18" charset="0"/>
                <a:cs typeface="Times New Roman" pitchFamily="18" charset="0"/>
              </a:rPr>
              <a:t> </a:t>
            </a:r>
            <a:r>
              <a:rPr sz="2000" b="1" i="1" spc="100" dirty="0">
                <a:solidFill>
                  <a:srgbClr val="002060"/>
                </a:solidFill>
                <a:latin typeface="Times New Roman" pitchFamily="18" charset="0"/>
                <a:cs typeface="Times New Roman" pitchFamily="18" charset="0"/>
              </a:rPr>
              <a:t>действия)</a:t>
            </a:r>
            <a:r>
              <a:rPr sz="2000" b="1" i="1" spc="125" dirty="0">
                <a:solidFill>
                  <a:srgbClr val="002060"/>
                </a:solidFill>
                <a:latin typeface="Times New Roman" pitchFamily="18" charset="0"/>
                <a:cs typeface="Times New Roman" pitchFamily="18" charset="0"/>
              </a:rPr>
              <a:t> </a:t>
            </a:r>
            <a:r>
              <a:rPr sz="2000" b="1" i="1" spc="170" dirty="0">
                <a:solidFill>
                  <a:srgbClr val="002060"/>
                </a:solidFill>
                <a:latin typeface="Times New Roman" pitchFamily="18" charset="0"/>
                <a:cs typeface="Times New Roman" pitchFamily="18" charset="0"/>
              </a:rPr>
              <a:t>в </a:t>
            </a:r>
            <a:r>
              <a:rPr sz="2000" b="1" i="1" spc="-680" dirty="0">
                <a:solidFill>
                  <a:srgbClr val="002060"/>
                </a:solidFill>
                <a:latin typeface="Times New Roman" pitchFamily="18" charset="0"/>
                <a:cs typeface="Times New Roman" pitchFamily="18" charset="0"/>
              </a:rPr>
              <a:t> </a:t>
            </a:r>
            <a:r>
              <a:rPr sz="2000" b="1" i="1" spc="120" dirty="0">
                <a:solidFill>
                  <a:srgbClr val="002060"/>
                </a:solidFill>
                <a:latin typeface="Times New Roman" pitchFamily="18" charset="0"/>
                <a:cs typeface="Times New Roman" pitchFamily="18" charset="0"/>
              </a:rPr>
              <a:t>систему</a:t>
            </a:r>
            <a:r>
              <a:rPr sz="2000" b="1" i="1" spc="100" dirty="0">
                <a:solidFill>
                  <a:srgbClr val="002060"/>
                </a:solidFill>
                <a:latin typeface="Times New Roman" pitchFamily="18" charset="0"/>
                <a:cs typeface="Times New Roman" pitchFamily="18" charset="0"/>
              </a:rPr>
              <a:t> </a:t>
            </a:r>
            <a:r>
              <a:rPr sz="2000" b="1" i="1" spc="325" dirty="0">
                <a:solidFill>
                  <a:srgbClr val="002060"/>
                </a:solidFill>
                <a:latin typeface="Times New Roman" pitchFamily="18" charset="0"/>
                <a:cs typeface="Times New Roman" pitchFamily="18" charset="0"/>
              </a:rPr>
              <a:t>знаний</a:t>
            </a:r>
            <a:r>
              <a:rPr sz="2000" b="1" i="1" spc="100" dirty="0">
                <a:solidFill>
                  <a:srgbClr val="002060"/>
                </a:solidFill>
                <a:latin typeface="Times New Roman" pitchFamily="18" charset="0"/>
                <a:cs typeface="Times New Roman" pitchFamily="18" charset="0"/>
              </a:rPr>
              <a:t> </a:t>
            </a:r>
            <a:r>
              <a:rPr sz="2000" b="1" i="1" spc="300" dirty="0">
                <a:solidFill>
                  <a:srgbClr val="002060"/>
                </a:solidFill>
                <a:latin typeface="Times New Roman" pitchFamily="18" charset="0"/>
                <a:cs typeface="Times New Roman" pitchFamily="18" charset="0"/>
              </a:rPr>
              <a:t>и</a:t>
            </a:r>
            <a:r>
              <a:rPr sz="2000" b="1" i="1" spc="114" dirty="0">
                <a:solidFill>
                  <a:srgbClr val="002060"/>
                </a:solidFill>
                <a:latin typeface="Times New Roman" pitchFamily="18" charset="0"/>
                <a:cs typeface="Times New Roman" pitchFamily="18" charset="0"/>
              </a:rPr>
              <a:t> </a:t>
            </a:r>
            <a:r>
              <a:rPr sz="2000" b="1" i="1" spc="275" dirty="0">
                <a:solidFill>
                  <a:srgbClr val="002060"/>
                </a:solidFill>
                <a:latin typeface="Times New Roman" pitchFamily="18" charset="0"/>
                <a:cs typeface="Times New Roman" pitchFamily="18" charset="0"/>
              </a:rPr>
              <a:t>умений</a:t>
            </a:r>
            <a:endParaRPr sz="2000" b="1" i="1" dirty="0">
              <a:solidFill>
                <a:srgbClr val="002060"/>
              </a:solidFill>
              <a:latin typeface="Times New Roman" pitchFamily="18" charset="0"/>
              <a:cs typeface="Times New Roman" pitchFamily="18" charset="0"/>
            </a:endParaRPr>
          </a:p>
          <a:p>
            <a:pPr marL="12700" marR="5504815">
              <a:lnSpc>
                <a:spcPct val="150000"/>
              </a:lnSpc>
              <a:buAutoNum type="arabicPeriod"/>
              <a:tabLst>
                <a:tab pos="355600" algn="l"/>
              </a:tabLst>
            </a:pPr>
            <a:r>
              <a:rPr sz="2000" b="1" i="1" spc="275" dirty="0" err="1" smtClean="0">
                <a:solidFill>
                  <a:srgbClr val="002060"/>
                </a:solidFill>
                <a:latin typeface="Times New Roman" pitchFamily="18" charset="0"/>
                <a:cs typeface="Times New Roman" pitchFamily="18" charset="0"/>
              </a:rPr>
              <a:t>Осмысление</a:t>
            </a:r>
            <a:endParaRPr sz="2000" b="1" i="1" dirty="0">
              <a:solidFill>
                <a:srgbClr val="002060"/>
              </a:solidFill>
              <a:latin typeface="Times New Roman" pitchFamily="18" charset="0"/>
              <a:cs typeface="Times New Roman" pitchFamily="18" charset="0"/>
            </a:endParaRPr>
          </a:p>
        </p:txBody>
      </p:sp>
      <p:pic>
        <p:nvPicPr>
          <p:cNvPr id="7170" name="Picture 2" descr="https://ds8.goroo-orsha.by/files/01448/obj/140/14543/ico/img_7150.jpg"/>
          <p:cNvPicPr>
            <a:picLocks noChangeAspect="1" noChangeArrowheads="1"/>
          </p:cNvPicPr>
          <p:nvPr/>
        </p:nvPicPr>
        <p:blipFill>
          <a:blip r:embed="rId2" cstate="print"/>
          <a:srcRect/>
          <a:stretch>
            <a:fillRect/>
          </a:stretch>
        </p:blipFill>
        <p:spPr bwMode="auto">
          <a:xfrm>
            <a:off x="4114800" y="4003409"/>
            <a:ext cx="3886200" cy="285459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57200" y="533400"/>
            <a:ext cx="6096000" cy="2554545"/>
          </a:xfrm>
          <a:prstGeom prst="rect">
            <a:avLst/>
          </a:prstGeom>
        </p:spPr>
        <p:txBody>
          <a:bodyPr>
            <a:spAutoFit/>
          </a:bodyPr>
          <a:lstStyle/>
          <a:p>
            <a:pPr>
              <a:spcBef>
                <a:spcPct val="50000"/>
              </a:spcBef>
              <a:defRPr/>
            </a:pPr>
            <a:r>
              <a:rPr kumimoji="1" lang="ru-RU" altLang="ru-RU" sz="2800" b="1" i="1" dirty="0" smtClean="0">
                <a:solidFill>
                  <a:srgbClr val="FF0000"/>
                </a:solidFill>
                <a:latin typeface="Times New Roman" pitchFamily="18" charset="0"/>
                <a:cs typeface="Times New Roman" pitchFamily="18" charset="0"/>
              </a:rPr>
              <a:t>Введение в ситуацию</a:t>
            </a:r>
          </a:p>
          <a:p>
            <a:pPr algn="just">
              <a:spcBef>
                <a:spcPct val="50000"/>
              </a:spcBef>
              <a:defRPr/>
            </a:pPr>
            <a:r>
              <a:rPr kumimoji="1" lang="ru-RU" altLang="ru-RU" b="1" i="1" dirty="0" smtClean="0">
                <a:solidFill>
                  <a:srgbClr val="002060"/>
                </a:solidFill>
                <a:latin typeface="Times New Roman" pitchFamily="18" charset="0"/>
                <a:cs typeface="Times New Roman" pitchFamily="18" charset="0"/>
              </a:rPr>
              <a:t>Создание условий для возникновения у детей внутренней потребности включения в деятельность (постановка «детской цели»).</a:t>
            </a:r>
          </a:p>
          <a:p>
            <a:pPr>
              <a:spcBef>
                <a:spcPct val="50000"/>
              </a:spcBef>
              <a:defRPr/>
            </a:pPr>
            <a:r>
              <a:rPr kumimoji="1" lang="ru-RU" altLang="ru-RU" sz="2800" b="1" i="1" dirty="0" smtClean="0">
                <a:solidFill>
                  <a:srgbClr val="FF0000"/>
                </a:solidFill>
                <a:latin typeface="Times New Roman" pitchFamily="18" charset="0"/>
                <a:cs typeface="Times New Roman" pitchFamily="18" charset="0"/>
              </a:rPr>
              <a:t>Актуализация знаний и умений </a:t>
            </a:r>
          </a:p>
          <a:p>
            <a:pPr>
              <a:spcBef>
                <a:spcPct val="50000"/>
              </a:spcBef>
              <a:defRPr/>
            </a:pPr>
            <a:endParaRPr kumimoji="1" lang="ru-RU" altLang="ru-RU" dirty="0">
              <a:solidFill>
                <a:srgbClr val="002060"/>
              </a:solidFill>
              <a:latin typeface="Times New Roman" pitchFamily="18" charset="0"/>
              <a:cs typeface="Times New Roman" pitchFamily="18" charset="0"/>
            </a:endParaRPr>
          </a:p>
        </p:txBody>
      </p:sp>
      <p:sp>
        <p:nvSpPr>
          <p:cNvPr id="4" name="Прямоугольник 3"/>
          <p:cNvSpPr/>
          <p:nvPr/>
        </p:nvSpPr>
        <p:spPr>
          <a:xfrm>
            <a:off x="457200" y="2590800"/>
            <a:ext cx="6096000" cy="2262158"/>
          </a:xfrm>
          <a:prstGeom prst="rect">
            <a:avLst/>
          </a:prstGeom>
        </p:spPr>
        <p:txBody>
          <a:bodyPr>
            <a:spAutoFit/>
          </a:bodyPr>
          <a:lstStyle/>
          <a:p>
            <a:pPr algn="just">
              <a:spcBef>
                <a:spcPct val="50000"/>
              </a:spcBef>
              <a:defRPr/>
            </a:pPr>
            <a:r>
              <a:rPr kumimoji="1" lang="ru-RU" altLang="ru-RU" b="1" i="1" dirty="0" smtClean="0">
                <a:solidFill>
                  <a:srgbClr val="002060"/>
                </a:solidFill>
                <a:latin typeface="Times New Roman" pitchFamily="18" charset="0"/>
                <a:cs typeface="Times New Roman" pitchFamily="18" charset="0"/>
              </a:rPr>
              <a:t>Организация познавательной деятельности, в которой целенаправленно актуализируются мыслительные операции, а также знания и опыт детей, необходимые им для «открытия» нового знания.</a:t>
            </a:r>
          </a:p>
          <a:p>
            <a:pPr>
              <a:spcBef>
                <a:spcPct val="50000"/>
              </a:spcBef>
              <a:defRPr/>
            </a:pPr>
            <a:r>
              <a:rPr kumimoji="1" lang="ru-RU" altLang="ru-RU" sz="2800" b="1" i="1" dirty="0" smtClean="0">
                <a:solidFill>
                  <a:srgbClr val="FF0000"/>
                </a:solidFill>
                <a:latin typeface="Times New Roman" pitchFamily="18" charset="0"/>
                <a:cs typeface="Times New Roman" pitchFamily="18" charset="0"/>
              </a:rPr>
              <a:t>Затруднение ситуации</a:t>
            </a:r>
          </a:p>
          <a:p>
            <a:pPr>
              <a:spcBef>
                <a:spcPct val="50000"/>
              </a:spcBef>
              <a:defRPr/>
            </a:pPr>
            <a:endParaRPr kumimoji="1" lang="ru-RU" altLang="ru-RU" dirty="0">
              <a:solidFill>
                <a:srgbClr val="180BC5"/>
              </a:solidFill>
              <a:latin typeface="Times New Roman" pitchFamily="18" charset="0"/>
              <a:cs typeface="Times New Roman" pitchFamily="18" charset="0"/>
            </a:endParaRPr>
          </a:p>
        </p:txBody>
      </p:sp>
      <p:sp>
        <p:nvSpPr>
          <p:cNvPr id="5" name="Прямоугольник 4"/>
          <p:cNvSpPr/>
          <p:nvPr/>
        </p:nvSpPr>
        <p:spPr>
          <a:xfrm>
            <a:off x="457200" y="4419600"/>
            <a:ext cx="6096000" cy="1892826"/>
          </a:xfrm>
          <a:prstGeom prst="rect">
            <a:avLst/>
          </a:prstGeom>
        </p:spPr>
        <p:txBody>
          <a:bodyPr>
            <a:spAutoFit/>
          </a:bodyPr>
          <a:lstStyle/>
          <a:p>
            <a:pPr algn="just">
              <a:spcBef>
                <a:spcPct val="50000"/>
              </a:spcBef>
              <a:defRPr/>
            </a:pPr>
            <a:r>
              <a:rPr kumimoji="1" lang="ru-RU" altLang="ru-RU" b="1" i="1" dirty="0" smtClean="0">
                <a:solidFill>
                  <a:srgbClr val="180BC5"/>
                </a:solidFill>
                <a:latin typeface="Times New Roman" pitchFamily="18" charset="0"/>
                <a:cs typeface="Times New Roman" pitchFamily="18" charset="0"/>
              </a:rPr>
              <a:t>-</a:t>
            </a:r>
            <a:r>
              <a:rPr kumimoji="1" lang="ru-RU" altLang="ru-RU" b="1" i="1" dirty="0" smtClean="0">
                <a:solidFill>
                  <a:srgbClr val="002060"/>
                </a:solidFill>
                <a:latin typeface="Times New Roman" pitchFamily="18" charset="0"/>
                <a:cs typeface="Times New Roman" pitchFamily="18" charset="0"/>
              </a:rPr>
              <a:t>Создание ситуации затруднения в индивидуальной деятельности.</a:t>
            </a:r>
          </a:p>
          <a:p>
            <a:pPr>
              <a:spcBef>
                <a:spcPct val="50000"/>
              </a:spcBef>
              <a:buFontTx/>
              <a:buChar char="-"/>
              <a:defRPr/>
            </a:pPr>
            <a:r>
              <a:rPr kumimoji="1" lang="ru-RU" altLang="ru-RU" b="1" i="1" dirty="0" smtClean="0">
                <a:solidFill>
                  <a:srgbClr val="002060"/>
                </a:solidFill>
                <a:latin typeface="Times New Roman" pitchFamily="18" charset="0"/>
                <a:cs typeface="Times New Roman" pitchFamily="18" charset="0"/>
              </a:rPr>
              <a:t>Фиксация затруднения и выявление его причины.</a:t>
            </a:r>
          </a:p>
          <a:p>
            <a:pPr>
              <a:spcBef>
                <a:spcPct val="50000"/>
              </a:spcBef>
              <a:buFontTx/>
              <a:buChar char="-"/>
              <a:defRPr/>
            </a:pPr>
            <a:endParaRPr kumimoji="1" lang="ru-RU" altLang="ru-RU" dirty="0" smtClean="0">
              <a:solidFill>
                <a:srgbClr val="180BC5"/>
              </a:solidFill>
              <a:latin typeface="Times New Roman" pitchFamily="18" charset="0"/>
              <a:cs typeface="Times New Roman" pitchFamily="18" charset="0"/>
            </a:endParaRPr>
          </a:p>
          <a:p>
            <a:pPr>
              <a:spcBef>
                <a:spcPct val="50000"/>
              </a:spcBef>
              <a:buFontTx/>
              <a:buChar char="-"/>
              <a:defRPr/>
            </a:pPr>
            <a:endParaRPr kumimoji="1" lang="ru-RU" altLang="ru-RU" dirty="0">
              <a:solidFill>
                <a:srgbClr val="180BC5"/>
              </a:solidFill>
              <a:latin typeface="Times New Roman" pitchFamily="18" charset="0"/>
              <a:cs typeface="Times New Roman" pitchFamily="18" charset="0"/>
            </a:endParaRPr>
          </a:p>
        </p:txBody>
      </p:sp>
      <p:pic>
        <p:nvPicPr>
          <p:cNvPr id="6148" name="Picture 4" descr="https://gas-kvas.com/uploads/posts/2023-02/1677054893_gas-kvas-com-p-risunok-na-temu-evrika-43.jpg"/>
          <p:cNvPicPr>
            <a:picLocks noChangeAspect="1" noChangeArrowheads="1"/>
          </p:cNvPicPr>
          <p:nvPr/>
        </p:nvPicPr>
        <p:blipFill>
          <a:blip r:embed="rId2" cstate="print"/>
          <a:srcRect r="50725"/>
          <a:stretch>
            <a:fillRect/>
          </a:stretch>
        </p:blipFill>
        <p:spPr bwMode="auto">
          <a:xfrm>
            <a:off x="6781800" y="457200"/>
            <a:ext cx="2590800" cy="3050759"/>
          </a:xfrm>
          <a:prstGeom prst="rect">
            <a:avLst/>
          </a:prstGeom>
          <a:noFill/>
        </p:spPr>
      </p:pic>
      <p:pic>
        <p:nvPicPr>
          <p:cNvPr id="7" name="Picture 4" descr="https://gas-kvas.com/uploads/posts/2023-02/1677054893_gas-kvas-com-p-risunok-na-temu-evrika-43.jpg"/>
          <p:cNvPicPr>
            <a:picLocks noChangeAspect="1" noChangeArrowheads="1"/>
          </p:cNvPicPr>
          <p:nvPr/>
        </p:nvPicPr>
        <p:blipFill>
          <a:blip r:embed="rId2" cstate="print"/>
          <a:srcRect l="47826"/>
          <a:stretch>
            <a:fillRect/>
          </a:stretch>
        </p:blipFill>
        <p:spPr bwMode="auto">
          <a:xfrm>
            <a:off x="6553200" y="3505200"/>
            <a:ext cx="2743200" cy="3050759"/>
          </a:xfrm>
          <a:prstGeom prst="rect">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57200" y="4191000"/>
            <a:ext cx="6096000" cy="784830"/>
          </a:xfrm>
          <a:prstGeom prst="rect">
            <a:avLst/>
          </a:prstGeom>
        </p:spPr>
        <p:txBody>
          <a:bodyPr>
            <a:spAutoFit/>
          </a:bodyPr>
          <a:lstStyle/>
          <a:p>
            <a:pPr>
              <a:spcBef>
                <a:spcPct val="50000"/>
              </a:spcBef>
              <a:buFontTx/>
              <a:buChar char="-"/>
              <a:defRPr/>
            </a:pPr>
            <a:endParaRPr kumimoji="1" lang="ru-RU" altLang="ru-RU" dirty="0" smtClean="0">
              <a:solidFill>
                <a:srgbClr val="180BC5"/>
              </a:solidFill>
              <a:latin typeface="Times New Roman" pitchFamily="18" charset="0"/>
              <a:cs typeface="Times New Roman" pitchFamily="18" charset="0"/>
            </a:endParaRPr>
          </a:p>
          <a:p>
            <a:pPr>
              <a:spcBef>
                <a:spcPct val="50000"/>
              </a:spcBef>
              <a:buFontTx/>
              <a:buChar char="-"/>
              <a:defRPr/>
            </a:pPr>
            <a:endParaRPr kumimoji="1" lang="ru-RU" altLang="ru-RU" dirty="0">
              <a:solidFill>
                <a:srgbClr val="180BC5"/>
              </a:solidFill>
              <a:latin typeface="Times New Roman" pitchFamily="18" charset="0"/>
              <a:cs typeface="Times New Roman" pitchFamily="18" charset="0"/>
            </a:endParaRPr>
          </a:p>
        </p:txBody>
      </p:sp>
      <p:sp>
        <p:nvSpPr>
          <p:cNvPr id="6" name="Прямоугольник 5"/>
          <p:cNvSpPr/>
          <p:nvPr/>
        </p:nvSpPr>
        <p:spPr>
          <a:xfrm>
            <a:off x="381000" y="1219200"/>
            <a:ext cx="6096000" cy="3656386"/>
          </a:xfrm>
          <a:prstGeom prst="rect">
            <a:avLst/>
          </a:prstGeom>
        </p:spPr>
        <p:txBody>
          <a:bodyPr>
            <a:spAutoFit/>
          </a:bodyPr>
          <a:lstStyle/>
          <a:p>
            <a:pPr algn="just">
              <a:spcBef>
                <a:spcPct val="20000"/>
              </a:spcBef>
              <a:defRPr/>
            </a:pPr>
            <a:r>
              <a:rPr kumimoji="1" lang="ru-RU" altLang="ru-RU" b="1" i="1" dirty="0" smtClean="0">
                <a:solidFill>
                  <a:srgbClr val="002060"/>
                </a:solidFill>
                <a:latin typeface="Arial" pitchFamily="34" charset="0"/>
                <a:cs typeface="Arial" pitchFamily="34" charset="0"/>
              </a:rPr>
              <a:t>-</a:t>
            </a:r>
            <a:r>
              <a:rPr kumimoji="1" lang="ru-RU" altLang="ru-RU" b="1" i="1" dirty="0" smtClean="0">
                <a:solidFill>
                  <a:srgbClr val="002060"/>
                </a:solidFill>
                <a:latin typeface="Times New Roman" pitchFamily="18" charset="0"/>
                <a:cs typeface="Times New Roman" pitchFamily="18" charset="0"/>
              </a:rPr>
              <a:t>Вовлечение детей в процесс самостоятельного решения вопросов проблемного характера, поиска и открытия новых знаний, формирование опыта успешного преодоления трудностей через выявление и устранение их причин.</a:t>
            </a:r>
          </a:p>
          <a:p>
            <a:pPr algn="just">
              <a:spcBef>
                <a:spcPct val="20000"/>
              </a:spcBef>
              <a:defRPr/>
            </a:pPr>
            <a:r>
              <a:rPr kumimoji="1" lang="ru-RU" altLang="ru-RU" b="1" i="1" dirty="0" smtClean="0">
                <a:solidFill>
                  <a:srgbClr val="002060"/>
                </a:solidFill>
                <a:latin typeface="Times New Roman" pitchFamily="18" charset="0"/>
                <a:cs typeface="Times New Roman" pitchFamily="18" charset="0"/>
              </a:rPr>
              <a:t>-Создание ситуации успеха.</a:t>
            </a:r>
          </a:p>
          <a:p>
            <a:pPr>
              <a:spcBef>
                <a:spcPct val="20000"/>
              </a:spcBef>
              <a:defRPr/>
            </a:pPr>
            <a:endParaRPr kumimoji="1" lang="ru-RU" altLang="ru-RU" b="1" dirty="0" smtClean="0">
              <a:solidFill>
                <a:srgbClr val="002060"/>
              </a:solidFill>
              <a:latin typeface="Arial" pitchFamily="34" charset="0"/>
              <a:cs typeface="Arial" pitchFamily="34" charset="0"/>
            </a:endParaRPr>
          </a:p>
          <a:p>
            <a:pPr>
              <a:spcBef>
                <a:spcPct val="20000"/>
              </a:spcBef>
              <a:defRPr/>
            </a:pPr>
            <a:r>
              <a:rPr kumimoji="1" lang="ru-RU" altLang="ru-RU" sz="2800" b="1" i="1" dirty="0" smtClean="0">
                <a:solidFill>
                  <a:srgbClr val="FF0000"/>
                </a:solidFill>
                <a:latin typeface="Times New Roman" pitchFamily="18" charset="0"/>
                <a:cs typeface="Times New Roman" pitchFamily="18" charset="0"/>
              </a:rPr>
              <a:t>Включение нового знания</a:t>
            </a:r>
          </a:p>
          <a:p>
            <a:pPr>
              <a:spcBef>
                <a:spcPct val="20000"/>
              </a:spcBef>
              <a:defRPr/>
            </a:pPr>
            <a:endParaRPr kumimoji="1" lang="ru-RU" altLang="ru-RU" b="1" dirty="0" smtClean="0">
              <a:solidFill>
                <a:srgbClr val="180BC5"/>
              </a:solidFill>
              <a:latin typeface="Arial" pitchFamily="34" charset="0"/>
              <a:cs typeface="Arial" pitchFamily="34" charset="0"/>
            </a:endParaRPr>
          </a:p>
          <a:p>
            <a:pPr>
              <a:spcBef>
                <a:spcPct val="20000"/>
              </a:spcBef>
              <a:defRPr/>
            </a:pPr>
            <a:endParaRPr kumimoji="1" lang="ru-RU" altLang="ru-RU" b="1" dirty="0" smtClean="0">
              <a:solidFill>
                <a:srgbClr val="180BC5"/>
              </a:solidFill>
              <a:latin typeface="Arial" pitchFamily="34" charset="0"/>
              <a:cs typeface="Arial" pitchFamily="34" charset="0"/>
            </a:endParaRPr>
          </a:p>
          <a:p>
            <a:pPr>
              <a:spcBef>
                <a:spcPct val="20000"/>
              </a:spcBef>
              <a:defRPr/>
            </a:pPr>
            <a:endParaRPr kumimoji="1" lang="ru-RU" altLang="ru-RU" b="1" dirty="0">
              <a:solidFill>
                <a:srgbClr val="180BC5"/>
              </a:solidFill>
              <a:latin typeface="Arial" pitchFamily="34" charset="0"/>
              <a:cs typeface="Arial" pitchFamily="34" charset="0"/>
            </a:endParaRPr>
          </a:p>
        </p:txBody>
      </p:sp>
      <p:sp>
        <p:nvSpPr>
          <p:cNvPr id="7" name="TextBox 6"/>
          <p:cNvSpPr txBox="1"/>
          <p:nvPr/>
        </p:nvSpPr>
        <p:spPr>
          <a:xfrm>
            <a:off x="457200" y="609600"/>
            <a:ext cx="5029200" cy="523220"/>
          </a:xfrm>
          <a:prstGeom prst="rect">
            <a:avLst/>
          </a:prstGeom>
          <a:noFill/>
        </p:spPr>
        <p:txBody>
          <a:bodyPr wrap="square" rtlCol="0">
            <a:spAutoFit/>
          </a:bodyPr>
          <a:lstStyle/>
          <a:p>
            <a:r>
              <a:rPr lang="ru-RU" sz="2800" b="1" i="1" dirty="0" smtClean="0">
                <a:solidFill>
                  <a:srgbClr val="FF0000"/>
                </a:solidFill>
                <a:latin typeface="Times New Roman" pitchFamily="18" charset="0"/>
                <a:cs typeface="Times New Roman" pitchFamily="18" charset="0"/>
              </a:rPr>
              <a:t>Открытие нового знания </a:t>
            </a:r>
            <a:endParaRPr lang="ru-RU" sz="2800" b="1" i="1" dirty="0">
              <a:solidFill>
                <a:srgbClr val="FF0000"/>
              </a:solidFill>
              <a:latin typeface="Times New Roman" pitchFamily="18" charset="0"/>
              <a:cs typeface="Times New Roman" pitchFamily="18" charset="0"/>
            </a:endParaRPr>
          </a:p>
        </p:txBody>
      </p:sp>
      <p:sp>
        <p:nvSpPr>
          <p:cNvPr id="8" name="Прямоугольник 7"/>
          <p:cNvSpPr/>
          <p:nvPr/>
        </p:nvSpPr>
        <p:spPr>
          <a:xfrm>
            <a:off x="457200" y="3886200"/>
            <a:ext cx="6096000" cy="2252924"/>
          </a:xfrm>
          <a:prstGeom prst="rect">
            <a:avLst/>
          </a:prstGeom>
        </p:spPr>
        <p:txBody>
          <a:bodyPr>
            <a:spAutoFit/>
          </a:bodyPr>
          <a:lstStyle/>
          <a:p>
            <a:pPr algn="just">
              <a:spcBef>
                <a:spcPct val="20000"/>
              </a:spcBef>
              <a:defRPr/>
            </a:pPr>
            <a:r>
              <a:rPr kumimoji="1" lang="ru-RU" altLang="ru-RU" b="1" i="1" dirty="0" smtClean="0">
                <a:solidFill>
                  <a:srgbClr val="180BC5"/>
                </a:solidFill>
                <a:latin typeface="Arial" pitchFamily="34" charset="0"/>
                <a:cs typeface="Arial" pitchFamily="34" charset="0"/>
              </a:rPr>
              <a:t>-</a:t>
            </a:r>
            <a:r>
              <a:rPr kumimoji="1" lang="ru-RU" altLang="ru-RU" b="1" i="1" dirty="0" smtClean="0">
                <a:solidFill>
                  <a:srgbClr val="002060"/>
                </a:solidFill>
                <a:latin typeface="Times New Roman" pitchFamily="18" charset="0"/>
                <a:cs typeface="Times New Roman" pitchFamily="18" charset="0"/>
              </a:rPr>
              <a:t>Выполнение задания на новый способ действия с проговариванием вслух алгоритма, свойства.</a:t>
            </a:r>
          </a:p>
          <a:p>
            <a:pPr algn="just">
              <a:spcBef>
                <a:spcPct val="20000"/>
              </a:spcBef>
              <a:defRPr/>
            </a:pPr>
            <a:r>
              <a:rPr kumimoji="1" lang="ru-RU" altLang="ru-RU" b="1" i="1" dirty="0" smtClean="0">
                <a:solidFill>
                  <a:srgbClr val="002060"/>
                </a:solidFill>
                <a:latin typeface="Times New Roman" pitchFamily="18" charset="0"/>
                <a:cs typeface="Times New Roman" pitchFamily="18" charset="0"/>
              </a:rPr>
              <a:t>- Самостоятельная проверка по эталону (образцу).</a:t>
            </a:r>
          </a:p>
          <a:p>
            <a:pPr algn="just">
              <a:spcBef>
                <a:spcPct val="20000"/>
              </a:spcBef>
              <a:defRPr/>
            </a:pPr>
            <a:r>
              <a:rPr kumimoji="1" lang="ru-RU" altLang="ru-RU" b="1" i="1" dirty="0" smtClean="0">
                <a:solidFill>
                  <a:srgbClr val="002060"/>
                </a:solidFill>
                <a:latin typeface="Times New Roman" pitchFamily="18" charset="0"/>
                <a:cs typeface="Times New Roman" pitchFamily="18" charset="0"/>
              </a:rPr>
              <a:t>- Индивидуальные затруднения в играх.</a:t>
            </a:r>
          </a:p>
          <a:p>
            <a:pPr algn="just">
              <a:spcBef>
                <a:spcPct val="20000"/>
              </a:spcBef>
              <a:defRPr/>
            </a:pPr>
            <a:r>
              <a:rPr kumimoji="1" lang="ru-RU" altLang="ru-RU" b="1" i="1" dirty="0" smtClean="0">
                <a:solidFill>
                  <a:srgbClr val="002060"/>
                </a:solidFill>
                <a:latin typeface="Times New Roman" pitchFamily="18" charset="0"/>
                <a:cs typeface="Times New Roman" pitchFamily="18" charset="0"/>
              </a:rPr>
              <a:t>-Выполнение заданий, в которых новый способ действий связывается с ранее изученным.</a:t>
            </a:r>
          </a:p>
          <a:p>
            <a:pPr algn="just">
              <a:spcBef>
                <a:spcPct val="20000"/>
              </a:spcBef>
              <a:defRPr/>
            </a:pPr>
            <a:r>
              <a:rPr kumimoji="1" lang="ru-RU" altLang="ru-RU" b="1" i="1" dirty="0" smtClean="0">
                <a:solidFill>
                  <a:srgbClr val="002060"/>
                </a:solidFill>
                <a:latin typeface="Times New Roman" pitchFamily="18" charset="0"/>
                <a:cs typeface="Times New Roman" pitchFamily="18" charset="0"/>
              </a:rPr>
              <a:t>- Ситуация успеха в совместной деятельности.</a:t>
            </a:r>
            <a:endParaRPr kumimoji="1" lang="ru-RU" altLang="ru-RU" b="1" i="1" dirty="0">
              <a:solidFill>
                <a:srgbClr val="002060"/>
              </a:solidFill>
              <a:latin typeface="Times New Roman" pitchFamily="18" charset="0"/>
              <a:cs typeface="Times New Roman" pitchFamily="18" charset="0"/>
            </a:endParaRPr>
          </a:p>
        </p:txBody>
      </p:sp>
      <p:sp>
        <p:nvSpPr>
          <p:cNvPr id="5122" name="AutoShape 2" descr="https://maidan.org.ua/wp-content/uploads/2016/09/3.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5124" name="AutoShape 4" descr="https://maidan.org.ua/wp-content/uploads/2016/09/3.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5128" name="Picture 8" descr="https://i.pinimg.com/originals/02/74/d0/0274d07973b30f3c18a2d6dd23d2a767.jpg"/>
          <p:cNvPicPr>
            <a:picLocks noChangeAspect="1" noChangeArrowheads="1"/>
          </p:cNvPicPr>
          <p:nvPr/>
        </p:nvPicPr>
        <p:blipFill>
          <a:blip r:embed="rId2" cstate="print"/>
          <a:srcRect b="7562"/>
          <a:stretch>
            <a:fillRect/>
          </a:stretch>
        </p:blipFill>
        <p:spPr bwMode="auto">
          <a:xfrm>
            <a:off x="6553200" y="1905000"/>
            <a:ext cx="3299422" cy="3489325"/>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57200" y="4191000"/>
            <a:ext cx="6096000" cy="784830"/>
          </a:xfrm>
          <a:prstGeom prst="rect">
            <a:avLst/>
          </a:prstGeom>
        </p:spPr>
        <p:txBody>
          <a:bodyPr>
            <a:spAutoFit/>
          </a:bodyPr>
          <a:lstStyle/>
          <a:p>
            <a:pPr>
              <a:spcBef>
                <a:spcPct val="50000"/>
              </a:spcBef>
              <a:buFontTx/>
              <a:buChar char="-"/>
              <a:defRPr/>
            </a:pPr>
            <a:endParaRPr kumimoji="1" lang="ru-RU" altLang="ru-RU" dirty="0" smtClean="0">
              <a:solidFill>
                <a:srgbClr val="180BC5"/>
              </a:solidFill>
              <a:latin typeface="Times New Roman" pitchFamily="18" charset="0"/>
              <a:cs typeface="Times New Roman" pitchFamily="18" charset="0"/>
            </a:endParaRPr>
          </a:p>
          <a:p>
            <a:pPr>
              <a:spcBef>
                <a:spcPct val="50000"/>
              </a:spcBef>
              <a:buFontTx/>
              <a:buChar char="-"/>
              <a:defRPr/>
            </a:pPr>
            <a:endParaRPr kumimoji="1" lang="ru-RU" altLang="ru-RU" dirty="0">
              <a:solidFill>
                <a:srgbClr val="180BC5"/>
              </a:solidFill>
              <a:latin typeface="Times New Roman" pitchFamily="18" charset="0"/>
              <a:cs typeface="Times New Roman" pitchFamily="18" charset="0"/>
            </a:endParaRPr>
          </a:p>
        </p:txBody>
      </p:sp>
      <p:sp>
        <p:nvSpPr>
          <p:cNvPr id="6" name="Прямоугольник 5"/>
          <p:cNvSpPr/>
          <p:nvPr/>
        </p:nvSpPr>
        <p:spPr>
          <a:xfrm>
            <a:off x="304800" y="685800"/>
            <a:ext cx="6096000" cy="1366528"/>
          </a:xfrm>
          <a:prstGeom prst="rect">
            <a:avLst/>
          </a:prstGeom>
        </p:spPr>
        <p:txBody>
          <a:bodyPr>
            <a:spAutoFit/>
          </a:bodyPr>
          <a:lstStyle/>
          <a:p>
            <a:pPr>
              <a:spcBef>
                <a:spcPct val="20000"/>
              </a:spcBef>
              <a:defRPr/>
            </a:pPr>
            <a:endParaRPr kumimoji="1" lang="ru-RU" altLang="ru-RU" b="1" dirty="0" smtClean="0">
              <a:solidFill>
                <a:srgbClr val="002060"/>
              </a:solidFill>
              <a:latin typeface="Arial" pitchFamily="34" charset="0"/>
              <a:cs typeface="Arial" pitchFamily="34" charset="0"/>
            </a:endParaRPr>
          </a:p>
          <a:p>
            <a:pPr>
              <a:spcBef>
                <a:spcPct val="20000"/>
              </a:spcBef>
              <a:defRPr/>
            </a:pPr>
            <a:endParaRPr kumimoji="1" lang="ru-RU" altLang="ru-RU" b="1" dirty="0" smtClean="0">
              <a:solidFill>
                <a:srgbClr val="180BC5"/>
              </a:solidFill>
              <a:latin typeface="Arial" pitchFamily="34" charset="0"/>
              <a:cs typeface="Arial" pitchFamily="34" charset="0"/>
            </a:endParaRPr>
          </a:p>
          <a:p>
            <a:pPr>
              <a:spcBef>
                <a:spcPct val="20000"/>
              </a:spcBef>
              <a:defRPr/>
            </a:pPr>
            <a:endParaRPr kumimoji="1" lang="ru-RU" altLang="ru-RU" b="1" dirty="0" smtClean="0">
              <a:solidFill>
                <a:srgbClr val="180BC5"/>
              </a:solidFill>
              <a:latin typeface="Arial" pitchFamily="34" charset="0"/>
              <a:cs typeface="Arial" pitchFamily="34" charset="0"/>
            </a:endParaRPr>
          </a:p>
          <a:p>
            <a:pPr>
              <a:spcBef>
                <a:spcPct val="20000"/>
              </a:spcBef>
              <a:defRPr/>
            </a:pPr>
            <a:endParaRPr kumimoji="1" lang="ru-RU" altLang="ru-RU" b="1" dirty="0">
              <a:solidFill>
                <a:srgbClr val="180BC5"/>
              </a:solidFill>
              <a:latin typeface="Arial" pitchFamily="34" charset="0"/>
              <a:cs typeface="Arial" pitchFamily="34" charset="0"/>
            </a:endParaRPr>
          </a:p>
        </p:txBody>
      </p:sp>
      <p:sp>
        <p:nvSpPr>
          <p:cNvPr id="7" name="TextBox 6"/>
          <p:cNvSpPr txBox="1"/>
          <p:nvPr/>
        </p:nvSpPr>
        <p:spPr>
          <a:xfrm>
            <a:off x="457200" y="457200"/>
            <a:ext cx="4495800" cy="523220"/>
          </a:xfrm>
          <a:prstGeom prst="rect">
            <a:avLst/>
          </a:prstGeom>
          <a:noFill/>
        </p:spPr>
        <p:txBody>
          <a:bodyPr wrap="square" rtlCol="0">
            <a:spAutoFit/>
          </a:bodyPr>
          <a:lstStyle/>
          <a:p>
            <a:r>
              <a:rPr lang="ru-RU" sz="2800" b="1" i="1" dirty="0" smtClean="0">
                <a:solidFill>
                  <a:srgbClr val="FF0000"/>
                </a:solidFill>
                <a:latin typeface="Times New Roman" pitchFamily="18" charset="0"/>
                <a:cs typeface="Times New Roman" pitchFamily="18" charset="0"/>
              </a:rPr>
              <a:t>Осмысление </a:t>
            </a:r>
            <a:endParaRPr lang="ru-RU" sz="2800" b="1" i="1" dirty="0">
              <a:solidFill>
                <a:srgbClr val="FF0000"/>
              </a:solidFill>
              <a:latin typeface="Times New Roman" pitchFamily="18" charset="0"/>
              <a:cs typeface="Times New Roman" pitchFamily="18" charset="0"/>
            </a:endParaRPr>
          </a:p>
        </p:txBody>
      </p:sp>
      <p:sp>
        <p:nvSpPr>
          <p:cNvPr id="9" name="Прямоугольник 8"/>
          <p:cNvSpPr/>
          <p:nvPr/>
        </p:nvSpPr>
        <p:spPr>
          <a:xfrm>
            <a:off x="381000" y="1066800"/>
            <a:ext cx="6096000" cy="1061829"/>
          </a:xfrm>
          <a:prstGeom prst="rect">
            <a:avLst/>
          </a:prstGeom>
        </p:spPr>
        <p:txBody>
          <a:bodyPr>
            <a:spAutoFit/>
          </a:bodyPr>
          <a:lstStyle/>
          <a:p>
            <a:pPr algn="just">
              <a:spcBef>
                <a:spcPct val="50000"/>
              </a:spcBef>
              <a:defRPr/>
            </a:pPr>
            <a:r>
              <a:rPr kumimoji="1" lang="ru-RU" altLang="ru-RU" b="1" i="1" dirty="0" smtClean="0">
                <a:solidFill>
                  <a:srgbClr val="002060"/>
                </a:solidFill>
                <a:latin typeface="Times New Roman" pitchFamily="18" charset="0"/>
                <a:cs typeface="Times New Roman" pitchFamily="18" charset="0"/>
              </a:rPr>
              <a:t>-Фиксирование детьми достижения «детской» цели.</a:t>
            </a:r>
          </a:p>
          <a:p>
            <a:pPr algn="just">
              <a:spcBef>
                <a:spcPct val="50000"/>
              </a:spcBef>
              <a:defRPr/>
            </a:pPr>
            <a:r>
              <a:rPr kumimoji="1" lang="ru-RU" altLang="ru-RU" b="1" i="1" dirty="0" smtClean="0">
                <a:solidFill>
                  <a:srgbClr val="002060"/>
                </a:solidFill>
                <a:latin typeface="Times New Roman" pitchFamily="18" charset="0"/>
                <a:cs typeface="Times New Roman" pitchFamily="18" charset="0"/>
              </a:rPr>
              <a:t>- Проговаривание воспитателем или самими детьми условий, которые позволили добиться этой цели.</a:t>
            </a:r>
            <a:endParaRPr kumimoji="1" lang="ru-RU" altLang="ru-RU" b="1" i="1" dirty="0">
              <a:solidFill>
                <a:srgbClr val="002060"/>
              </a:solidFill>
              <a:latin typeface="Times New Roman" pitchFamily="18" charset="0"/>
              <a:cs typeface="Times New Roman" pitchFamily="18" charset="0"/>
            </a:endParaRPr>
          </a:p>
        </p:txBody>
      </p:sp>
      <p:pic>
        <p:nvPicPr>
          <p:cNvPr id="4100" name="Picture 4" descr="https://avatars.mds.yandex.net/i?id=622dcde1508902ee04cfa24a2ac715d20c20dc87-6339443-images-thumbs&amp;ref=rim&amp;n=33&amp;w=180&amp;h=250"/>
          <p:cNvPicPr>
            <a:picLocks noChangeAspect="1" noChangeArrowheads="1"/>
          </p:cNvPicPr>
          <p:nvPr/>
        </p:nvPicPr>
        <p:blipFill>
          <a:blip r:embed="rId2" cstate="print"/>
          <a:srcRect/>
          <a:stretch>
            <a:fillRect/>
          </a:stretch>
        </p:blipFill>
        <p:spPr bwMode="auto">
          <a:xfrm>
            <a:off x="1066800" y="2819400"/>
            <a:ext cx="2362200" cy="3280834"/>
          </a:xfrm>
          <a:prstGeom prst="rect">
            <a:avLst/>
          </a:prstGeom>
          <a:noFill/>
        </p:spPr>
      </p:pic>
      <p:pic>
        <p:nvPicPr>
          <p:cNvPr id="4102" name="Picture 6" descr="https://askucaya.ru/wp-content/uploads/2019/11/mobile-logo-2x.png"/>
          <p:cNvPicPr>
            <a:picLocks noChangeAspect="1" noChangeArrowheads="1"/>
          </p:cNvPicPr>
          <p:nvPr/>
        </p:nvPicPr>
        <p:blipFill>
          <a:blip r:embed="rId3" cstate="print"/>
          <a:srcRect/>
          <a:stretch>
            <a:fillRect/>
          </a:stretch>
        </p:blipFill>
        <p:spPr bwMode="auto">
          <a:xfrm>
            <a:off x="3048000" y="3429000"/>
            <a:ext cx="6183470" cy="235267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4013200"/>
            <a:ext cx="448945" cy="2844800"/>
          </a:xfrm>
          <a:custGeom>
            <a:avLst/>
            <a:gdLst/>
            <a:ahLst/>
            <a:cxnLst/>
            <a:rect l="l" t="t" r="r" b="b"/>
            <a:pathLst>
              <a:path w="448945" h="2844800">
                <a:moveTo>
                  <a:pt x="0" y="0"/>
                </a:moveTo>
                <a:lnTo>
                  <a:pt x="0" y="2844800"/>
                </a:lnTo>
                <a:lnTo>
                  <a:pt x="448729" y="2844800"/>
                </a:lnTo>
                <a:lnTo>
                  <a:pt x="0" y="0"/>
                </a:lnTo>
                <a:close/>
              </a:path>
            </a:pathLst>
          </a:custGeom>
          <a:solidFill>
            <a:srgbClr val="90C225">
              <a:alpha val="85096"/>
            </a:srgbClr>
          </a:solidFill>
        </p:spPr>
        <p:txBody>
          <a:bodyPr wrap="square" lIns="0" tIns="0" rIns="0" bIns="0" rtlCol="0"/>
          <a:lstStyle/>
          <a:p>
            <a:endParaRPr/>
          </a:p>
        </p:txBody>
      </p:sp>
      <p:sp>
        <p:nvSpPr>
          <p:cNvPr id="4" name="object 4"/>
          <p:cNvSpPr txBox="1"/>
          <p:nvPr/>
        </p:nvSpPr>
        <p:spPr>
          <a:xfrm>
            <a:off x="381000" y="457200"/>
            <a:ext cx="9226805" cy="2996013"/>
          </a:xfrm>
          <a:prstGeom prst="rect">
            <a:avLst/>
          </a:prstGeom>
        </p:spPr>
        <p:txBody>
          <a:bodyPr vert="horz" wrap="square" lIns="0" tIns="41275" rIns="0" bIns="0" rtlCol="0">
            <a:spAutoFit/>
          </a:bodyPr>
          <a:lstStyle/>
          <a:p>
            <a:pPr marL="355600" marR="514984" indent="-342900" algn="just">
              <a:lnSpc>
                <a:spcPts val="2880"/>
              </a:lnSpc>
              <a:spcBef>
                <a:spcPts val="325"/>
              </a:spcBef>
              <a:tabLst>
                <a:tab pos="355600" algn="l"/>
              </a:tabLst>
            </a:pPr>
            <a:r>
              <a:rPr sz="2400" b="1" i="1" dirty="0">
                <a:solidFill>
                  <a:srgbClr val="002060"/>
                </a:solidFill>
                <a:latin typeface="Times New Roman" pitchFamily="18" charset="0"/>
                <a:cs typeface="Times New Roman" pitchFamily="18" charset="0"/>
              </a:rPr>
              <a:t>Если образовательная ситуация проектируется в  </a:t>
            </a:r>
            <a:r>
              <a:rPr sz="2400" b="1" i="1" dirty="0" err="1">
                <a:solidFill>
                  <a:srgbClr val="002060"/>
                </a:solidFill>
                <a:latin typeface="Times New Roman" pitchFamily="18" charset="0"/>
                <a:cs typeface="Times New Roman" pitchFamily="18" charset="0"/>
              </a:rPr>
              <a:t>рамках</a:t>
            </a:r>
            <a:r>
              <a:rPr sz="2400" b="1" i="1" dirty="0">
                <a:solidFill>
                  <a:srgbClr val="002060"/>
                </a:solidFill>
                <a:latin typeface="Times New Roman" pitchFamily="18" charset="0"/>
                <a:cs typeface="Times New Roman" pitchFamily="18" charset="0"/>
              </a:rPr>
              <a:t> </a:t>
            </a:r>
            <a:r>
              <a:rPr sz="2400" b="1" i="1" dirty="0" err="1" smtClean="0">
                <a:solidFill>
                  <a:srgbClr val="002060"/>
                </a:solidFill>
                <a:latin typeface="Times New Roman" pitchFamily="18" charset="0"/>
                <a:cs typeface="Times New Roman" pitchFamily="18" charset="0"/>
              </a:rPr>
              <a:t>одной</a:t>
            </a:r>
            <a:r>
              <a:rPr lang="ru-RU" sz="2400" b="1" i="1" dirty="0" smtClean="0">
                <a:solidFill>
                  <a:srgbClr val="002060"/>
                </a:solidFill>
                <a:latin typeface="Times New Roman" pitchFamily="18" charset="0"/>
                <a:cs typeface="Times New Roman" pitchFamily="18" charset="0"/>
              </a:rPr>
              <a:t> </a:t>
            </a:r>
            <a:r>
              <a:rPr sz="2400" b="1" i="1" dirty="0" err="1" smtClean="0">
                <a:solidFill>
                  <a:srgbClr val="002060"/>
                </a:solidFill>
                <a:latin typeface="Times New Roman" pitchFamily="18" charset="0"/>
                <a:cs typeface="Times New Roman" pitchFamily="18" charset="0"/>
              </a:rPr>
              <a:t>образовательной</a:t>
            </a:r>
            <a:r>
              <a:rPr sz="2400" b="1" i="1" dirty="0" smtClean="0">
                <a:solidFill>
                  <a:srgbClr val="002060"/>
                </a:solidFill>
                <a:latin typeface="Times New Roman" pitchFamily="18" charset="0"/>
                <a:cs typeface="Times New Roman" pitchFamily="18" charset="0"/>
              </a:rPr>
              <a:t> </a:t>
            </a:r>
            <a:r>
              <a:rPr sz="2400" b="1" i="1" dirty="0" err="1" smtClean="0">
                <a:solidFill>
                  <a:srgbClr val="002060"/>
                </a:solidFill>
                <a:latin typeface="Times New Roman" pitchFamily="18" charset="0"/>
                <a:cs typeface="Times New Roman" pitchFamily="18" charset="0"/>
              </a:rPr>
              <a:t>области</a:t>
            </a:r>
            <a:r>
              <a:rPr lang="ru-RU" sz="2400" b="1" i="1" dirty="0" smtClean="0">
                <a:solidFill>
                  <a:srgbClr val="002060"/>
                </a:solidFill>
                <a:latin typeface="Times New Roman" pitchFamily="18" charset="0"/>
                <a:cs typeface="Times New Roman" pitchFamily="18" charset="0"/>
              </a:rPr>
              <a:t> и </a:t>
            </a:r>
            <a:r>
              <a:rPr sz="2400" b="1" i="1" dirty="0" smtClean="0">
                <a:solidFill>
                  <a:srgbClr val="002060"/>
                </a:solidFill>
                <a:latin typeface="Times New Roman" pitchFamily="18" charset="0"/>
                <a:cs typeface="Times New Roman" pitchFamily="18" charset="0"/>
              </a:rPr>
              <a:t>(</a:t>
            </a:r>
            <a:r>
              <a:rPr sz="2400" b="1" i="1" dirty="0" err="1" smtClean="0">
                <a:solidFill>
                  <a:srgbClr val="002060"/>
                </a:solidFill>
                <a:latin typeface="Times New Roman" pitchFamily="18" charset="0"/>
                <a:cs typeface="Times New Roman" pitchFamily="18" charset="0"/>
              </a:rPr>
              <a:t>или</a:t>
            </a:r>
            <a:r>
              <a:rPr lang="ru-RU" sz="2400" b="1" i="1" dirty="0" smtClean="0">
                <a:solidFill>
                  <a:srgbClr val="002060"/>
                </a:solidFill>
                <a:latin typeface="Times New Roman" pitchFamily="18" charset="0"/>
                <a:cs typeface="Times New Roman" pitchFamily="18" charset="0"/>
              </a:rPr>
              <a:t>) </a:t>
            </a:r>
            <a:r>
              <a:rPr sz="2400" b="1" i="1" dirty="0" err="1" smtClean="0">
                <a:solidFill>
                  <a:srgbClr val="002060"/>
                </a:solidFill>
                <a:latin typeface="Times New Roman" pitchFamily="18" charset="0"/>
                <a:cs typeface="Times New Roman" pitchFamily="18" charset="0"/>
              </a:rPr>
              <a:t>вида</a:t>
            </a:r>
            <a:r>
              <a:rPr lang="ru-RU" sz="2400" b="1" i="1" dirty="0" smtClean="0">
                <a:solidFill>
                  <a:srgbClr val="002060"/>
                </a:solidFill>
                <a:latin typeface="Times New Roman" pitchFamily="18" charset="0"/>
                <a:cs typeface="Times New Roman" pitchFamily="18" charset="0"/>
              </a:rPr>
              <a:t> </a:t>
            </a:r>
            <a:r>
              <a:rPr sz="2400" b="1" i="1" dirty="0" err="1" smtClean="0">
                <a:solidFill>
                  <a:srgbClr val="002060"/>
                </a:solidFill>
                <a:latin typeface="Times New Roman" pitchFamily="18" charset="0"/>
                <a:cs typeface="Times New Roman" pitchFamily="18" charset="0"/>
              </a:rPr>
              <a:t>деятельности</a:t>
            </a:r>
            <a:r>
              <a:rPr sz="2400" b="1" i="1" dirty="0" smtClean="0">
                <a:solidFill>
                  <a:srgbClr val="002060"/>
                </a:solidFill>
                <a:latin typeface="Times New Roman" pitchFamily="18" charset="0"/>
                <a:cs typeface="Times New Roman" pitchFamily="18" charset="0"/>
              </a:rPr>
              <a:t>, </a:t>
            </a:r>
            <a:r>
              <a:rPr lang="ru-RU" sz="2400" b="1" i="1" dirty="0" smtClean="0">
                <a:solidFill>
                  <a:srgbClr val="002060"/>
                </a:solidFill>
                <a:latin typeface="Times New Roman" pitchFamily="18" charset="0"/>
                <a:cs typeface="Times New Roman" pitchFamily="18" charset="0"/>
              </a:rPr>
              <a:t>то </a:t>
            </a:r>
            <a:r>
              <a:rPr sz="2400" b="1" i="1" dirty="0" err="1" smtClean="0">
                <a:solidFill>
                  <a:srgbClr val="002060"/>
                </a:solidFill>
                <a:latin typeface="Times New Roman" pitchFamily="18" charset="0"/>
                <a:cs typeface="Times New Roman" pitchFamily="18" charset="0"/>
              </a:rPr>
              <a:t>ее</a:t>
            </a:r>
            <a:r>
              <a:rPr sz="2400" b="1" i="1" dirty="0" smtClean="0">
                <a:solidFill>
                  <a:srgbClr val="002060"/>
                </a:solidFill>
                <a:latin typeface="Times New Roman" pitchFamily="18" charset="0"/>
                <a:cs typeface="Times New Roman" pitchFamily="18" charset="0"/>
              </a:rPr>
              <a:t> </a:t>
            </a:r>
            <a:r>
              <a:rPr sz="2400" b="1" i="1" dirty="0">
                <a:solidFill>
                  <a:srgbClr val="002060"/>
                </a:solidFill>
                <a:latin typeface="Times New Roman" pitchFamily="18" charset="0"/>
                <a:cs typeface="Times New Roman" pitchFamily="18" charset="0"/>
              </a:rPr>
              <a:t>структура соответствует данному  </a:t>
            </a:r>
            <a:r>
              <a:rPr sz="2400" b="1" i="1" dirty="0" err="1">
                <a:solidFill>
                  <a:srgbClr val="002060"/>
                </a:solidFill>
                <a:latin typeface="Times New Roman" pitchFamily="18" charset="0"/>
                <a:cs typeface="Times New Roman" pitchFamily="18" charset="0"/>
              </a:rPr>
              <a:t>виду</a:t>
            </a:r>
            <a:r>
              <a:rPr sz="2400" b="1" i="1" dirty="0">
                <a:solidFill>
                  <a:srgbClr val="002060"/>
                </a:solidFill>
                <a:latin typeface="Times New Roman" pitchFamily="18" charset="0"/>
                <a:cs typeface="Times New Roman" pitchFamily="18" charset="0"/>
              </a:rPr>
              <a:t> </a:t>
            </a:r>
            <a:r>
              <a:rPr sz="2400" b="1" i="1" dirty="0" err="1" smtClean="0">
                <a:solidFill>
                  <a:srgbClr val="002060"/>
                </a:solidFill>
                <a:latin typeface="Times New Roman" pitchFamily="18" charset="0"/>
                <a:cs typeface="Times New Roman" pitchFamily="18" charset="0"/>
              </a:rPr>
              <a:t>деятельност</a:t>
            </a:r>
            <a:r>
              <a:rPr lang="ru-RU" sz="2400" b="1" i="1" dirty="0" smtClean="0">
                <a:solidFill>
                  <a:srgbClr val="002060"/>
                </a:solidFill>
                <a:latin typeface="Times New Roman" pitchFamily="18" charset="0"/>
                <a:cs typeface="Times New Roman" pitchFamily="18" charset="0"/>
              </a:rPr>
              <a:t>и</a:t>
            </a:r>
            <a:r>
              <a:rPr sz="2400" b="1" i="1" dirty="0" smtClean="0">
                <a:solidFill>
                  <a:srgbClr val="002060"/>
                </a:solidFill>
                <a:latin typeface="Times New Roman" pitchFamily="18" charset="0"/>
                <a:cs typeface="Times New Roman" pitchFamily="18" charset="0"/>
              </a:rPr>
              <a:t>.</a:t>
            </a:r>
            <a:endParaRPr lang="ru-RU" sz="2400" b="1" i="1" dirty="0" smtClean="0">
              <a:solidFill>
                <a:srgbClr val="002060"/>
              </a:solidFill>
              <a:latin typeface="Times New Roman" pitchFamily="18" charset="0"/>
              <a:cs typeface="Times New Roman" pitchFamily="18" charset="0"/>
            </a:endParaRPr>
          </a:p>
          <a:p>
            <a:pPr marL="355600" marR="252729" algn="just">
              <a:lnSpc>
                <a:spcPts val="2880"/>
              </a:lnSpc>
            </a:pPr>
            <a:endParaRPr sz="2400" b="1" i="1" dirty="0">
              <a:solidFill>
                <a:srgbClr val="002060"/>
              </a:solidFill>
              <a:latin typeface="Times New Roman" pitchFamily="18" charset="0"/>
              <a:cs typeface="Times New Roman" pitchFamily="18" charset="0"/>
            </a:endParaRPr>
          </a:p>
          <a:p>
            <a:pPr marL="355600" marR="5080" indent="-342900" algn="just">
              <a:lnSpc>
                <a:spcPts val="2880"/>
              </a:lnSpc>
              <a:tabLst>
                <a:tab pos="355600" algn="l"/>
              </a:tabLst>
            </a:pPr>
            <a:r>
              <a:rPr sz="2400" b="1" i="1" dirty="0">
                <a:solidFill>
                  <a:srgbClr val="002060"/>
                </a:solidFill>
                <a:latin typeface="Times New Roman" pitchFamily="18" charset="0"/>
                <a:cs typeface="Times New Roman" pitchFamily="18" charset="0"/>
              </a:rPr>
              <a:t>Если образовательная ситуация носит </a:t>
            </a:r>
            <a:r>
              <a:rPr sz="2400" b="1" i="1" dirty="0" err="1">
                <a:solidFill>
                  <a:srgbClr val="002060"/>
                </a:solidFill>
                <a:latin typeface="Times New Roman" pitchFamily="18" charset="0"/>
                <a:cs typeface="Times New Roman" pitchFamily="18" charset="0"/>
              </a:rPr>
              <a:t>комплексный</a:t>
            </a:r>
            <a:r>
              <a:rPr sz="2400" b="1" i="1" dirty="0">
                <a:solidFill>
                  <a:srgbClr val="002060"/>
                </a:solidFill>
                <a:latin typeface="Times New Roman" pitchFamily="18" charset="0"/>
                <a:cs typeface="Times New Roman" pitchFamily="18" charset="0"/>
              </a:rPr>
              <a:t>  </a:t>
            </a:r>
            <a:r>
              <a:rPr sz="2400" b="1" i="1" dirty="0" err="1" smtClean="0">
                <a:solidFill>
                  <a:srgbClr val="002060"/>
                </a:solidFill>
                <a:latin typeface="Times New Roman" pitchFamily="18" charset="0"/>
                <a:cs typeface="Times New Roman" pitchFamily="18" charset="0"/>
              </a:rPr>
              <a:t>характер</a:t>
            </a:r>
            <a:r>
              <a:rPr lang="ru-RU" sz="2400" b="1" i="1" dirty="0" smtClean="0">
                <a:solidFill>
                  <a:srgbClr val="002060"/>
                </a:solidFill>
                <a:latin typeface="Times New Roman" pitchFamily="18" charset="0"/>
                <a:cs typeface="Times New Roman" pitchFamily="18" charset="0"/>
              </a:rPr>
              <a:t>, то е</a:t>
            </a:r>
            <a:r>
              <a:rPr sz="2400" b="1" i="1" dirty="0" smtClean="0">
                <a:solidFill>
                  <a:srgbClr val="002060"/>
                </a:solidFill>
                <a:latin typeface="Times New Roman" pitchFamily="18" charset="0"/>
                <a:cs typeface="Times New Roman" pitchFamily="18" charset="0"/>
              </a:rPr>
              <a:t>е </a:t>
            </a:r>
            <a:r>
              <a:rPr sz="2400" b="1" i="1" dirty="0" err="1">
                <a:solidFill>
                  <a:srgbClr val="002060"/>
                </a:solidFill>
                <a:latin typeface="Times New Roman" pitchFamily="18" charset="0"/>
                <a:cs typeface="Times New Roman" pitchFamily="18" charset="0"/>
              </a:rPr>
              <a:t>структура</a:t>
            </a:r>
            <a:r>
              <a:rPr sz="2400" b="1" i="1" dirty="0">
                <a:solidFill>
                  <a:srgbClr val="002060"/>
                </a:solidFill>
                <a:latin typeface="Times New Roman" pitchFamily="18" charset="0"/>
                <a:cs typeface="Times New Roman" pitchFamily="18" charset="0"/>
              </a:rPr>
              <a:t> </a:t>
            </a:r>
            <a:r>
              <a:rPr sz="2400" b="1" i="1" dirty="0" err="1" smtClean="0">
                <a:solidFill>
                  <a:srgbClr val="002060"/>
                </a:solidFill>
                <a:latin typeface="Times New Roman" pitchFamily="18" charset="0"/>
                <a:cs typeface="Times New Roman" pitchFamily="18" charset="0"/>
              </a:rPr>
              <a:t>определяется</a:t>
            </a:r>
            <a:r>
              <a:rPr lang="ru-RU" sz="2400" b="1" i="1" dirty="0" smtClean="0">
                <a:solidFill>
                  <a:srgbClr val="002060"/>
                </a:solidFill>
                <a:latin typeface="Times New Roman" pitchFamily="18" charset="0"/>
                <a:cs typeface="Times New Roman" pitchFamily="18" charset="0"/>
              </a:rPr>
              <a:t> </a:t>
            </a:r>
            <a:r>
              <a:rPr sz="2400" b="1" i="1" dirty="0" err="1" smtClean="0">
                <a:solidFill>
                  <a:srgbClr val="002060"/>
                </a:solidFill>
                <a:latin typeface="Times New Roman" pitchFamily="18" charset="0"/>
                <a:cs typeface="Times New Roman" pitchFamily="18" charset="0"/>
              </a:rPr>
              <a:t>необходимостью</a:t>
            </a:r>
            <a:r>
              <a:rPr sz="2400" b="1" i="1" dirty="0" smtClean="0">
                <a:solidFill>
                  <a:srgbClr val="002060"/>
                </a:solidFill>
                <a:latin typeface="Times New Roman" pitchFamily="18" charset="0"/>
                <a:cs typeface="Times New Roman" pitchFamily="18" charset="0"/>
              </a:rPr>
              <a:t> </a:t>
            </a:r>
            <a:r>
              <a:rPr sz="2400" b="1" i="1" dirty="0">
                <a:solidFill>
                  <a:srgbClr val="002060"/>
                </a:solidFill>
                <a:latin typeface="Times New Roman" pitchFamily="18" charset="0"/>
                <a:cs typeface="Times New Roman" pitchFamily="18" charset="0"/>
              </a:rPr>
              <a:t>решения задач разных видов  деятельности и является более сложной.</a:t>
            </a:r>
          </a:p>
        </p:txBody>
      </p:sp>
      <p:pic>
        <p:nvPicPr>
          <p:cNvPr id="3078" name="Picture 6" descr="http://ds14ishim.ru/sites/default/files/18781fe456c5d024d0b8f8c9155dea13.jpg"/>
          <p:cNvPicPr>
            <a:picLocks noChangeAspect="1" noChangeArrowheads="1"/>
          </p:cNvPicPr>
          <p:nvPr/>
        </p:nvPicPr>
        <p:blipFill>
          <a:blip r:embed="rId2" cstate="print"/>
          <a:srcRect l="3409" t="17355"/>
          <a:stretch>
            <a:fillRect/>
          </a:stretch>
        </p:blipFill>
        <p:spPr bwMode="auto">
          <a:xfrm>
            <a:off x="2590800" y="3651324"/>
            <a:ext cx="5562600" cy="320667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381000"/>
            <a:ext cx="7821295" cy="4269117"/>
          </a:xfrm>
          <a:prstGeom prst="rect">
            <a:avLst/>
          </a:prstGeom>
        </p:spPr>
        <p:txBody>
          <a:bodyPr vert="horz" wrap="square" lIns="0" tIns="13970" rIns="0" bIns="0" rtlCol="0">
            <a:spAutoFit/>
          </a:bodyPr>
          <a:lstStyle/>
          <a:p>
            <a:pPr algn="l"/>
            <a:r>
              <a:rPr lang="ru-RU" sz="2800" b="1" dirty="0" smtClean="0">
                <a:solidFill>
                  <a:srgbClr val="FF0000"/>
                </a:solidFill>
                <a:latin typeface="Times New Roman" pitchFamily="18" charset="0"/>
                <a:cs typeface="Times New Roman" pitchFamily="18" charset="0"/>
              </a:rPr>
              <a:t>Что дает образовательная ситуация ребенку</a:t>
            </a:r>
            <a:r>
              <a:rPr lang="ru-RU" sz="1800" i="0" dirty="0" smtClean="0">
                <a:solidFill>
                  <a:srgbClr val="002060"/>
                </a:solidFill>
                <a:latin typeface="Times New Roman" pitchFamily="18" charset="0"/>
                <a:cs typeface="Times New Roman" pitchFamily="18" charset="0"/>
              </a:rPr>
              <a:t/>
            </a:r>
            <a:br>
              <a:rPr lang="ru-RU" sz="1800" i="0" dirty="0" smtClean="0">
                <a:solidFill>
                  <a:srgbClr val="002060"/>
                </a:solidFill>
                <a:latin typeface="Times New Roman" pitchFamily="18" charset="0"/>
                <a:cs typeface="Times New Roman" pitchFamily="18" charset="0"/>
              </a:rPr>
            </a:br>
            <a:r>
              <a:rPr lang="ru-RU" sz="1800" i="0" dirty="0" smtClean="0">
                <a:solidFill>
                  <a:srgbClr val="002060"/>
                </a:solidFill>
                <a:latin typeface="Times New Roman" pitchFamily="18" charset="0"/>
                <a:cs typeface="Times New Roman" pitchFamily="18" charset="0"/>
              </a:rPr>
              <a:t/>
            </a:r>
            <a:br>
              <a:rPr lang="ru-RU" sz="1800" i="0" dirty="0" smtClean="0">
                <a:solidFill>
                  <a:srgbClr val="002060"/>
                </a:solidFill>
                <a:latin typeface="Times New Roman" pitchFamily="18" charset="0"/>
                <a:cs typeface="Times New Roman" pitchFamily="18" charset="0"/>
              </a:rPr>
            </a:br>
            <a:r>
              <a:rPr lang="ru-RU" sz="1800" b="1" dirty="0" smtClean="0">
                <a:solidFill>
                  <a:srgbClr val="002060"/>
                </a:solidFill>
                <a:latin typeface="Times New Roman" pitchFamily="18" charset="0"/>
                <a:cs typeface="Times New Roman" pitchFamily="18" charset="0"/>
              </a:rPr>
              <a:t/>
            </a:r>
            <a:br>
              <a:rPr lang="ru-RU" sz="1800" b="1" dirty="0" smtClean="0">
                <a:solidFill>
                  <a:srgbClr val="002060"/>
                </a:solidFill>
                <a:latin typeface="Times New Roman" pitchFamily="18" charset="0"/>
                <a:cs typeface="Times New Roman" pitchFamily="18" charset="0"/>
              </a:rPr>
            </a:br>
            <a:r>
              <a:rPr lang="ru-RU" sz="1800" b="1" dirty="0" smtClean="0">
                <a:solidFill>
                  <a:srgbClr val="002060"/>
                </a:solidFill>
                <a:latin typeface="Times New Roman" pitchFamily="18" charset="0"/>
                <a:cs typeface="Times New Roman" pitchFamily="18" charset="0"/>
              </a:rPr>
              <a:t>1.ОС стимулирует развитие ребенка, так как есть проблема, которая требует поиска решения.</a:t>
            </a:r>
            <a:br>
              <a:rPr lang="ru-RU" sz="1800" b="1" dirty="0" smtClean="0">
                <a:solidFill>
                  <a:srgbClr val="002060"/>
                </a:solidFill>
                <a:latin typeface="Times New Roman" pitchFamily="18" charset="0"/>
                <a:cs typeface="Times New Roman" pitchFamily="18" charset="0"/>
              </a:rPr>
            </a:br>
            <a:r>
              <a:rPr lang="ru-RU" sz="1800" b="1" dirty="0" smtClean="0">
                <a:solidFill>
                  <a:srgbClr val="002060"/>
                </a:solidFill>
                <a:latin typeface="Times New Roman" pitchFamily="18" charset="0"/>
                <a:cs typeface="Times New Roman" pitchFamily="18" charset="0"/>
              </a:rPr>
              <a:t/>
            </a:r>
            <a:br>
              <a:rPr lang="ru-RU" sz="1800" b="1" dirty="0" smtClean="0">
                <a:solidFill>
                  <a:srgbClr val="002060"/>
                </a:solidFill>
                <a:latin typeface="Times New Roman" pitchFamily="18" charset="0"/>
                <a:cs typeface="Times New Roman" pitchFamily="18" charset="0"/>
              </a:rPr>
            </a:br>
            <a:r>
              <a:rPr lang="ru-RU" sz="1800" b="1" dirty="0" smtClean="0">
                <a:solidFill>
                  <a:srgbClr val="002060"/>
                </a:solidFill>
                <a:latin typeface="Times New Roman" pitchFamily="18" charset="0"/>
                <a:cs typeface="Times New Roman" pitchFamily="18" charset="0"/>
              </a:rPr>
              <a:t>2. Новизна решаемой задачи, которая поддерживает интерес ребенка.</a:t>
            </a:r>
            <a:br>
              <a:rPr lang="ru-RU" sz="1800" b="1" dirty="0" smtClean="0">
                <a:solidFill>
                  <a:srgbClr val="002060"/>
                </a:solidFill>
                <a:latin typeface="Times New Roman" pitchFamily="18" charset="0"/>
                <a:cs typeface="Times New Roman" pitchFamily="18" charset="0"/>
              </a:rPr>
            </a:br>
            <a:r>
              <a:rPr lang="ru-RU" sz="1800" b="1" dirty="0" smtClean="0">
                <a:solidFill>
                  <a:srgbClr val="002060"/>
                </a:solidFill>
                <a:latin typeface="Times New Roman" pitchFamily="18" charset="0"/>
                <a:cs typeface="Times New Roman" pitchFamily="18" charset="0"/>
              </a:rPr>
              <a:t/>
            </a:r>
            <a:br>
              <a:rPr lang="ru-RU" sz="1800" b="1" dirty="0" smtClean="0">
                <a:solidFill>
                  <a:srgbClr val="002060"/>
                </a:solidFill>
                <a:latin typeface="Times New Roman" pitchFamily="18" charset="0"/>
                <a:cs typeface="Times New Roman" pitchFamily="18" charset="0"/>
              </a:rPr>
            </a:br>
            <a:r>
              <a:rPr lang="ru-RU" sz="1800" b="1" dirty="0" smtClean="0">
                <a:solidFill>
                  <a:srgbClr val="002060"/>
                </a:solidFill>
                <a:latin typeface="Times New Roman" pitchFamily="18" charset="0"/>
                <a:cs typeface="Times New Roman" pitchFamily="18" charset="0"/>
              </a:rPr>
              <a:t>3.В ходе ОС у ребенка формируются исследовательские отношения.</a:t>
            </a:r>
            <a:br>
              <a:rPr lang="ru-RU" sz="1800" b="1" dirty="0" smtClean="0">
                <a:solidFill>
                  <a:srgbClr val="002060"/>
                </a:solidFill>
                <a:latin typeface="Times New Roman" pitchFamily="18" charset="0"/>
                <a:cs typeface="Times New Roman" pitchFamily="18" charset="0"/>
              </a:rPr>
            </a:br>
            <a:r>
              <a:rPr lang="ru-RU" sz="1800" b="1" dirty="0" smtClean="0">
                <a:solidFill>
                  <a:srgbClr val="002060"/>
                </a:solidFill>
                <a:latin typeface="Times New Roman" pitchFamily="18" charset="0"/>
                <a:cs typeface="Times New Roman" pitchFamily="18" charset="0"/>
              </a:rPr>
              <a:t/>
            </a:r>
            <a:br>
              <a:rPr lang="ru-RU" sz="1800" b="1" dirty="0" smtClean="0">
                <a:solidFill>
                  <a:srgbClr val="002060"/>
                </a:solidFill>
                <a:latin typeface="Times New Roman" pitchFamily="18" charset="0"/>
                <a:cs typeface="Times New Roman" pitchFamily="18" charset="0"/>
              </a:rPr>
            </a:br>
            <a:r>
              <a:rPr lang="ru-RU" sz="1800" b="1" dirty="0" smtClean="0">
                <a:solidFill>
                  <a:srgbClr val="002060"/>
                </a:solidFill>
                <a:latin typeface="Times New Roman" pitchFamily="18" charset="0"/>
                <a:cs typeface="Times New Roman" pitchFamily="18" charset="0"/>
              </a:rPr>
              <a:t>4.Многообразие возможных решений. Ребенок может выбрать один из вариантов решения.</a:t>
            </a:r>
            <a:r>
              <a:rPr lang="ru-RU" sz="5400" dirty="0" smtClean="0">
                <a:solidFill>
                  <a:srgbClr val="002060"/>
                </a:solidFill>
              </a:rPr>
              <a:t/>
            </a:r>
            <a:br>
              <a:rPr lang="ru-RU" sz="5400" dirty="0" smtClean="0">
                <a:solidFill>
                  <a:srgbClr val="002060"/>
                </a:solidFill>
              </a:rPr>
            </a:br>
            <a:endParaRPr sz="5050" dirty="0"/>
          </a:p>
        </p:txBody>
      </p:sp>
      <p:pic>
        <p:nvPicPr>
          <p:cNvPr id="2050" name="Picture 2" descr="https://www.ms-albrechticka.cz/wp-content/uploads/2016/12/shutterstock_388730560.jpg"/>
          <p:cNvPicPr>
            <a:picLocks noChangeAspect="1" noChangeArrowheads="1"/>
          </p:cNvPicPr>
          <p:nvPr/>
        </p:nvPicPr>
        <p:blipFill>
          <a:blip r:embed="rId2" cstate="print"/>
          <a:srcRect l="10909" t="8613" r="7273" b="5262"/>
          <a:stretch>
            <a:fillRect/>
          </a:stretch>
        </p:blipFill>
        <p:spPr bwMode="auto">
          <a:xfrm>
            <a:off x="5562600" y="3657600"/>
            <a:ext cx="3429000" cy="3048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TotalTime>
  <Words>1219</Words>
  <Application>Microsoft Office PowerPoint</Application>
  <PresentationFormat>Произвольный</PresentationFormat>
  <Paragraphs>76</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Office Theme</vt:lpstr>
      <vt:lpstr>Образовательные  ситуации как форма организации</vt:lpstr>
      <vt:lpstr>Слайд 2</vt:lpstr>
      <vt:lpstr>Актуальность </vt:lpstr>
      <vt:lpstr>Слайд 4</vt:lpstr>
      <vt:lpstr>Слайд 5</vt:lpstr>
      <vt:lpstr>Слайд 6</vt:lpstr>
      <vt:lpstr>Слайд 7</vt:lpstr>
      <vt:lpstr>Слайд 8</vt:lpstr>
      <vt:lpstr>Что дает образовательная ситуация ребенку   1.ОС стимулирует развитие ребенка, так как есть проблема, которая требует поиска решения.  2. Новизна решаемой задачи, которая поддерживает интерес ребенка.  3.В ходе ОС у ребенка формируются исследовательские отношения.  4.Многообразие возможных решений. Ребенок может выбрать один из вариантов решения. </vt:lpstr>
      <vt:lpstr>Слайд 10</vt:lpstr>
      <vt:lpstr>Слайд 11</vt:lpstr>
      <vt:lpstr>Слайд 12</vt:lpstr>
      <vt:lpstr>Слайд 13</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Образовательные ситуации как форма организации образовательного процесса ДОО</dc:title>
  <dc:creator>Lena</dc:creator>
  <cp:lastModifiedBy>наталья мусанова</cp:lastModifiedBy>
  <cp:revision>17</cp:revision>
  <dcterms:created xsi:type="dcterms:W3CDTF">2023-10-06T16:18:34Z</dcterms:created>
  <dcterms:modified xsi:type="dcterms:W3CDTF">2023-11-10T18:25:26Z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2022-11-28T00:00:00Z</vt:filetime>
  </property>
  <property fmtid="{D5CDD505-2E9C-101B-9397-08002B2CF9AE}" pid="3" name="Creator">
    <vt:lpwstr>Microsoft® Office PowerPoint® 2007</vt:lpwstr>
  </property>
  <property fmtid="{D5CDD505-2E9C-101B-9397-08002B2CF9AE}" pid="4" name="LastSaved">
    <vt:filetime>2023-10-06T00:00:00Z</vt:filetime>
  </property>
</Properties>
</file>