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2" r:id="rId4"/>
    <p:sldId id="260" r:id="rId5"/>
    <p:sldId id="261" r:id="rId6"/>
    <p:sldId id="275" r:id="rId7"/>
    <p:sldId id="276" r:id="rId8"/>
    <p:sldId id="278" r:id="rId9"/>
    <p:sldId id="277" r:id="rId10"/>
    <p:sldId id="262" r:id="rId11"/>
    <p:sldId id="273" r:id="rId12"/>
    <p:sldId id="274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67B23-31E9-40BD-82B3-9E042081EFB9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7CD38A0A-8862-42D9-AB99-1B929F21848F}">
      <dgm:prSet/>
      <dgm:spPr/>
      <dgm:t>
        <a:bodyPr/>
        <a:lstStyle/>
        <a:p>
          <a:pPr rtl="0"/>
          <a:r>
            <a:rPr lang="ru-RU" b="1" dirty="0" smtClean="0"/>
            <a:t>Ведущей  деятельностью у дошкольников является игровая деятельность, поэтому  использование технологии, является системой игр, в процессе, которых дети исследуют проблемные ситуации, выявляют их.</a:t>
          </a:r>
          <a:endParaRPr lang="ru-RU" b="1" dirty="0"/>
        </a:p>
      </dgm:t>
    </dgm:pt>
    <dgm:pt modelId="{18834A3E-12C2-47B8-B673-F0B03CB8B3E7}" type="parTrans" cxnId="{5001FC6C-6B67-4049-B76C-1551343EADDE}">
      <dgm:prSet/>
      <dgm:spPr/>
      <dgm:t>
        <a:bodyPr/>
        <a:lstStyle/>
        <a:p>
          <a:endParaRPr lang="ru-RU"/>
        </a:p>
      </dgm:t>
    </dgm:pt>
    <dgm:pt modelId="{84E8F2F7-6AE4-4B61-8328-D3C02C6EC090}" type="sibTrans" cxnId="{5001FC6C-6B67-4049-B76C-1551343EADDE}">
      <dgm:prSet/>
      <dgm:spPr/>
      <dgm:t>
        <a:bodyPr/>
        <a:lstStyle/>
        <a:p>
          <a:endParaRPr lang="ru-RU"/>
        </a:p>
      </dgm:t>
    </dgm:pt>
    <dgm:pt modelId="{BEC10C94-9FEE-4763-8EEF-688D3D6B2C05}" type="pres">
      <dgm:prSet presAssocID="{AD467B23-31E9-40BD-82B3-9E042081EF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E2A629-F73B-48D9-B33F-F6E7266214C6}" type="pres">
      <dgm:prSet presAssocID="{7CD38A0A-8862-42D9-AB99-1B929F21848F}" presName="parentText" presStyleLbl="node1" presStyleIdx="0" presStyleCnt="1" custLinFactNeighborX="-2083" custLinFactNeighborY="-2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1FC6C-6B67-4049-B76C-1551343EADDE}" srcId="{AD467B23-31E9-40BD-82B3-9E042081EFB9}" destId="{7CD38A0A-8862-42D9-AB99-1B929F21848F}" srcOrd="0" destOrd="0" parTransId="{18834A3E-12C2-47B8-B673-F0B03CB8B3E7}" sibTransId="{84E8F2F7-6AE4-4B61-8328-D3C02C6EC090}"/>
    <dgm:cxn modelId="{EFBD69A9-9550-4FD2-B290-B2EE0CCBECD9}" type="presOf" srcId="{AD467B23-31E9-40BD-82B3-9E042081EFB9}" destId="{BEC10C94-9FEE-4763-8EEF-688D3D6B2C05}" srcOrd="0" destOrd="0" presId="urn:microsoft.com/office/officeart/2005/8/layout/vList2"/>
    <dgm:cxn modelId="{E112727E-58EB-43C3-97D8-E1A5464741B3}" type="presOf" srcId="{7CD38A0A-8862-42D9-AB99-1B929F21848F}" destId="{7DE2A629-F73B-48D9-B33F-F6E7266214C6}" srcOrd="0" destOrd="0" presId="urn:microsoft.com/office/officeart/2005/8/layout/vList2"/>
    <dgm:cxn modelId="{0DC164D3-1FE2-40F3-A3ED-3631F05F4690}" type="presParOf" srcId="{BEC10C94-9FEE-4763-8EEF-688D3D6B2C05}" destId="{7DE2A629-F73B-48D9-B33F-F6E7266214C6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02.07.2023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-285776"/>
            <a:ext cx="7962089" cy="36204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Использование игрового набора «Дары </a:t>
            </a:r>
            <a:r>
              <a:rPr lang="ru-RU" sz="44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Фребеля</a:t>
            </a:r>
            <a:r>
              <a:rPr lang="ru-RU" sz="4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 в образовательной деятельности во второй младшей группе »</a:t>
            </a:r>
            <a:endParaRPr lang="ru-RU" sz="4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301208"/>
            <a:ext cx="3416424" cy="10567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Подготовила: </a:t>
            </a:r>
            <a:r>
              <a:rPr lang="ru-RU" sz="18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Мартовая</a:t>
            </a:r>
            <a:r>
              <a:rPr lang="ru-RU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Ю.В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воспитатель </a:t>
            </a:r>
          </a:p>
          <a:p>
            <a:r>
              <a:rPr lang="ru-RU" sz="1800" b="1" dirty="0" smtClean="0">
                <a:latin typeface="Candara" panose="020E0502030303020204" pitchFamily="34" charset="0"/>
              </a:rPr>
              <a:t>МКДОУ «Сказка» </a:t>
            </a:r>
          </a:p>
          <a:p>
            <a:r>
              <a:rPr lang="ru-RU" sz="1800" b="1" dirty="0" smtClean="0">
                <a:latin typeface="Candara" panose="020E0502030303020204" pitchFamily="34" charset="0"/>
              </a:rPr>
              <a:t>Г.Вихоревка</a:t>
            </a:r>
            <a:endParaRPr lang="ru-RU" sz="18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https://avrelia-fgos.ru/d/igrovoj_nabor_dary_frebelya_14_komplektov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5536605" cy="336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03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859216" cy="1357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Дидактические игры – конструкторы  (по сказкам и по собственному замыслу) на развитие воображения, мышления, речи и игровой деятельности</a:t>
            </a:r>
            <a:r>
              <a:rPr lang="ru-RU" sz="2400" b="1" u="sng" dirty="0" smtClean="0">
                <a:latin typeface="Candara" panose="020E0502030303020204" pitchFamily="34" charset="0"/>
              </a:rPr>
              <a:t> </a:t>
            </a:r>
            <a:br>
              <a:rPr lang="ru-RU" sz="2400" b="1" u="sng" dirty="0" smtClean="0">
                <a:latin typeface="Candara" panose="020E0502030303020204" pitchFamily="34" charset="0"/>
              </a:rPr>
            </a:br>
            <a:endParaRPr lang="ru-RU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214554"/>
            <a:ext cx="2547955" cy="191096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3116"/>
            <a:ext cx="2571768" cy="19288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 descr="IMG_20220930_17004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00430" y="4357694"/>
            <a:ext cx="4562814" cy="2357454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5720" y="4286256"/>
            <a:ext cx="2304256" cy="248952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858016" y="2000240"/>
            <a:ext cx="2000264" cy="223027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9866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Candara" pitchFamily="34" charset="0"/>
              </a:rPr>
              <a:t>Модуль 2: «Основные тела»</a:t>
            </a:r>
            <a:br>
              <a:rPr lang="ru-RU" sz="2400" b="1" i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ndara" pitchFamily="34" charset="0"/>
              </a:rPr>
              <a:t>Цель: познакомить с геометрическими телами и различиями между ними, развивать исследовательские навыки</a:t>
            </a:r>
            <a:r>
              <a:rPr lang="ru-RU" sz="2000" b="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IMG_20221121_16414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2928934"/>
            <a:ext cx="2570456" cy="1928826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Содержимое 5" descr="IMG_20221121_16452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000760" y="2214554"/>
            <a:ext cx="2647604" cy="352875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IMG_20221121_1635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3929066"/>
            <a:ext cx="2888922" cy="2166692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4899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Дидактические игры  «Выложи из палочек», </a:t>
            </a:r>
            <a:b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развивает внимание, логическое мышление, умение анализировать положение предметов в пространстве, закрепляет знания основных цветов </a:t>
            </a:r>
            <a:endParaRPr lang="ru-RU" sz="2400" b="1" dirty="0"/>
          </a:p>
        </p:txBody>
      </p:sp>
      <p:pic>
        <p:nvPicPr>
          <p:cNvPr id="5" name="Содержимое 4" descr="IMG_20230403_10491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3571876"/>
            <a:ext cx="2066766" cy="2755688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Содержимое 5" descr="IMG_20230403_10512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7215206" y="2071678"/>
            <a:ext cx="1821670" cy="2428892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IMG_20230403_10534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64579" y="3214686"/>
            <a:ext cx="2178859" cy="290514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2952747"/>
            <a:ext cx="2088802" cy="2785069"/>
          </a:xfrm>
          <a:prstGeom prst="rect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28575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Candara" panose="020E050203030302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Использование «Даров </a:t>
            </a:r>
            <a:r>
              <a:rPr lang="ru-RU" sz="2400" b="1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Фребеля</a:t>
            </a:r>
            <a: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» позволяют решать задачи всех образовательных областей в игровой форме с детьми, где базой является логическое мышление. Помогает развитию и одновременно создает у детей представление о форме, величине, пространственных отношениях, числах.</a:t>
            </a:r>
            <a:b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Еще эти игры помогают учиться работать в коллективе, воспитывать целеустремленность, ставить новые цели и достигать их. </a:t>
            </a:r>
            <a:endParaRPr lang="ru-RU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1028" name="Picture 4" descr="https://rd-robot.ru/assets/images/products/3265/large/igrovoj-nabor-%C2%ABdaryi-frebelya%C2%BB-(14-komplektov)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3438" r="9734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909097"/>
            <a:ext cx="7020272" cy="3948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5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321471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Использование игрового набора «Дары </a:t>
            </a:r>
            <a:r>
              <a:rPr lang="ru-RU" sz="4400" dirty="0" err="1" smtClean="0">
                <a:solidFill>
                  <a:schemeClr val="tx1"/>
                </a:solidFill>
                <a:latin typeface="Candara" panose="020E0502030303020204" pitchFamily="34" charset="0"/>
              </a:rPr>
              <a:t>Фребеля</a:t>
            </a:r>
            <a:r>
              <a:rPr lang="ru-RU" sz="4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» в образовательной деятельности во второй младшей группе »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86380" y="4857760"/>
            <a:ext cx="3496978" cy="1357322"/>
          </a:xfrm>
        </p:spPr>
        <p:txBody>
          <a:bodyPr>
            <a:normAutofit fontScale="55000" lnSpcReduction="20000"/>
          </a:bodyPr>
          <a:lstStyle/>
          <a:p>
            <a:r>
              <a:rPr lang="ru-RU" sz="2800" b="1" dirty="0" smtClean="0">
                <a:latin typeface="Candara" panose="020E0502030303020204" pitchFamily="34" charset="0"/>
              </a:rPr>
              <a:t>Подготовила: </a:t>
            </a:r>
            <a:r>
              <a:rPr lang="ru-RU" sz="2800" b="1" dirty="0" err="1" smtClean="0">
                <a:latin typeface="Candara" panose="020E0502030303020204" pitchFamily="34" charset="0"/>
              </a:rPr>
              <a:t>Мартовая</a:t>
            </a:r>
            <a:r>
              <a:rPr lang="ru-RU" sz="2800" b="1" dirty="0" smtClean="0">
                <a:latin typeface="Candara" panose="020E0502030303020204" pitchFamily="34" charset="0"/>
              </a:rPr>
              <a:t> Ю.В</a:t>
            </a:r>
          </a:p>
          <a:p>
            <a:r>
              <a:rPr lang="ru-RU" sz="2800" b="1" dirty="0" smtClean="0">
                <a:latin typeface="Candara" panose="020E0502030303020204" pitchFamily="34" charset="0"/>
              </a:rPr>
              <a:t> </a:t>
            </a:r>
          </a:p>
          <a:p>
            <a:r>
              <a:rPr lang="ru-RU" sz="2800" b="1" dirty="0" smtClean="0">
                <a:latin typeface="Candara" panose="020E0502030303020204" pitchFamily="34" charset="0"/>
              </a:rPr>
              <a:t>воспитатель </a:t>
            </a:r>
          </a:p>
          <a:p>
            <a:r>
              <a:rPr lang="ru-RU" sz="2800" b="1" dirty="0" smtClean="0">
                <a:latin typeface="Candara" panose="020E0502030303020204" pitchFamily="34" charset="0"/>
              </a:rPr>
              <a:t>МКДОУ «Сказка»</a:t>
            </a:r>
          </a:p>
          <a:p>
            <a:r>
              <a:rPr lang="ru-RU" sz="2800" b="1" dirty="0" smtClean="0">
                <a:latin typeface="Candara" panose="020E0502030303020204" pitchFamily="34" charset="0"/>
              </a:rPr>
              <a:t>Г.Вихоревка </a:t>
            </a:r>
          </a:p>
          <a:p>
            <a:endParaRPr lang="ru-RU" dirty="0"/>
          </a:p>
        </p:txBody>
      </p:sp>
      <p:pic>
        <p:nvPicPr>
          <p:cNvPr id="6" name="Picture 2" descr="https://avrelia-fgos.ru/d/igrovoj_nabor_dary_frebelya_14_komplektov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4079062"/>
            <a:ext cx="4572032" cy="277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939094"/>
          </a:xfrm>
          <a:solidFill>
            <a:schemeClr val="l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  <a:cs typeface="Times New Roman" pitchFamily="18" charset="0"/>
              </a:rPr>
              <a:t>Современный игровой набор «Дары </a:t>
            </a:r>
            <a:r>
              <a:rPr lang="ru-RU" sz="2400" b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  <a:cs typeface="Times New Roman" pitchFamily="18" charset="0"/>
              </a:rPr>
              <a:t>Фребеля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  <a:cs typeface="Times New Roman" pitchFamily="18" charset="0"/>
              </a:rPr>
              <a:t/>
            </a:r>
            <a:b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  <a:cs typeface="Times New Roman" pitchFamily="18" charset="0"/>
              </a:rPr>
            </a:b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  <a:cs typeface="Times New Roman" pitchFamily="18" charset="0"/>
              </a:rPr>
              <a:t> представляет систему из 14 модулей и </a:t>
            </a:r>
            <a:b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  <a:cs typeface="Times New Roman" pitchFamily="18" charset="0"/>
              </a:rPr>
            </a:b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  <a:cs typeface="Times New Roman" pitchFamily="18" charset="0"/>
              </a:rPr>
              <a:t>является эффективной технологией по развитию интеллектуальных, познавательных, игровых способностей дошкольников.</a:t>
            </a:r>
            <a:endParaRPr lang="ru-RU" sz="2400" b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276" b="89889" l="4950" r="950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496"/>
            <a:ext cx="7651021" cy="41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51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7755252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ndara" pitchFamily="34" charset="0"/>
              </a:rPr>
              <a:t>Утренний круг с применением 1 модуля  </a:t>
            </a:r>
            <a:endParaRPr lang="ru-RU" sz="4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" name="Содержимое 3" descr="IMG_20221123_0820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786058"/>
            <a:ext cx="3151046" cy="2366893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IMG_20221123_0820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15074" y="2214554"/>
            <a:ext cx="2786082" cy="1990059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4429132"/>
            <a:ext cx="2880320" cy="21602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357290" y="785794"/>
          <a:ext cx="6858048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857232"/>
            <a:ext cx="2343136" cy="30003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4" y="3000372"/>
            <a:ext cx="2696784" cy="35957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1" name="Содержимое 5" descr="IMG_20230605_10200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286116" y="3000372"/>
            <a:ext cx="2405978" cy="364333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IMG_20230605_10270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423672" y="3000372"/>
            <a:ext cx="2291731" cy="358083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2302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355160" cy="207170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ndara" panose="020E0502030303020204" pitchFamily="34" charset="0"/>
                <a:cs typeface="Calibri Light" panose="020F0302020204030204" pitchFamily="34" charset="0"/>
              </a:rPr>
              <a:t> </a:t>
            </a:r>
            <a:br>
              <a:rPr lang="ru-RU" sz="3200" dirty="0" smtClean="0">
                <a:latin typeface="Candara" panose="020E0502030303020204" pitchFamily="34" charset="0"/>
                <a:cs typeface="Calibri Light" panose="020F030202020403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</a:t>
            </a:r>
            <a:r>
              <a:rPr lang="ru-RU" sz="2700" b="1" dirty="0" smtClean="0">
                <a:solidFill>
                  <a:schemeClr val="tx1"/>
                </a:solidFill>
                <a:latin typeface="Candara" panose="020E0502030303020204" pitchFamily="34" charset="0"/>
                <a:cs typeface="Calibri Light" panose="020F0302020204030204" pitchFamily="34" charset="0"/>
              </a:rPr>
              <a:t>Дидактическая игра на внимание «Какого мяча нет?»</a:t>
            </a:r>
            <a:r>
              <a:rPr lang="ru-RU" sz="2700" b="1" dirty="0" smtClean="0">
                <a:latin typeface="Candara" panose="020E0502030303020204" pitchFamily="34" charset="0"/>
                <a:cs typeface="Calibri Light" panose="020F0302020204030204" pitchFamily="34" charset="0"/>
              </a:rPr>
              <a:t/>
            </a:r>
            <a:br>
              <a:rPr lang="ru-RU" sz="2700" b="1" dirty="0" smtClean="0">
                <a:latin typeface="Candara" panose="020E0502030303020204" pitchFamily="34" charset="0"/>
                <a:cs typeface="Calibri Light" panose="020F0302020204030204" pitchFamily="34" charset="0"/>
              </a:rPr>
            </a:br>
            <a:r>
              <a:rPr lang="ru-RU" sz="2700" b="1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Модуль </a:t>
            </a:r>
            <a:r>
              <a:rPr lang="ru-RU" sz="2700" b="1" u="sng" dirty="0">
                <a:solidFill>
                  <a:schemeClr val="tx1"/>
                </a:solidFill>
                <a:latin typeface="Candara" panose="020E0502030303020204" pitchFamily="34" charset="0"/>
              </a:rPr>
              <a:t>1</a:t>
            </a:r>
            <a:r>
              <a:rPr lang="ru-RU" sz="2700" b="1" dirty="0">
                <a:solidFill>
                  <a:schemeClr val="tx1"/>
                </a:solidFill>
                <a:latin typeface="Candara" panose="020E0502030303020204" pitchFamily="34" charset="0"/>
              </a:rPr>
              <a:t> – «Шерстяные мячики» (красный, желтый, голубой, зеленый, белый, фиолетовый, оранжевый, черный).</a:t>
            </a:r>
            <a:r>
              <a:rPr lang="ru-RU" sz="2200" dirty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ru-RU" sz="2200" dirty="0">
              <a:solidFill>
                <a:schemeClr val="tx1"/>
              </a:solidFill>
              <a:latin typeface="Candara" panose="020E0502030303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429000"/>
            <a:ext cx="2714625" cy="203835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6143636" y="3000372"/>
            <a:ext cx="2505075" cy="27813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3714752"/>
            <a:ext cx="2643206" cy="198240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6039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30605_10265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57950" y="1219917"/>
            <a:ext cx="2428892" cy="3923595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Содержимое 5" descr="IMG_20230605_10121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583561" y="1357298"/>
            <a:ext cx="2416803" cy="1905628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IMG_20230605_10143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14744" y="1676021"/>
            <a:ext cx="2143140" cy="403899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IMG_20230605_10185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2910" y="3786190"/>
            <a:ext cx="2571768" cy="261016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30605_10212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2143116"/>
            <a:ext cx="2500330" cy="3357586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IMG_20230605_1003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143240" y="3357562"/>
            <a:ext cx="2738457" cy="328614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IMG_20230605_10112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15074" y="3490584"/>
            <a:ext cx="2682381" cy="2867374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IMG_20230605_10081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0800000">
            <a:off x="6215074" y="1000108"/>
            <a:ext cx="2394874" cy="2286016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28992" y="785794"/>
            <a:ext cx="1928826" cy="2428655"/>
          </a:xfrm>
          <a:prstGeom prst="rect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7800972" cy="14287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                Дидактические игры «эмоции»</a:t>
            </a:r>
            <a:b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Можно проводить как с обликом человека, так и с любимым героем ребенка</a:t>
            </a:r>
            <a:b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ru-RU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3357562"/>
            <a:ext cx="2341328" cy="312177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28992" y="3357562"/>
            <a:ext cx="2587779" cy="31198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Содержимое 7" descr="IMG_20220929_094509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392878" y="3286124"/>
            <a:ext cx="2462214" cy="3282952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0236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30605_10064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388" y="1142984"/>
            <a:ext cx="1857388" cy="2476517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IMG_20230605_1013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643306" y="3643314"/>
            <a:ext cx="1894223" cy="3108469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IMG_20220929_10023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00826" y="3929066"/>
            <a:ext cx="1857388" cy="2786082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428736"/>
            <a:ext cx="2000264" cy="26670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429131"/>
            <a:ext cx="1714512" cy="228601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57554" y="1142984"/>
            <a:ext cx="2296541" cy="228601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620</TotalTime>
  <Words>173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Использование игрового набора «Дары Фребеля» в образовательной деятельности во второй младшей группе »</vt:lpstr>
      <vt:lpstr>         Современный игровой набор «Дары Фребеля  представляет систему из 14 модулей и  является эффективной технологией по развитию интеллектуальных, познавательных, игровых способностей дошкольников.</vt:lpstr>
      <vt:lpstr>Утренний круг с применением 1 модуля  </vt:lpstr>
      <vt:lpstr>Слайд 4</vt:lpstr>
      <vt:lpstr>                     Дидактическая игра на внимание «Какого мяча нет?» Модуль 1 – «Шерстяные мячики» (красный, желтый, голубой, зеленый, белый, фиолетовый, оранжевый, черный). </vt:lpstr>
      <vt:lpstr>Слайд 6</vt:lpstr>
      <vt:lpstr>Слайд 7</vt:lpstr>
      <vt:lpstr>                Дидактические игры «эмоции» Можно проводить как с обликом человека, так и с любимым героем ребенка  </vt:lpstr>
      <vt:lpstr>Слайд 9</vt:lpstr>
      <vt:lpstr>          Дидактические игры – конструкторы  (по сказкам и по собственному замыслу) на развитие воображения, мышления, речи и игровой деятельности  </vt:lpstr>
      <vt:lpstr>Модуль 2: «Основные тела» Цель: познакомить с геометрическими телами и различиями между ними, развивать исследовательские навыки.</vt:lpstr>
      <vt:lpstr> Дидактические игры  «Выложи из палочек»,   развивает внимание, логическое мышление, умение анализировать положение предметов в пространстве, закрепляет знания основных цветов </vt:lpstr>
      <vt:lpstr> Использование «Даров Фребеля» позволяют решать задачи всех образовательных областей в игровой форме с детьми, где базой является логическое мышление. Помогает развитию и одновременно создает у детей представление о форме, величине, пространственных отношениях, числах.  Еще эти игры помогают учиться работать в коллективе, воспитывать целеустремленность, ставить новые цели и достигать их. </vt:lpstr>
      <vt:lpstr>Использование игрового набора «Дары Фребеля» в образовательной деятельности во второй младшей группе 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«Дары Фребеля как средство развития логического мышления ребенка»</dc:title>
  <dc:creator>Сказка</dc:creator>
  <cp:lastModifiedBy>user</cp:lastModifiedBy>
  <cp:revision>60</cp:revision>
  <dcterms:created xsi:type="dcterms:W3CDTF">2022-10-04T04:55:10Z</dcterms:created>
  <dcterms:modified xsi:type="dcterms:W3CDTF">2023-07-02T04:56:57Z</dcterms:modified>
</cp:coreProperties>
</file>