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7" r:id="rId3"/>
    <p:sldId id="267" r:id="rId4"/>
    <p:sldId id="258" r:id="rId5"/>
    <p:sldId id="259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3BE8"/>
    <a:srgbClr val="F77C37"/>
    <a:srgbClr val="003CB4"/>
    <a:srgbClr val="053BD5"/>
    <a:srgbClr val="A6F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06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77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81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5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76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12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81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46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59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74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4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68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3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3.wdp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1\Desktop\рамочки\img1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" t="4457" r="84524" b="3904"/>
          <a:stretch/>
        </p:blipFill>
        <p:spPr bwMode="auto">
          <a:xfrm>
            <a:off x="10593" y="0"/>
            <a:ext cx="10402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36712"/>
            <a:ext cx="4056679" cy="227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52535" y="273253"/>
            <a:ext cx="6823200" cy="76944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>
                <a:solidFill>
                  <a:srgbClr val="003CB4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>
                <a:solidFill>
                  <a:srgbClr val="003CB4"/>
                </a:solidFill>
                <a:latin typeface="Times New Roman" pitchFamily="18" charset="0"/>
                <a:cs typeface="Times New Roman" pitchFamily="18" charset="0"/>
              </a:rPr>
              <a:t>«ДЕТСКИЙ САД  № 377 КИРОВСКОГО РАЙОНА  ВОЛГОГРАДА»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>
              <a:solidFill>
                <a:srgbClr val="003CB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IMG_59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68" y="3429678"/>
            <a:ext cx="1744548" cy="261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52535" y="6119997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 Шарафиева Галина Васильевна</a:t>
            </a:r>
            <a:endParaRPr lang="ru-RU" b="1" cap="al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3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1433" y="422621"/>
            <a:ext cx="7344817" cy="1015663"/>
          </a:xfrm>
          <a:prstGeom prst="rect">
            <a:avLst/>
          </a:prstGeom>
          <a:solidFill>
            <a:srgbClr val="A6F6F8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v"/>
              <a:defRPr/>
            </a:pPr>
            <a:r>
              <a:rPr lang="ru-RU" sz="2000" b="1" cap="all" dirty="0" smtClean="0">
                <a:solidFill>
                  <a:srgbClr val="003CB4"/>
                </a:solidFill>
                <a:latin typeface="Times New Roman" pitchFamily="18" charset="0"/>
                <a:cs typeface="Times New Roman" pitchFamily="18" charset="0"/>
              </a:rPr>
              <a:t>Без него голова как пустой котел</a:t>
            </a:r>
          </a:p>
          <a:p>
            <a:pPr marL="457200" indent="-457200" algn="just">
              <a:buFont typeface="Wingdings" pitchFamily="2" charset="2"/>
              <a:buChar char="v"/>
              <a:defRPr/>
            </a:pPr>
            <a:r>
              <a:rPr lang="ru-RU" sz="2000" b="1" cap="all" dirty="0">
                <a:solidFill>
                  <a:srgbClr val="003CB4"/>
                </a:solidFill>
                <a:latin typeface="Times New Roman" pitchFamily="18" charset="0"/>
                <a:cs typeface="Times New Roman" pitchFamily="18" charset="0"/>
              </a:rPr>
              <a:t>Без него голова лишь для шапки </a:t>
            </a:r>
            <a:r>
              <a:rPr lang="ru-RU" sz="2000" b="1" cap="all" dirty="0" smtClean="0">
                <a:solidFill>
                  <a:srgbClr val="003CB4"/>
                </a:solidFill>
                <a:latin typeface="Times New Roman" pitchFamily="18" charset="0"/>
                <a:cs typeface="Times New Roman" pitchFamily="18" charset="0"/>
              </a:rPr>
              <a:t>нужна</a:t>
            </a:r>
          </a:p>
          <a:p>
            <a:pPr marL="457200" indent="-457200" algn="just">
              <a:buFont typeface="Wingdings" pitchFamily="2" charset="2"/>
              <a:buChar char="v"/>
              <a:defRPr/>
            </a:pPr>
            <a:r>
              <a:rPr lang="ru-RU" sz="2000" b="1" cap="all" dirty="0">
                <a:solidFill>
                  <a:srgbClr val="003CB4"/>
                </a:solidFill>
                <a:latin typeface="Times New Roman" pitchFamily="18" charset="0"/>
                <a:cs typeface="Times New Roman" pitchFamily="18" charset="0"/>
              </a:rPr>
              <a:t>кОли нет своего, не займёшь ни у </a:t>
            </a:r>
            <a:r>
              <a:rPr lang="ru-RU" sz="2000" b="1" cap="all" dirty="0" smtClean="0">
                <a:solidFill>
                  <a:srgbClr val="003CB4"/>
                </a:solidFill>
                <a:latin typeface="Times New Roman" pitchFamily="18" charset="0"/>
                <a:cs typeface="Times New Roman" pitchFamily="18" charset="0"/>
              </a:rPr>
              <a:t>кого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20671" y="1702316"/>
            <a:ext cx="1944216" cy="461665"/>
          </a:xfrm>
          <a:prstGeom prst="rect">
            <a:avLst/>
          </a:prstGeom>
          <a:solidFill>
            <a:srgbClr val="A6F6F8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rgbClr val="243BE8"/>
                </a:solidFill>
                <a:latin typeface="Times New Roman" pitchFamily="18" charset="0"/>
                <a:cs typeface="Times New Roman" pitchFamily="18" charset="0"/>
              </a:rPr>
              <a:t>УМ</a:t>
            </a:r>
            <a:endParaRPr lang="ru-RU" sz="2400" b="1" cap="all" dirty="0">
              <a:solidFill>
                <a:srgbClr val="243B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2767280"/>
            <a:ext cx="4761239" cy="1323439"/>
          </a:xfrm>
          <a:prstGeom prst="rect">
            <a:avLst/>
          </a:prstGeom>
          <a:solidFill>
            <a:srgbClr val="A6F6F8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cap="all" dirty="0" smtClean="0">
                <a:solidFill>
                  <a:srgbClr val="003CB4"/>
                </a:solidFill>
                <a:latin typeface="Times New Roman" pitchFamily="18" charset="0"/>
                <a:cs typeface="Times New Roman" pitchFamily="18" charset="0"/>
              </a:rPr>
              <a:t>Я  ходил  по разным  странам,</a:t>
            </a:r>
          </a:p>
          <a:p>
            <a:pPr algn="just">
              <a:defRPr/>
            </a:pPr>
            <a:r>
              <a:rPr lang="ru-RU" sz="2000" b="1" cap="all" dirty="0" smtClean="0">
                <a:solidFill>
                  <a:srgbClr val="003CB4"/>
                </a:solidFill>
                <a:latin typeface="Times New Roman" pitchFamily="18" charset="0"/>
                <a:cs typeface="Times New Roman" pitchFamily="18" charset="0"/>
              </a:rPr>
              <a:t>Плыл  по рекам, океанам,</a:t>
            </a:r>
          </a:p>
          <a:p>
            <a:pPr algn="just">
              <a:defRPr/>
            </a:pPr>
            <a:r>
              <a:rPr lang="ru-RU" sz="2000" b="1" cap="all" dirty="0" smtClean="0">
                <a:solidFill>
                  <a:srgbClr val="003CB4"/>
                </a:solidFill>
                <a:latin typeface="Times New Roman" pitchFamily="18" charset="0"/>
                <a:cs typeface="Times New Roman" pitchFamily="18" charset="0"/>
              </a:rPr>
              <a:t>По пустыне шёл отважно –</a:t>
            </a:r>
          </a:p>
          <a:p>
            <a:pPr algn="just">
              <a:defRPr/>
            </a:pPr>
            <a:r>
              <a:rPr lang="ru-RU" sz="2000" b="1" cap="all" dirty="0" smtClean="0">
                <a:solidFill>
                  <a:srgbClr val="003CB4"/>
                </a:solidFill>
                <a:latin typeface="Times New Roman" pitchFamily="18" charset="0"/>
                <a:cs typeface="Times New Roman" pitchFamily="18" charset="0"/>
              </a:rPr>
              <a:t>На одном листе бумажном</a:t>
            </a:r>
            <a:endParaRPr lang="ru-RU" sz="2000" b="1" cap="all" dirty="0">
              <a:solidFill>
                <a:srgbClr val="003CB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28683" y="4509120"/>
            <a:ext cx="1728192" cy="461665"/>
          </a:xfrm>
          <a:prstGeom prst="rect">
            <a:avLst/>
          </a:prstGeom>
          <a:solidFill>
            <a:srgbClr val="A6F6F8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rgbClr val="243BE8"/>
                </a:solidFill>
                <a:latin typeface="Times New Roman" pitchFamily="18" charset="0"/>
                <a:cs typeface="Times New Roman" pitchFamily="18" charset="0"/>
              </a:rPr>
              <a:t>карта</a:t>
            </a:r>
            <a:endParaRPr lang="ru-RU" sz="2400" b="1" cap="all" dirty="0">
              <a:solidFill>
                <a:srgbClr val="243B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1\Desktop\рамочки\img1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" t="4457" r="84524" b="3904"/>
          <a:stretch/>
        </p:blipFill>
        <p:spPr bwMode="auto">
          <a:xfrm>
            <a:off x="10593" y="0"/>
            <a:ext cx="10402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63461" y="5661248"/>
            <a:ext cx="6840760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cap="all" dirty="0" smtClean="0">
                <a:solidFill>
                  <a:srgbClr val="243BE8"/>
                </a:solidFill>
                <a:latin typeface="Times New Roman" pitchFamily="18" charset="0"/>
                <a:cs typeface="Times New Roman" pitchFamily="18" charset="0"/>
              </a:rPr>
              <a:t>Интеллект – карты в </a:t>
            </a:r>
            <a:r>
              <a:rPr lang="ru-RU" sz="2000" b="1" cap="all" dirty="0">
                <a:solidFill>
                  <a:srgbClr val="243BE8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cap="all" dirty="0" smtClean="0">
                <a:solidFill>
                  <a:srgbClr val="243BE8"/>
                </a:solidFill>
                <a:latin typeface="Times New Roman" pitchFamily="18" charset="0"/>
                <a:cs typeface="Times New Roman" pitchFamily="18" charset="0"/>
              </a:rPr>
              <a:t>аботе с детьми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cap="all" dirty="0" smtClean="0">
                <a:solidFill>
                  <a:srgbClr val="243BE8"/>
                </a:solidFill>
                <a:latin typeface="Times New Roman" pitchFamily="18" charset="0"/>
                <a:cs typeface="Times New Roman" pitchFamily="18" charset="0"/>
              </a:rPr>
              <a:t> старшего дошкольного возраста </a:t>
            </a:r>
          </a:p>
        </p:txBody>
      </p:sp>
    </p:spTree>
    <p:extLst>
      <p:ext uri="{BB962C8B-B14F-4D97-AF65-F5344CB8AC3E}">
        <p14:creationId xmlns:p14="http://schemas.microsoft.com/office/powerpoint/2010/main" val="190723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рамочки\img1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" t="4457" r="84524" b="3904"/>
          <a:stretch/>
        </p:blipFill>
        <p:spPr bwMode="auto">
          <a:xfrm>
            <a:off x="10593" y="0"/>
            <a:ext cx="10402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50878" y="324118"/>
            <a:ext cx="77695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создать условия для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знакомства слушателей мастер - класса с техникой квиллинг и  изготовления композиции из основных элементов.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97682" y="1323324"/>
            <a:ext cx="77695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сформировать у слушателей  мастер - класса представление о технологии интеллект-карты;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вызвать у слушателей мастер - класса интерес к данной технологии, и желание применять её в работе с детьми;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повысить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мотивацию роста профессионального мастерства у слушателей мастер-класса;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научить участников  фокус - группы составлять интеллект-карты.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97682" y="3908955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Целевая аудитория: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воспитатели ДОУ.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03274" y="4404903"/>
            <a:ext cx="77640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Методы работы с аудиторией: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беседа, наглядный показ,  практическая деятельность, рефлексивный круг.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81817" y="5129891"/>
            <a:ext cx="75946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Ожидаемые результаты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мастер-класса: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уровня профессиональной компетенции педагогов ДОУ, их мотивации по системному использованию в практике технологию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интеллект - карты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689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рамочки\img1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" t="4457" r="84524" b="3904"/>
          <a:stretch/>
        </p:blipFill>
        <p:spPr bwMode="auto">
          <a:xfrm>
            <a:off x="10593" y="0"/>
            <a:ext cx="10402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50878" y="260191"/>
            <a:ext cx="7851458" cy="4001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cap="all" dirty="0" smtClean="0">
                <a:solidFill>
                  <a:srgbClr val="243BE8"/>
                </a:solidFill>
                <a:latin typeface="Times New Roman" pitchFamily="18" charset="0"/>
                <a:cs typeface="Times New Roman" pitchFamily="18" charset="0"/>
              </a:rPr>
              <a:t>Из   истории   возникновения    Интеллект – карт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50878" y="4453778"/>
            <a:ext cx="37011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Британский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психолог, автор методики запоминания, творчества и организации мышления «карты ума (памяти)». Автор и соавтор более 100 книг.</a:t>
            </a:r>
          </a:p>
        </p:txBody>
      </p:sp>
      <p:pic>
        <p:nvPicPr>
          <p:cNvPr id="3075" name="Picture 3" descr="C:\Users\1\Desktop\D4Ij8IyWsAAIHX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89804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kMsi2R7s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968" y="1124744"/>
            <a:ext cx="2920931" cy="292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96116" y="4109591"/>
            <a:ext cx="39062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мир дошкольных технологий, интеллект – карты пришли благодаря кандидату  педагогических наук Акименко Валентине Михайловне, которая предложила использовать этот метод   для развития связной речи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0878" y="1124744"/>
            <a:ext cx="3701142" cy="5539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996116" y="1124744"/>
            <a:ext cx="3883798" cy="5539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25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рамочки\img1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" t="4457" r="84524" b="3904"/>
          <a:stretch/>
        </p:blipFill>
        <p:spPr bwMode="auto">
          <a:xfrm>
            <a:off x="10593" y="0"/>
            <a:ext cx="10402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58416" y="188640"/>
            <a:ext cx="7889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243BE8"/>
                </a:solidFill>
                <a:latin typeface="Times New Roman" pitchFamily="18" charset="0"/>
                <a:cs typeface="Times New Roman" pitchFamily="18" charset="0"/>
              </a:rPr>
              <a:t>Левое   и    правое  полушария головного мозга </a:t>
            </a:r>
          </a:p>
          <a:p>
            <a:pPr algn="ctr"/>
            <a:r>
              <a:rPr lang="ru-RU" sz="2000" b="1" cap="all" dirty="0" smtClean="0">
                <a:solidFill>
                  <a:srgbClr val="243BE8"/>
                </a:solidFill>
                <a:latin typeface="Times New Roman" pitchFamily="18" charset="0"/>
                <a:cs typeface="Times New Roman" pitchFamily="18" charset="0"/>
              </a:rPr>
              <a:t>выполняют разные функции </a:t>
            </a:r>
            <a:endParaRPr lang="ru-RU" sz="2000" b="1" cap="all" dirty="0">
              <a:solidFill>
                <a:srgbClr val="243B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708" y="5035925"/>
            <a:ext cx="3352275" cy="1631216"/>
          </a:xfrm>
          <a:prstGeom prst="rect">
            <a:avLst/>
          </a:prstGeom>
          <a:ln>
            <a:solidFill>
              <a:srgbClr val="243BE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Левое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полушарие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отвечает за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логику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слова, числа, анализ, последовательность работы головного мозга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5301208"/>
            <a:ext cx="3601281" cy="132343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Правое  полушарие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отвечает  за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восприятие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цвета, ритма, воображения, образа, размера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E:\картинки для мыслительных карт\img9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1" t="29026" r="4776" b="28358"/>
          <a:stretch/>
        </p:blipFill>
        <p:spPr bwMode="auto">
          <a:xfrm>
            <a:off x="1979712" y="896526"/>
            <a:ext cx="5976664" cy="403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94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рамочки\img1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" t="4457" r="84524" b="3904"/>
          <a:stretch/>
        </p:blipFill>
        <p:spPr bwMode="auto">
          <a:xfrm>
            <a:off x="10593" y="0"/>
            <a:ext cx="10402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03648" y="188640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243BE8"/>
                </a:solidFill>
                <a:latin typeface="Times New Roman" pitchFamily="18" charset="0"/>
                <a:cs typeface="Times New Roman" pitchFamily="18" charset="0"/>
              </a:rPr>
              <a:t>алгоритм создания интеллект - карт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67572" y="576999"/>
            <a:ext cx="804848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бумаги  А3 (не меньше), для работы с детьми лучше использовать ватман.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Используются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только цветные карандаши,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маркеры и т.д.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сновная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идея, тема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располагается в центре, которую можно изобразить символом или картинкой.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часовой стрелке рисуем главные изогнутые ветви соединяя их с центральной идеей, причем каждая гл. ветвь имеет  свой цвет.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каждой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главной линией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пишется только одно слово ассоциативно связанное  с главной идеей.  Писать следует печатными буквами. Линии первого порядка должны быть толще остальных. 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 главных ветвей рисуем ветви второго, третьего и последующих порядков (сколько необходимо для раскрытия темы).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обозначения можно использовать рисунки, символы, вырезанные картинки, делать выделения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цветом.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Разросшиеся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ветви можно заключать в контуры, чтобы они не смешивались с соседними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ветвями.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243BE8"/>
                </a:solidFill>
                <a:latin typeface="Times New Roman" pitchFamily="18" charset="0"/>
                <a:cs typeface="Times New Roman" pitchFamily="18" charset="0"/>
              </a:rPr>
              <a:t>Важно </a:t>
            </a:r>
            <a:r>
              <a:rPr lang="ru-RU" sz="2000" b="1" dirty="0">
                <a:solidFill>
                  <a:srgbClr val="243BE8"/>
                </a:solidFill>
                <a:latin typeface="Times New Roman" pitchFamily="18" charset="0"/>
                <a:cs typeface="Times New Roman" pitchFamily="18" charset="0"/>
              </a:rPr>
              <a:t>отметить, что при работе с детьми необходима их включенность в процесс создания </a:t>
            </a:r>
            <a:r>
              <a:rPr lang="ru-RU" sz="2000" b="1" dirty="0" smtClean="0">
                <a:solidFill>
                  <a:srgbClr val="243BE8"/>
                </a:solidFill>
                <a:latin typeface="Times New Roman" pitchFamily="18" charset="0"/>
                <a:cs typeface="Times New Roman" pitchFamily="18" charset="0"/>
              </a:rPr>
              <a:t>интеллект - карты.</a:t>
            </a:r>
            <a:endParaRPr lang="ru-RU" sz="2000" b="1" dirty="0">
              <a:solidFill>
                <a:srgbClr val="243BE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9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рамочки\img1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" t="4457" r="84524" b="3904"/>
          <a:stretch/>
        </p:blipFill>
        <p:spPr bwMode="auto">
          <a:xfrm>
            <a:off x="10593" y="0"/>
            <a:ext cx="10402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261" t="1862" r="7387" b="7191"/>
          <a:stretch/>
        </p:blipFill>
        <p:spPr>
          <a:xfrm>
            <a:off x="3740398" y="2492896"/>
            <a:ext cx="1969565" cy="1480874"/>
          </a:xfrm>
          <a:prstGeom prst="ellipse">
            <a:avLst/>
          </a:prstGeom>
        </p:spPr>
      </p:pic>
      <p:cxnSp>
        <p:nvCxnSpPr>
          <p:cNvPr id="5" name="Скругленная соединительная линия 4"/>
          <p:cNvCxnSpPr/>
          <p:nvPr/>
        </p:nvCxnSpPr>
        <p:spPr>
          <a:xfrm flipV="1">
            <a:off x="5436096" y="1683250"/>
            <a:ext cx="1481680" cy="1096079"/>
          </a:xfrm>
          <a:prstGeom prst="curvedConnector3">
            <a:avLst>
              <a:gd name="adj1" fmla="val 50000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Скругленная соединительная линия 5"/>
          <p:cNvCxnSpPr/>
          <p:nvPr/>
        </p:nvCxnSpPr>
        <p:spPr>
          <a:xfrm rot="16200000" flipH="1">
            <a:off x="5573108" y="3635496"/>
            <a:ext cx="1368152" cy="1243192"/>
          </a:xfrm>
          <a:prstGeom prst="curvedConnector3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Скругленная соединительная линия 6"/>
          <p:cNvCxnSpPr/>
          <p:nvPr/>
        </p:nvCxnSpPr>
        <p:spPr>
          <a:xfrm rot="10800000">
            <a:off x="2350346" y="1683250"/>
            <a:ext cx="1694907" cy="1028774"/>
          </a:xfrm>
          <a:prstGeom prst="curvedConnector3">
            <a:avLst>
              <a:gd name="adj1" fmla="val 44220"/>
            </a:avLst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кругленная соединительная линия 7"/>
          <p:cNvCxnSpPr/>
          <p:nvPr/>
        </p:nvCxnSpPr>
        <p:spPr>
          <a:xfrm rot="10800000" flipV="1">
            <a:off x="2651793" y="3782663"/>
            <a:ext cx="1414872" cy="1285371"/>
          </a:xfrm>
          <a:prstGeom prst="curvedConnector2">
            <a:avLst/>
          </a:prstGeom>
          <a:ln w="76200">
            <a:solidFill>
              <a:srgbClr val="243B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кругленная соединительная линия 10"/>
          <p:cNvCxnSpPr/>
          <p:nvPr/>
        </p:nvCxnSpPr>
        <p:spPr>
          <a:xfrm rot="5400000" flipH="1" flipV="1">
            <a:off x="5476287" y="1861722"/>
            <a:ext cx="1196039" cy="365756"/>
          </a:xfrm>
          <a:prstGeom prst="curvedConnector3">
            <a:avLst/>
          </a:prstGeom>
          <a:ln w="38100">
            <a:solidFill>
              <a:srgbClr val="C0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flipV="1">
            <a:off x="5737901" y="2492896"/>
            <a:ext cx="1179875" cy="259056"/>
          </a:xfrm>
          <a:prstGeom prst="curvedConnector3">
            <a:avLst/>
          </a:prstGeom>
          <a:ln w="38100">
            <a:solidFill>
              <a:srgbClr val="C0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>
          <a:xfrm>
            <a:off x="6475675" y="1828249"/>
            <a:ext cx="1013828" cy="203088"/>
          </a:xfrm>
          <a:prstGeom prst="curvedConnector3">
            <a:avLst/>
          </a:prstGeom>
          <a:ln w="38100">
            <a:solidFill>
              <a:srgbClr val="C0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кругленная соединительная линия 25"/>
          <p:cNvCxnSpPr/>
          <p:nvPr/>
        </p:nvCxnSpPr>
        <p:spPr>
          <a:xfrm rot="10800000">
            <a:off x="1968695" y="1802043"/>
            <a:ext cx="1366193" cy="487013"/>
          </a:xfrm>
          <a:prstGeom prst="curvedConnector3">
            <a:avLst/>
          </a:prstGeom>
          <a:ln w="38100">
            <a:solidFill>
              <a:srgbClr val="00B05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кругленная соединительная линия 27"/>
          <p:cNvCxnSpPr/>
          <p:nvPr/>
        </p:nvCxnSpPr>
        <p:spPr>
          <a:xfrm rot="16200000" flipV="1">
            <a:off x="3115994" y="1969766"/>
            <a:ext cx="1043347" cy="261969"/>
          </a:xfrm>
          <a:prstGeom prst="curvedConnector3">
            <a:avLst/>
          </a:prstGeom>
          <a:ln w="38100">
            <a:solidFill>
              <a:srgbClr val="00B05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6" descr="C:\Users\1\Desktop\Cxii1dcWQAI7t9e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 t="13802" r="11848" b="4393"/>
          <a:stretch/>
        </p:blipFill>
        <p:spPr bwMode="auto">
          <a:xfrm>
            <a:off x="3598856" y="156476"/>
            <a:ext cx="2252648" cy="142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Скругленная соединительная линия 23"/>
          <p:cNvCxnSpPr/>
          <p:nvPr/>
        </p:nvCxnSpPr>
        <p:spPr>
          <a:xfrm rot="10800000" flipV="1">
            <a:off x="1839654" y="4085556"/>
            <a:ext cx="1320828" cy="702584"/>
          </a:xfrm>
          <a:prstGeom prst="curvedConnector3">
            <a:avLst/>
          </a:prstGeom>
          <a:ln>
            <a:solidFill>
              <a:srgbClr val="243BE8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>
          <a:xfrm rot="5400000">
            <a:off x="2776177" y="4270906"/>
            <a:ext cx="1152127" cy="308883"/>
          </a:xfrm>
          <a:prstGeom prst="curvedConnector3">
            <a:avLst/>
          </a:prstGeom>
          <a:ln>
            <a:solidFill>
              <a:srgbClr val="243BE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Скругленная соединительная линия 28"/>
          <p:cNvCxnSpPr/>
          <p:nvPr/>
        </p:nvCxnSpPr>
        <p:spPr>
          <a:xfrm>
            <a:off x="6012160" y="4149080"/>
            <a:ext cx="1532928" cy="41672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/>
          <p:nvPr/>
        </p:nvCxnSpPr>
        <p:spPr>
          <a:xfrm rot="5400000">
            <a:off x="5697000" y="4658561"/>
            <a:ext cx="1120368" cy="47339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11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рамочки\img1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" t="4457" r="84524" b="3904"/>
          <a:stretch/>
        </p:blipFill>
        <p:spPr bwMode="auto">
          <a:xfrm>
            <a:off x="10593" y="0"/>
            <a:ext cx="10402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РАБОТА ГАЛИНА\ПРОЕКТЫ\МОИ   ПРОЕКТЫ\Даты экокалендаря проекты 19-20г\4 Всемирный день защиты домашних питомцев\1 ч карта ума\IMG-20191129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19" y="260648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РАБОТА ГАЛИНА\ПРОЕКТЫ\МОИ   ПРОЕКТЫ\Даты экокалендаря проекты 19-20г\4 Всемирный день защиты домашних питомцев\2ч фото карта ума заполняем\20191202_09492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84" t="8424" r="24854" b="19774"/>
          <a:stretch/>
        </p:blipFill>
        <p:spPr bwMode="auto">
          <a:xfrm>
            <a:off x="2555776" y="3068959"/>
            <a:ext cx="4611515" cy="355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РАБОТА ГАЛИНА\ПРОЕКТЫ\МОИ   ПРОЕКТЫ\Даты экокалендаря проекты 19-20г\4 Всемирный день защиты домашних питомцев\2ч фото карта ума заполняем\20191202_0751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787" y="260648"/>
            <a:ext cx="3896364" cy="219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76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</TotalTime>
  <Words>447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23</cp:revision>
  <dcterms:created xsi:type="dcterms:W3CDTF">2021-03-13T04:27:23Z</dcterms:created>
  <dcterms:modified xsi:type="dcterms:W3CDTF">2023-04-18T07:02:51Z</dcterms:modified>
</cp:coreProperties>
</file>