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8" r:id="rId3"/>
    <p:sldId id="257" r:id="rId4"/>
    <p:sldId id="268" r:id="rId5"/>
    <p:sldId id="262" r:id="rId6"/>
    <p:sldId id="261" r:id="rId7"/>
    <p:sldId id="265" r:id="rId8"/>
    <p:sldId id="266" r:id="rId9"/>
    <p:sldId id="263" r:id="rId10"/>
    <p:sldId id="269" r:id="rId11"/>
    <p:sldId id="270" r:id="rId12"/>
    <p:sldId id="267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89435" autoAdjust="0"/>
  </p:normalViewPr>
  <p:slideViewPr>
    <p:cSldViewPr>
      <p:cViewPr varScale="1">
        <p:scale>
          <a:sx n="62" d="100"/>
          <a:sy n="62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8ACF9-7140-4E0B-9619-D8613BBD3924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CBDA8-2CBE-44A4-8F0B-BE51160DE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539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Групповой сбор в детском саду- время и место обмена опытом, применения знаний, планирования практических действий, осмысления и оценки результатов, себя самого и других по их словам и делам.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Групповой сбор-это не занятие. Групповой сбор предоставляет возможность приятного, эмоционально насыщенного общения со сверстниками.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CBDA8-2CBE-44A4-8F0B-BE51160DE7B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430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CBDA8-2CBE-44A4-8F0B-BE51160DE7B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55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i="0" dirty="0" smtClean="0">
                <a:solidFill>
                  <a:srgbClr val="666666"/>
                </a:solidFill>
                <a:effectLst/>
                <a:latin typeface="Arial"/>
              </a:rPr>
              <a:t>Позывные: музыка, музыкальная игрушка, колокольчик и др.</a:t>
            </a:r>
          </a:p>
          <a:p>
            <a:r>
              <a:rPr lang="ru-RU" b="0" i="0" dirty="0" smtClean="0">
                <a:solidFill>
                  <a:srgbClr val="666666"/>
                </a:solidFill>
                <a:effectLst/>
                <a:latin typeface="Arial"/>
              </a:rPr>
              <a:t>Организация круга: Приветствие: Клубок Мяч Игрушка с дома, пожелания, комплименты, подарки и др.</a:t>
            </a:r>
          </a:p>
          <a:p>
            <a:r>
              <a:rPr lang="ru-RU" b="0" i="0" dirty="0" smtClean="0">
                <a:solidFill>
                  <a:srgbClr val="666666"/>
                </a:solidFill>
                <a:effectLst/>
                <a:latin typeface="Arial"/>
              </a:rPr>
              <a:t>Групповая деятельность (игра, тренинги, пение, слушание и др.) « Покажи свое настроение» Игра «Маленькие ножки бегут по дорожке», </a:t>
            </a:r>
            <a:r>
              <a:rPr lang="ru-RU" b="0" i="0" dirty="0" err="1" smtClean="0">
                <a:solidFill>
                  <a:srgbClr val="666666"/>
                </a:solidFill>
                <a:effectLst/>
                <a:latin typeface="Arial"/>
              </a:rPr>
              <a:t>пение,слушание</a:t>
            </a:r>
            <a:r>
              <a:rPr lang="ru-RU" b="0" i="0" dirty="0" smtClean="0">
                <a:solidFill>
                  <a:srgbClr val="666666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666666"/>
                </a:solidFill>
                <a:effectLst/>
                <a:latin typeface="Arial"/>
              </a:rPr>
              <a:t>итд</a:t>
            </a:r>
            <a:r>
              <a:rPr lang="ru-RU" b="0" i="0" dirty="0" smtClean="0">
                <a:solidFill>
                  <a:srgbClr val="666666"/>
                </a:solidFill>
                <a:effectLst/>
                <a:latin typeface="Arial"/>
              </a:rPr>
              <a:t>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Планирование дня (выбор темы проекта, планирование содержания, форм и видов деятельности на весь проект), 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Презентация центров активности (либо воспитатель приносит интересные, новые предметы с центров</a:t>
            </a:r>
            <a:r>
              <a:rPr lang="ru-RU" b="0" i="0" baseline="0" dirty="0" smtClean="0">
                <a:solidFill>
                  <a:srgbClr val="000000"/>
                </a:solidFill>
                <a:effectLst/>
                <a:latin typeface="Arial"/>
              </a:rPr>
              <a:t> и демонстрирует их детям, или они паровозиком едут от центра к центру и смотрят, что нового появилось там, или какой- </a:t>
            </a:r>
            <a:r>
              <a:rPr lang="ru-RU" b="0" i="0" baseline="0" dirty="0" err="1" smtClean="0">
                <a:solidFill>
                  <a:srgbClr val="000000"/>
                </a:solidFill>
                <a:effectLst/>
                <a:latin typeface="Arial"/>
              </a:rPr>
              <a:t>нибудь</a:t>
            </a:r>
            <a:r>
              <a:rPr lang="ru-RU" b="0" i="0" baseline="0" dirty="0" smtClean="0">
                <a:solidFill>
                  <a:srgbClr val="000000"/>
                </a:solidFill>
                <a:effectLst/>
                <a:latin typeface="Arial"/>
              </a:rPr>
              <a:t> ребенок рассказывает, что интересного он вчера сделал в центре, тем самым заинтересует детей и др. 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)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Жёстких рамок</a:t>
            </a:r>
            <a:r>
              <a:rPr lang="ru-RU" b="0" i="0" baseline="0" dirty="0" smtClean="0">
                <a:solidFill>
                  <a:srgbClr val="000000"/>
                </a:solidFill>
                <a:effectLst/>
                <a:latin typeface="Arial"/>
              </a:rPr>
              <a:t> по времени группового сбора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нет, равно как нет жёстко закреплённой структуры. Общее время и время отдельных частей сбора подвижно и зависит не только от возрастной группы, но и от того, какие цели преследуются, в каком тоне и темпе идет общение, насколько всем хороню вместе, насколько взрослые (воспитатели) ведут сбор живо и весело, насколько обсуждаемая тема интересна и важна.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CBDA8-2CBE-44A4-8F0B-BE51160DE7B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212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97F114-9234-4DC5-AD17-9FCE6A2D925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EF78080-28D2-4672-AD44-07EE916433E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F114-9234-4DC5-AD17-9FCE6A2D925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8080-28D2-4672-AD44-07EE91643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F114-9234-4DC5-AD17-9FCE6A2D925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8080-28D2-4672-AD44-07EE91643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97F114-9234-4DC5-AD17-9FCE6A2D925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F78080-28D2-4672-AD44-07EE916433E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F97F114-9234-4DC5-AD17-9FCE6A2D925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EF78080-28D2-4672-AD44-07EE916433E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F114-9234-4DC5-AD17-9FCE6A2D925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8080-28D2-4672-AD44-07EE916433E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F114-9234-4DC5-AD17-9FCE6A2D925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8080-28D2-4672-AD44-07EE916433E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97F114-9234-4DC5-AD17-9FCE6A2D925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F78080-28D2-4672-AD44-07EE916433E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F114-9234-4DC5-AD17-9FCE6A2D925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8080-28D2-4672-AD44-07EE91643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97F114-9234-4DC5-AD17-9FCE6A2D925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F78080-28D2-4672-AD44-07EE916433E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97F114-9234-4DC5-AD17-9FCE6A2D925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F78080-28D2-4672-AD44-07EE916433E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97F114-9234-4DC5-AD17-9FCE6A2D925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EF78080-28D2-4672-AD44-07EE916433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124744"/>
            <a:ext cx="6532240" cy="194421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УТРО РАДОСТНЫХ ВСТРЕЧ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 книге Свирской Л.В)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9912" y="6309320"/>
            <a:ext cx="2448272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..Спутник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44208" y="3717032"/>
            <a:ext cx="2304256" cy="16561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</a:p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оспитатель </a:t>
            </a: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«МБДОУ № 13»</a:t>
            </a: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Ушакова Е.В.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09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49"/>
          <p:cNvPicPr preferRelativeResize="0"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6" t="2315" r="5408" b="51522"/>
          <a:stretch/>
        </p:blipFill>
        <p:spPr bwMode="auto">
          <a:xfrm>
            <a:off x="611560" y="833522"/>
            <a:ext cx="7488832" cy="5400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11660" y="112276"/>
            <a:ext cx="597666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паутинки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820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60648"/>
            <a:ext cx="6336704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сбор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1772815"/>
            <a:ext cx="5256584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Напоминание темы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проделанной работы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материалов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дел на перспективу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118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67744" y="332656"/>
            <a:ext cx="3744416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340768"/>
            <a:ext cx="813690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1.Практику группового сбора включают много образовательных программ.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Содержательная часть достаточно общая для всех (объединение детей, создание комфортной обстановки, планирование дел)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Методика разная за счет того, что усиливаются или опускаются отдельные части – это приветствие, игры, новости, планирование.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4.В программе «От РДШ» утренний круг проводится в форме развивающего общения. Утренний круг заменяет НОД и специально организованное занятие. На утреннем круге зарождается и обсуждается новое приключение (образовательное событие)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Сфера ответственности воспитателей- это создание условий, стимулирующих инициативу, активность, самостоятельность детей  в различных видах деятельности.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В организации совместной деятельности у воспитателей больше обязанностей, а у ребенка-больше прав.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293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052736"/>
            <a:ext cx="820891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используемой литературы: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Свирская Л.В. Утро радостных встреч. (метод. пособие)/- М.: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Издательство 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-Пресс», 2010г.-240с.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9641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2211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ru-RU" sz="2800" b="1" cap="none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Групповой сбор </a:t>
            </a:r>
            <a:r>
              <a:rPr lang="ru-RU" sz="2800" cap="none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это время и место формирования ключевых компетентностей дошкольного детства</a:t>
            </a:r>
            <a:r>
              <a:rPr lang="ru-RU" sz="2800" cap="none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1406655"/>
            <a:ext cx="4421467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группового сбора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888" y="2276872"/>
            <a:ext cx="50525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положительный эмоциональный настрой на весь день;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ребенку показать себя с разных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Активизировать навыки детей, касающиеся коммуникации, планирования и организации собственной деятельности;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культуры общения друг с другом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взрослыми;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инициативной, активной самостоятельной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2000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т.д.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mtdata.ru/u4/photoA041/20024851876-0/original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38" r="2307"/>
          <a:stretch/>
        </p:blipFill>
        <p:spPr bwMode="auto">
          <a:xfrm>
            <a:off x="5224420" y="2708920"/>
            <a:ext cx="3468818" cy="236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34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5676" y="188640"/>
            <a:ext cx="547260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компетентности ребенка: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908720"/>
            <a:ext cx="2880320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/>
              </a:rPr>
              <a:t>социальная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/>
              </a:rPr>
              <a:t> – умение устанавливать и поддерживать отношения с разными людьми</a:t>
            </a:r>
            <a:endParaRPr lang="ru-RU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373821" y="1357345"/>
            <a:ext cx="2592288" cy="13542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/>
              </a:rPr>
              <a:t>коммуникативная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/>
              </a:rPr>
              <a:t> – возможность понимать речь других, стремление сделать понятной свою речь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;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84169" y="970562"/>
            <a:ext cx="252028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/>
              </a:rPr>
              <a:t>информационная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/>
              </a:rPr>
              <a:t> – навык использования различных источников информации для достижения целей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8553" y="3320933"/>
            <a:ext cx="2949139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Arial"/>
              </a:rPr>
              <a:t>деятельностная</a:t>
            </a:r>
            <a:r>
              <a:rPr lang="ru-RU" sz="1600" b="1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/>
              </a:rPr>
              <a:t> – 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/>
              </a:rPr>
              <a:t>способность ставить цель, планировать и осуществлять результативное действие индивидуально или в сотрудничестве с другими;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51920" y="4105763"/>
            <a:ext cx="3024336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Arial"/>
              </a:rPr>
              <a:t>здоровьесберегающая</a:t>
            </a:r>
            <a:r>
              <a:rPr lang="ru-RU" sz="1600" b="1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/>
              </a:rPr>
              <a:t> 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/>
              </a:rPr>
              <a:t>– </a:t>
            </a:r>
          </a:p>
          <a:p>
            <a:pPr algn="ctr"/>
            <a:r>
              <a:rPr lang="ru-RU" sz="1600" b="0" i="0" dirty="0" smtClean="0">
                <a:solidFill>
                  <a:srgbClr val="000000"/>
                </a:solidFill>
                <a:effectLst/>
                <a:latin typeface="Arial"/>
              </a:rPr>
              <a:t>умение самостоятельно решать задачи, связанные с поддержанием и укреплением здоровья</a:t>
            </a:r>
            <a:endParaRPr lang="ru-RU" sz="16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619672" y="1985938"/>
            <a:ext cx="0" cy="2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9532" y="2294001"/>
            <a:ext cx="2520280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r>
              <a:rPr lang="ru-RU" sz="1400" b="0" i="0" dirty="0" smtClean="0">
                <a:solidFill>
                  <a:srgbClr val="000000"/>
                </a:solidFill>
                <a:effectLst/>
                <a:latin typeface="Arial"/>
              </a:rPr>
              <a:t>выбор места для действия, выбор партнера.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700615" y="2772394"/>
            <a:ext cx="0" cy="3148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63888" y="3140968"/>
            <a:ext cx="2306746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игры, общение,  обмен новостями.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92181" y="2695690"/>
            <a:ext cx="2304256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обращении к различным источникам информации при обсуждении новостей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 стрелкой 23"/>
          <p:cNvCxnSpPr>
            <a:stCxn id="8" idx="2"/>
          </p:cNvCxnSpPr>
          <p:nvPr/>
        </p:nvCxnSpPr>
        <p:spPr>
          <a:xfrm flipH="1">
            <a:off x="1683122" y="4890593"/>
            <a:ext cx="1" cy="3386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9532" y="5253482"/>
            <a:ext cx="252028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выбор и планирование дела для себя и своих друзей на текущий день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Прямая со стрелкой 26"/>
          <p:cNvCxnSpPr>
            <a:stCxn id="9" idx="2"/>
          </p:cNvCxnSpPr>
          <p:nvPr/>
        </p:nvCxnSpPr>
        <p:spPr>
          <a:xfrm>
            <a:off x="5364088" y="5429202"/>
            <a:ext cx="0" cy="2397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373821" y="5731031"/>
            <a:ext cx="4150507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Самостоятельное регулирование активности: отдыха, длительности и скорости выполнения  дела.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Прямая со стрелкой 32"/>
          <p:cNvCxnSpPr>
            <a:stCxn id="7" idx="2"/>
            <a:endCxn id="22" idx="0"/>
          </p:cNvCxnSpPr>
          <p:nvPr/>
        </p:nvCxnSpPr>
        <p:spPr>
          <a:xfrm>
            <a:off x="7344309" y="2294001"/>
            <a:ext cx="0" cy="4016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176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7992888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организации и проведения группового сбора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700808"/>
            <a:ext cx="273630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открытости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57744" y="1700808"/>
            <a:ext cx="266429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диалогичности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96136" y="1697432"/>
            <a:ext cx="244827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568" y="2924943"/>
            <a:ext cx="2736304" cy="36933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-Право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свободного высказывания и отношения к высказываниям других;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-Право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в выборе предложенных идей (тема, варианты действий и пр.), в инициировании и осуществлении собственных планов;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-Право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/ неучастия ребёнка в групповом сборе.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9872" y="2924944"/>
            <a:ext cx="252028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-Право свободного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высказывания по интересующим его поводам 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Право высказывания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«своей логике»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72200" y="2924944"/>
            <a:ext cx="2272208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Arial"/>
              </a:rPr>
              <a:t>-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предоставлении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ребёнку возможностей для проговаривания, а значит, и для осмысления своих чувств (мыслей,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3" idx="2"/>
          </p:cNvCxnSpPr>
          <p:nvPr/>
        </p:nvCxnSpPr>
        <p:spPr>
          <a:xfrm>
            <a:off x="1619672" y="2408694"/>
            <a:ext cx="0" cy="372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4" idx="2"/>
          </p:cNvCxnSpPr>
          <p:nvPr/>
        </p:nvCxnSpPr>
        <p:spPr>
          <a:xfrm>
            <a:off x="4589892" y="2347139"/>
            <a:ext cx="0" cy="433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2"/>
          </p:cNvCxnSpPr>
          <p:nvPr/>
        </p:nvCxnSpPr>
        <p:spPr>
          <a:xfrm>
            <a:off x="7420272" y="2343763"/>
            <a:ext cx="0" cy="437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692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260648"/>
            <a:ext cx="6172200" cy="10855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проведению группового сбора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1556792"/>
            <a:ext cx="6336704" cy="4536504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удобного места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Атрибуты для посадки  (подушки, коврики, стульчики и др.)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Сигнал, который будет оповещать о начале группового сбора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Календарь (погоды, природы и др.)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стена для рабочего использования (мольберт, магнитная доска и т.д.)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организующих «ритуальных вопросов»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Атрибуты для  игр и планирования дня (информационные листки, фломастеры, маркеры, наклейки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98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7963" y="385500"/>
            <a:ext cx="684076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ГРУППОВОГО СБОРА</a:t>
            </a:r>
            <a:r>
              <a:rPr lang="ru-RU" dirty="0">
                <a:solidFill>
                  <a:srgbClr val="666666"/>
                </a:solidFill>
                <a:latin typeface="Arial"/>
              </a:rPr>
              <a:t>: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48196" y="1268760"/>
            <a:ext cx="5976664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Позывные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Приветствие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деятельность (игра)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календарем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 новостями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дня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 игровой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8629" y="5197262"/>
            <a:ext cx="187220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Утренний сбор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7751" y="5074151"/>
            <a:ext cx="252028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центрах активности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184" y="5212651"/>
            <a:ext cx="216258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сбор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44340" y="4293096"/>
            <a:ext cx="338437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ПЛАН-ДЕЛО-АНАЛИЗ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512292" y="5397317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5628031" y="5371295"/>
            <a:ext cx="33620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538343" y="479715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415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3786" y="188640"/>
            <a:ext cx="3312368" cy="584775"/>
          </a:xfrm>
          <a:prstGeom prst="rect">
            <a:avLst/>
          </a:prstGeom>
          <a:scene3d>
            <a:camera prst="perspectiveLef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ребенка: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980728"/>
            <a:ext cx="7632848" cy="255454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Ребенок-полноправный субъект деятельности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влияет на выбор темы  и форм работы над проектом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самостоятельно устанавливает последовательность и продолжительность выбранной им деятельности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Ребенок-это активный участник, инициатор, а не исполнитель указаний воспитателя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не запрещается  включение в групповой сбор с опозданием</a:t>
            </a:r>
          </a:p>
        </p:txBody>
      </p:sp>
      <p:pic>
        <p:nvPicPr>
          <p:cNvPr id="1026" name="Picture 2" descr="https://xn--02-kmc.xn--80aafey1amqq.xn--d1acj3b/images/events/cover/5e2bfed4ad8b74f98a446f25f30d9222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508" y="3645024"/>
            <a:ext cx="4515372" cy="300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622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16632"/>
            <a:ext cx="5904656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взрослого</a:t>
            </a:r>
            <a:r>
              <a:rPr lang="ru-RU" sz="3200" dirty="0" smtClean="0">
                <a:solidFill>
                  <a:srgbClr val="FF0000"/>
                </a:solidFill>
              </a:rPr>
              <a:t>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124744"/>
            <a:ext cx="770485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создавать условия, чтобы ребенку было из чего выбрать;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-Обеспечивает комфортное участие всех детей;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-Демонстрирует свое личностное и педагогическое отношение к идеям детей, не навязывая его;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-Стимулирует и поддерживает инициативы детей (по выбору тем, материалов и способов действий);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-Помогает ребятам выбирать и планировать работу;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-Уважительно относится к результатам детского творчества;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Оказывает поддержку всем детям.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canaldoensino.com.br/blog/wp-content/uploads/2018/09/professor_de_educacao_infantil_Prancheta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06" t="16567" r="22985" b="23026"/>
          <a:stretch/>
        </p:blipFill>
        <p:spPr bwMode="auto">
          <a:xfrm>
            <a:off x="5436095" y="4171730"/>
            <a:ext cx="3257447" cy="246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12349" y="4668090"/>
            <a:ext cx="4543247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принцип </a:t>
            </a:r>
            <a:endParaRPr lang="ru-RU" sz="2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круга- </a:t>
            </a:r>
          </a:p>
          <a:p>
            <a:pPr lvl="0" algn="ctr"/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ДАВАТЬ ОЦЕНКИ ВЫСКАЗЫВАНИЯМ ДЕТЕЙ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algn="ctr"/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лишь иногда интонацией подчеркнуть то или иное высказывание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10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15062"/>
            <a:ext cx="6192688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выбирается тема для проекта?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7864" y="908719"/>
            <a:ext cx="79208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темы можно слегка направить в нужное русло или вовсе предопределить, используя способ «культурного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продлевания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воспитатель прибегает к таким приёмам:</a:t>
            </a: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1.Мотивация на основе проговаривания детских идей («Мальчики, я слышала ваш разговор о машинках и очень удивилась, сколько много вы знаете моделей. Может вы расскажете всем ребятам?»)</a:t>
            </a: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2.Мотивация на основе формирования зрительного образа (картинки, иллюстрации на информационной панели)</a:t>
            </a: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3.Чтение\экскурсия</a:t>
            </a: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«Модель трёх вопросов»</a:t>
            </a: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8236" y="5714874"/>
            <a:ext cx="1800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мы знаем?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679486" y="5914771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94902" y="5582371"/>
            <a:ext cx="180914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мы хотим узнать?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148064" y="5905536"/>
            <a:ext cx="57606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13238" y="5617701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сделать, чтобы узнать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Выгнутая влево стрелка 15"/>
          <p:cNvSpPr/>
          <p:nvPr/>
        </p:nvSpPr>
        <p:spPr>
          <a:xfrm>
            <a:off x="179512" y="5151195"/>
            <a:ext cx="388352" cy="93301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831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1366</TotalTime>
  <Words>993</Words>
  <Application>Microsoft Office PowerPoint</Application>
  <PresentationFormat>Экран (4:3)</PresentationFormat>
  <Paragraphs>124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УТРО РАДОСТНЫХ ВСТРЕЧ  (по книге Свирской Л.В)</vt:lpstr>
      <vt:lpstr>Групповой сбор – это время и место формирования ключевых компетентностей дошкольного детства.</vt:lpstr>
      <vt:lpstr>Презентация PowerPoint</vt:lpstr>
      <vt:lpstr>Презентация PowerPoint</vt:lpstr>
      <vt:lpstr>Подготовка к проведению группового сбора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УТРО РАДОСТНЫХ ВСТРЕЧ</dc:title>
  <dc:creator>user</dc:creator>
  <cp:lastModifiedBy>user</cp:lastModifiedBy>
  <cp:revision>40</cp:revision>
  <dcterms:created xsi:type="dcterms:W3CDTF">2022-10-07T17:08:11Z</dcterms:created>
  <dcterms:modified xsi:type="dcterms:W3CDTF">2023-02-16T18:57:29Z</dcterms:modified>
</cp:coreProperties>
</file>