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4" r:id="rId7"/>
    <p:sldId id="281" r:id="rId8"/>
    <p:sldId id="265" r:id="rId9"/>
    <p:sldId id="266" r:id="rId10"/>
    <p:sldId id="268" r:id="rId11"/>
    <p:sldId id="269" r:id="rId12"/>
    <p:sldId id="278" r:id="rId13"/>
    <p:sldId id="280" r:id="rId14"/>
  </p:sldIdLst>
  <p:sldSz cx="9144000" cy="5143500" type="screen16x9"/>
  <p:notesSz cx="6858000" cy="9144000"/>
  <p:embeddedFontLst>
    <p:embeddedFont>
      <p:font typeface="PT Sans Narrow" charset="-52"/>
      <p:regular r:id="rId16"/>
      <p:bold r:id="rId17"/>
    </p:embeddedFont>
    <p:embeddedFont>
      <p:font typeface="Open Sans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h8jGi+fW38PzDR6tmo8cnOoQPU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459B88A-A3B6-4BD2-8E33-31B9E6237F92}">
  <a:tblStyle styleId="{B459B88A-A3B6-4BD2-8E33-31B9E6237F9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93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213789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49286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4100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16258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1351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308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9026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56413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295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5642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79170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94217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1226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Ref idx="1003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287375" y="211874"/>
            <a:ext cx="8520600" cy="123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" sz="3000" dirty="0">
                <a:solidFill>
                  <a:schemeClr val="tx2">
                    <a:lumMod val="50000"/>
                  </a:schemeClr>
                </a:solidFill>
              </a:rPr>
              <a:t>Консультация для родителей </a:t>
            </a:r>
            <a:r>
              <a:rPr lang="ru" sz="3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" sz="3000" dirty="0" smtClean="0">
                <a:solidFill>
                  <a:schemeClr val="tx2">
                    <a:lumMod val="50000"/>
                  </a:schemeClr>
                </a:solidFill>
              </a:rPr>
              <a:t>раннего </a:t>
            </a:r>
            <a:r>
              <a:rPr lang="ru" sz="3000" dirty="0">
                <a:solidFill>
                  <a:schemeClr val="tx2">
                    <a:lumMod val="50000"/>
                  </a:schemeClr>
                </a:solidFill>
              </a:rPr>
              <a:t>возраста </a:t>
            </a:r>
            <a:r>
              <a:rPr lang="ru" sz="3000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Кризис трех лет</a:t>
            </a:r>
            <a:r>
              <a:rPr lang="ru" sz="3000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br>
              <a:rPr lang="ru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" sz="3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" sz="14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 МБДОУ ДС «Оленёнок» с. Мужи, Шурышкарский район, </a:t>
            </a:r>
            <a:br>
              <a:rPr lang="ru" sz="14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Ямало-Ненецкого автономного округа,</a:t>
            </a:r>
            <a:br>
              <a:rPr lang="ru" sz="14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Петрунина Ольга Валентиновна.</a:t>
            </a:r>
            <a:r>
              <a:rPr lang="ru" sz="14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14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" sz="3000" dirty="0" smtClean="0">
                <a:solidFill>
                  <a:schemeClr val="tx2">
                    <a:lumMod val="50000"/>
                  </a:schemeClr>
                </a:solidFill>
              </a:rPr>
            </a:br>
            <a:endParaRPr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3cfd1e2706-1_2560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409" y="2492378"/>
            <a:ext cx="3243591" cy="23097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scale_1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81" y="2352908"/>
            <a:ext cx="3754121" cy="243096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>
            <a:spLocks noGrp="1"/>
          </p:cNvSpPr>
          <p:nvPr>
            <p:ph type="title"/>
          </p:nvPr>
        </p:nvSpPr>
        <p:spPr>
          <a:xfrm>
            <a:off x="311700" y="116566"/>
            <a:ext cx="8520600" cy="54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 b="1" dirty="0">
                <a:solidFill>
                  <a:schemeClr val="tx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Информация для родителя </a:t>
            </a:r>
            <a:r>
              <a:rPr lang="ru" sz="2400" b="1" dirty="0" smtClean="0">
                <a:solidFill>
                  <a:schemeClr val="tx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</a:t>
            </a:r>
            <a:r>
              <a:rPr lang="ru" sz="2400" dirty="0" smtClean="0">
                <a:solidFill>
                  <a:schemeClr val="tx2">
                    <a:lumMod val="50000"/>
                  </a:schemeClr>
                </a:solidFill>
              </a:rPr>
              <a:t>папы</a:t>
            </a:r>
            <a:r>
              <a:rPr lang="ru" sz="2400" b="1" dirty="0" smtClean="0">
                <a:solidFill>
                  <a:schemeClr val="tx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). </a:t>
            </a:r>
            <a:r>
              <a:rPr lang="ru" sz="2400" b="1" dirty="0">
                <a:solidFill>
                  <a:schemeClr val="tx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Кризис 3-х лет.</a:t>
            </a:r>
            <a:endParaRPr sz="2400" b="1" dirty="0">
              <a:solidFill>
                <a:schemeClr val="tx2">
                  <a:lumMod val="50000"/>
                </a:schemeClr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8" name="Google Shape;138;p13"/>
          <p:cNvSpPr txBox="1">
            <a:spLocks noGrp="1"/>
          </p:cNvSpPr>
          <p:nvPr>
            <p:ph type="body" idx="1"/>
          </p:nvPr>
        </p:nvSpPr>
        <p:spPr>
          <a:xfrm>
            <a:off x="429853" y="757009"/>
            <a:ext cx="8520600" cy="4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8408"/>
              <a:buNone/>
            </a:pPr>
            <a:r>
              <a:rPr lang="ru" sz="5202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5600" b="1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</a:t>
            </a:r>
            <a:r>
              <a:rPr lang="ru" sz="560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:Давайте я расскажу вам о симптомах кризиса 3 лет, а вы выделите то, что замечаете в поведении своей дочери. </a:t>
            </a:r>
            <a:endParaRPr sz="5600">
              <a:solidFill>
                <a:srgbClr val="342E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8571"/>
              <a:buNone/>
            </a:pPr>
            <a:r>
              <a:rPr lang="ru" sz="5600" b="1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Кризис трех лет </a:t>
            </a:r>
            <a:r>
              <a:rPr lang="ru" sz="560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это кризис социальных отношений, и связан со становлением самосознания ребенка. Появляется позиция "Я сам". Ребенок познает различие между "должен" и "хочу". Кризис трех лет (Л.С. Выготский) выражается в следующем: </a:t>
            </a:r>
            <a:endParaRPr sz="5600">
              <a:solidFill>
                <a:srgbClr val="342E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8571"/>
              <a:buNone/>
            </a:pPr>
            <a:r>
              <a:rPr lang="ru" sz="5600" b="1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Негативизм</a:t>
            </a:r>
            <a:r>
              <a:rPr lang="ru" sz="560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Нужно отличать от непослушания. Непослушание проявляется тогда, когда ребенок делает то, что ему очень хочется делать, но взрослый не разрешает это, т.е., ребенок не исполняет указания взрослого. Мотив непослушания – сильное желание ребенка. Негативизм же проявляется тогда, когда ребенок не желает делать что-то, потому что просьба исходит от взрослого. Ребенок не обращает внимания на суть просьбы. Что бы взрослый ни просил, на все он отвечает «нет». </a:t>
            </a:r>
            <a:endParaRPr sz="5600">
              <a:solidFill>
                <a:srgbClr val="342E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28571"/>
              <a:buNone/>
            </a:pPr>
            <a:r>
              <a:rPr lang="ru" sz="5600" b="1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Упрямство</a:t>
            </a:r>
            <a:r>
              <a:rPr lang="ru" sz="560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Нужно отличать от настойчивости. Настойчивость проявляется тогда, когда ребенок хочет чем-то заниматься, например, рисовать, а мама зовет его спать. Упрямство же наблюдается тогда, когда ребенок настаивает на чем- нибудь только потому, что он это уже потребовал. Упрямство практически не наблюдается в отношениях со сверстниками. Оно возникает только в отношениях со взрослыми. Например, ребенок не хочет есть суп не потому, что он ему не нравится, просто, на просьбу мамы он уже сказал один раз « нет» и теперь повторяет свой отказ</a:t>
            </a:r>
            <a:r>
              <a:rPr lang="ru" sz="5600">
                <a:solidFill>
                  <a:srgbClr val="342E22"/>
                </a:solidFill>
              </a:rPr>
              <a:t>.</a:t>
            </a:r>
            <a:endParaRPr sz="5600">
              <a:solidFill>
                <a:srgbClr val="342E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body" idx="1"/>
          </p:nvPr>
        </p:nvSpPr>
        <p:spPr>
          <a:xfrm>
            <a:off x="311700" y="898990"/>
            <a:ext cx="8520600" cy="277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500" b="1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Непослушание</a:t>
            </a:r>
            <a:r>
              <a:rPr lang="ru" sz="1500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Оно проявляется против норм воспитания. </a:t>
            </a:r>
            <a:endParaRPr sz="1500" dirty="0">
              <a:solidFill>
                <a:srgbClr val="342E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" sz="1500" b="1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Своеволие и капризность</a:t>
            </a:r>
            <a:r>
              <a:rPr lang="ru" sz="1500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Проявляется желание ребенка к самостоятельности: «Я сам» </a:t>
            </a:r>
            <a:endParaRPr sz="1500" dirty="0">
              <a:solidFill>
                <a:srgbClr val="342E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" sz="1500" b="1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Протест, бунт</a:t>
            </a:r>
            <a:r>
              <a:rPr lang="ru" sz="1500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Ребенок находится в состоянии войны со всеми, кто его окружает. Это проявляется в постоянных конфликтах и ссорах. </a:t>
            </a:r>
            <a:endParaRPr sz="1500" dirty="0">
              <a:solidFill>
                <a:srgbClr val="342E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" sz="1500" b="1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Обесценивание взрослого.</a:t>
            </a:r>
            <a:r>
              <a:rPr lang="ru" sz="1500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Ребенок может кусать, бить его, кидаться разными предметами, перестав ценить взрослого. </a:t>
            </a:r>
            <a:endParaRPr sz="1500" dirty="0">
              <a:solidFill>
                <a:srgbClr val="342E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ru" sz="1500" b="1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Деспотичное руководство родителями</a:t>
            </a:r>
            <a:r>
              <a:rPr lang="ru" sz="1500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Ребенку, например, не нравится, что мама сидит в кресле, а не на диване. Он требу</a:t>
            </a:r>
            <a:r>
              <a:rPr lang="ru" sz="1600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ет, чтобы она пересела, устраивает истерику, если желание не выполняется</a:t>
            </a:r>
            <a:r>
              <a:rPr lang="ru" sz="1600" dirty="0">
                <a:solidFill>
                  <a:srgbClr val="342E22"/>
                </a:solidFill>
              </a:rPr>
              <a:t>. </a:t>
            </a:r>
            <a:endParaRPr sz="1600" dirty="0">
              <a:solidFill>
                <a:srgbClr val="342E22"/>
              </a:solidFill>
            </a:endParaRP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/>
          </p:nvPr>
        </p:nvSpPr>
        <p:spPr>
          <a:xfrm>
            <a:off x="0" y="197973"/>
            <a:ext cx="8772525" cy="623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00" b="1" dirty="0">
                <a:solidFill>
                  <a:schemeClr val="tx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Информация для родителя </a:t>
            </a:r>
            <a:r>
              <a:rPr lang="ru" sz="2800" b="1" dirty="0" smtClean="0">
                <a:solidFill>
                  <a:schemeClr val="tx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</a:t>
            </a:r>
            <a:r>
              <a:rPr lang="ru" sz="2800" dirty="0" smtClean="0">
                <a:solidFill>
                  <a:schemeClr val="tx2">
                    <a:lumMod val="50000"/>
                  </a:schemeClr>
                </a:solidFill>
              </a:rPr>
              <a:t>пап</a:t>
            </a:r>
            <a:r>
              <a:rPr lang="ru" sz="2800" b="1" dirty="0" smtClean="0">
                <a:solidFill>
                  <a:schemeClr val="tx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ы</a:t>
            </a:r>
            <a:r>
              <a:rPr lang="ru" sz="2800" b="1" dirty="0">
                <a:solidFill>
                  <a:schemeClr val="tx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). Кризис 3-х лет.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45" name="Google Shape;1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0568" y="3506417"/>
            <a:ext cx="1582863" cy="1476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311700" y="220775"/>
            <a:ext cx="8520600" cy="612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222222"/>
              <a:buNone/>
            </a:pPr>
            <a:r>
              <a:rPr lang="ru" sz="1800" b="1" i="0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 проведенной консультации 1 час. </a:t>
            </a:r>
            <a:r>
              <a:rPr lang="ru" b="0" dirty="0"/>
              <a:t/>
            </a:r>
            <a:br>
              <a:rPr lang="ru" b="0" dirty="0"/>
            </a:b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sp>
        <p:nvSpPr>
          <p:cNvPr id="200" name="Google Shape;200;p23"/>
          <p:cNvSpPr txBox="1">
            <a:spLocks noGrp="1"/>
          </p:cNvSpPr>
          <p:nvPr>
            <p:ph type="body" idx="1"/>
          </p:nvPr>
        </p:nvSpPr>
        <p:spPr>
          <a:xfrm>
            <a:off x="257912" y="681317"/>
            <a:ext cx="8520600" cy="424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2500"/>
              <a:buNone/>
            </a:pPr>
            <a:r>
              <a:rPr lang="ru" sz="6400" b="1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Итоги проведенной консультации: </a:t>
            </a:r>
            <a:endParaRPr dirty="0"/>
          </a:p>
          <a:p>
            <a:pPr marL="457200" lvl="0" indent="-342900" algn="just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ct val="128571"/>
              <a:buChar char="●"/>
            </a:pPr>
            <a:r>
              <a:rPr lang="ru" sz="5600" i="0" u="none" strike="noStrik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проблемы;</a:t>
            </a:r>
            <a:endParaRPr sz="5600" dirty="0">
              <a:solidFill>
                <a:srgbClr val="342E22"/>
              </a:solidFill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28571"/>
              <a:buChar char="●"/>
            </a:pPr>
            <a:r>
              <a:rPr lang="ru" sz="5600" i="0" u="none" strike="noStrik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выявлены причины проблемы совместно с родителем;</a:t>
            </a:r>
            <a:endParaRPr sz="5600" strike="noStrike" dirty="0">
              <a:solidFill>
                <a:srgbClr val="342E22"/>
              </a:solidFill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28571"/>
              <a:buChar char="●"/>
            </a:pPr>
            <a:r>
              <a:rPr lang="ru" sz="5600" i="0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принятие проблемы родителем;</a:t>
            </a:r>
            <a:endParaRPr sz="5600" dirty="0">
              <a:solidFill>
                <a:srgbClr val="342E22"/>
              </a:solidFill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28571"/>
              <a:buChar char="●"/>
            </a:pPr>
            <a:r>
              <a:rPr lang="ru" sz="5600" i="0" u="none" strike="noStrik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конкретные рекомендации по решению проблемы;</a:t>
            </a:r>
            <a:endParaRPr sz="5600" dirty="0">
              <a:solidFill>
                <a:srgbClr val="342E22"/>
              </a:solidFill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28571"/>
              <a:buChar char="●"/>
            </a:pPr>
            <a:r>
              <a:rPr lang="ru" sz="5600" i="0" u="none" strike="noStrik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дальнейший план работы родителя в условиях семьи по решению проблемы.</a:t>
            </a:r>
            <a:endParaRPr dirty="0"/>
          </a:p>
          <a:p>
            <a:pPr algn="just">
              <a:lnSpc>
                <a:spcPct val="120000"/>
              </a:lnSpc>
              <a:spcBef>
                <a:spcPts val="1200"/>
              </a:spcBef>
              <a:buSzPct val="128571"/>
            </a:pPr>
            <a:r>
              <a:rPr lang="ru" sz="5600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обсуждение итогов беседы, ответы на оставшиеся вопросы, получение обратной связи (заполнение опросника оценки качества услуг</a:t>
            </a:r>
            <a:r>
              <a:rPr lang="ru" sz="56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-RU" sz="5600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SzPct val="128571"/>
              <a:buNone/>
            </a:pPr>
            <a:r>
              <a:rPr lang="ru-RU" sz="5600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Полученный результат:  </a:t>
            </a:r>
            <a:r>
              <a:rPr lang="ru-RU" sz="56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 совместно с родителем (клиентом) выявил причины проблемного поведения ребенка, предоставил  соответствующие рекомендации по  проблеме. Родитель  положительно принял идеи, ценностные </a:t>
            </a:r>
            <a:r>
              <a:rPr lang="ru-RU" sz="5600" dirty="0" err="1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ориетиры</a:t>
            </a:r>
            <a:r>
              <a:rPr lang="ru-RU" sz="56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вопросах дальнейшего воспитания ребенка.</a:t>
            </a:r>
            <a:endParaRPr lang="ru-RU" sz="5600" dirty="0" smtClean="0"/>
          </a:p>
          <a:p>
            <a:pPr marL="457200" lvl="0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28571"/>
              <a:buChar char="●"/>
            </a:pPr>
            <a:endParaRPr sz="5600" dirty="0">
              <a:solidFill>
                <a:srgbClr val="342E22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ct val="128571"/>
              <a:buNone/>
            </a:pPr>
            <a:endParaRPr sz="5600" b="0" dirty="0">
              <a:solidFill>
                <a:srgbClr val="342E22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" dirty="0"/>
              <a:t/>
            </a:r>
            <a:br>
              <a:rPr lang="ru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403798" y="167119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dirty="0">
                <a:solidFill>
                  <a:srgbClr val="002060"/>
                </a:solidFill>
              </a:rPr>
              <a:t>Список литературы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218" y="1089497"/>
            <a:ext cx="8923506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Божович Л. И. Личность и ее формирование в детском возрасте. -- СПб. [и др.] : Питер, 2008.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Выготский Л.С. Кризис трех лет. Вопросы детской психологии /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Л.С.Выготский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СПб.: Союз, 1997.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Выготский Л.С. Проблема возраста. Вопросы детской психологии. / Л.С. Выготский - Санкт-Петербург: Питер, 1997.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Гуськова Т. В. Особенности кризиса 3 лет в психическом развитии ребенка // Тезисы в сборник: "Исследование проблемы дошкольного воспитания в трудах молодых ученых" / Под ред. Н. Н.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Поддъякова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и Г. Г. Кравцова. -- М., 1985.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 Гуськова Т. В. Трехлетние дети в детском саду и дома // Дошкольное воспитание, № 5, 1984.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6. Гуськова Т.В., Елагина М.Г. Личностные новообразования у детей в период кризиса 3 лет /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Т.Гуськова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// Вопросы психологии. -- 1987. -- № 5. - С. 54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7. Запорожец А.В. Избранные психологические труды. В 2-х томах. - М., 1986.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8. Кулагина И.Ю. Возрастная психология: Развитие ребенка от рождения до 17 лет: Учеб. пособие. / И.Ю.Кулагина -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М.:Академия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1997.</a:t>
            </a:r>
          </a:p>
          <a:p>
            <a:pPr lvl="0">
              <a:buNone/>
            </a:pPr>
            <a:r>
              <a:rPr lang="ru-RU" sz="11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9. Конвенция о правах ребёнка.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10. Леонтьев А.Н. Избранные психологические произведения в 2-х тт. М.: Педагогика, 1983, т. 1.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11. Ливехуд Б. Кризисы жизни - шансы жизни. Развитие человека между детством и старостью. /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Б.Ливехуд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Калуга, 1994.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12. Лисина М И, Галигузова Л Н Становление потребностей детей в общении со взрослыми и детьми - М: Педагогика, 1980.</a:t>
            </a:r>
          </a:p>
          <a:p>
            <a:pPr lvl="0">
              <a:buNone/>
            </a:pPr>
            <a:r>
              <a:rPr lang="ru-RU" sz="11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13. Распоряжение Министерства просвещения РФ от 01.03.2019г. №Р-26 “Об утверждении методических рекомендаций по организации процесса оказания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родителей”.</a:t>
            </a:r>
          </a:p>
          <a:p>
            <a:pPr lvl="0">
              <a:buNone/>
            </a:pPr>
            <a:r>
              <a:rPr lang="ru-RU" sz="11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14. Федеральный закон «Об образовании в Российской Федерации» от 29.12.2012 № 273-ФЗ ст. 64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</a:p>
          <a:p>
            <a:pPr marL="114300" lvl="0" algn="just">
              <a:lnSpc>
                <a:spcPct val="115000"/>
              </a:lnSpc>
              <a:buSzPts val="1800"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title"/>
          </p:nvPr>
        </p:nvSpPr>
        <p:spPr>
          <a:xfrm>
            <a:off x="229000" y="172524"/>
            <a:ext cx="8520600" cy="123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ctr">
              <a:buSzPct val="111111"/>
            </a:pPr>
            <a:r>
              <a:rPr lang="ru" dirty="0" smtClean="0">
                <a:solidFill>
                  <a:schemeClr val="accent3"/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 проблемы психолого-педагогического сопровождения детей в период кризиса 3-х лет.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1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311700" y="1292773"/>
            <a:ext cx="8520600" cy="140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>
              <a:buNone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возрасте ребенок может несколько завышать свои возможности и способности, но уже многое он может делать самостоятельно. Ребенок нуждается в общении, ему необходимы одобрение взрослого, новые успехи, появляется желание стать лидером. Развивающийся ребенок противится прежним отношениям. Он капризничает, показывая негативное отношение к требованиям взрослого. 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Кризис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3 лет – явление преходящее, но связанные с ним новообразования </a:t>
            </a: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(отделение себя от окружающих, сравнение себя с другими людьми)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важный шаг 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психического развития ребенка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pic>
        <p:nvPicPr>
          <p:cNvPr id="25602" name="Picture 2" descr="https://avatars.mds.yandex.net/get-zen_doc/1931033/pub_5e2d755f04af1f00adc917be_5e2d75ffecfb8000b92ce5e3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6628" y="2546674"/>
            <a:ext cx="3132774" cy="2349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311700" y="1222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проекта (консультации)</a:t>
            </a:r>
            <a:endParaRPr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53100" y="758624"/>
            <a:ext cx="8832300" cy="43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повышение педагогической компетентности родителей.</a:t>
            </a:r>
          </a:p>
          <a:p>
            <a:pPr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расширить знания родителей о кризисе трех лет;</a:t>
            </a:r>
          </a:p>
          <a:p>
            <a:pPr>
              <a:lnSpc>
                <a:spcPct val="100000"/>
              </a:lnSpc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обучить приемам конструктивного общения с детьми.</a:t>
            </a:r>
          </a:p>
          <a:p>
            <a:pPr>
              <a:lnSpc>
                <a:spcPct val="100000"/>
              </a:lnSpc>
              <a:buNone/>
            </a:pPr>
            <a:r>
              <a:rPr lang="ru" sz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изучение  </a:t>
            </a:r>
            <a:r>
              <a:rPr lang="ru" sz="1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психолого-педагогическую литературу  (по запросу родителя);</a:t>
            </a:r>
            <a:endParaRPr sz="1400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083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None/>
            </a:pPr>
            <a:r>
              <a:rPr lang="ru" sz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определение </a:t>
            </a:r>
            <a:r>
              <a:rPr lang="ru" sz="1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сущность </a:t>
            </a:r>
            <a:r>
              <a:rPr lang="ru" sz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кризиса 3-х лет;</a:t>
            </a:r>
            <a:endParaRPr sz="1400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Консультацию </a:t>
            </a:r>
            <a:r>
              <a:rPr lang="ru" sz="1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проводит педагог - психолог консультационного </a:t>
            </a:r>
            <a:r>
              <a:rPr lang="ru" sz="1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центра.</a:t>
            </a:r>
            <a:endParaRPr sz="14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>
              <a:lnSpc>
                <a:spcPct val="100000"/>
              </a:lnSpc>
              <a:buNone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pPr>
              <a:lnSpc>
                <a:spcPct val="100000"/>
              </a:lnSpc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-анкетирование родителей "Какие трудности вы испытываете в воспитании своего ребенка"</a:t>
            </a:r>
          </a:p>
          <a:p>
            <a:pPr>
              <a:lnSpc>
                <a:spcPct val="100000"/>
              </a:lnSpc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-размещение консультации в родительском уголке «Возрастные особенности детей 2-3 лет».</a:t>
            </a: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510" b="1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311700" y="176084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Папа</a:t>
            </a:r>
            <a:r>
              <a:rPr lang="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PT Sans Narrow"/>
              </a:rPr>
              <a:t> обратился </a:t>
            </a:r>
            <a:r>
              <a:rPr lang="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PT Sans Narrow"/>
              </a:rPr>
              <a:t>в </a:t>
            </a:r>
            <a:r>
              <a:rPr lang="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детский сад</a:t>
            </a:r>
            <a:r>
              <a:rPr lang="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PT Sans Narrow"/>
              </a:rPr>
              <a:t> </a:t>
            </a:r>
            <a:r>
              <a:rPr lang="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PT Sans Narrow"/>
              </a:rPr>
              <a:t>со следующей проблемой</a:t>
            </a:r>
            <a:r>
              <a:rPr lang="ru" sz="2400" b="1" dirty="0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 </a:t>
            </a:r>
            <a:endParaRPr sz="2400" b="1" dirty="0">
              <a:solidFill>
                <a:schemeClr val="accent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body" idx="1"/>
          </p:nvPr>
        </p:nvSpPr>
        <p:spPr>
          <a:xfrm>
            <a:off x="233082" y="1026919"/>
            <a:ext cx="8520600" cy="3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784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400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84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84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390318" y="830317"/>
            <a:ext cx="8363364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ru" i="0" u="none" strike="noStrike" cap="non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i="0" u="none" strike="noStrike" cap="none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Моему сыну 2 года 6 месяцев. Он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пытается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манипулировать своими  истериками и слезами. Особенно это действует на маму и бабушку. Капризничает, кричит и даже демонстративно катается по полу, лишь бы желание выполнили.</a:t>
            </a:r>
            <a:r>
              <a:rPr lang="ru" i="0" u="none" strike="noStrike" cap="none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ru" i="0" u="none" strike="noStrike" cap="none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</a:t>
            </a:r>
            <a:r>
              <a:rPr lang="ru" i="0" u="none" strike="noStrike" cap="non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знаю, что мне делать: шлепать — бесполезно, еще сильнее начинает плакать. Не обращать внимания на капризы — тяжело, поскольку приступ может длиться очень долго, и мои нервы не выдерживают. На днях, например, долго </a:t>
            </a:r>
            <a:r>
              <a:rPr lang="ru" i="0" u="none" strike="noStrike" cap="none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кричал </a:t>
            </a:r>
            <a:r>
              <a:rPr lang="ru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весь магазин</a:t>
            </a:r>
            <a:r>
              <a:rPr lang="ru" i="0" u="none" strike="noStrike" cap="none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упите игрушку</a:t>
            </a:r>
            <a:r>
              <a:rPr lang="ru" i="0" u="none" strike="noStrike" cap="none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!». Демонстрируя это своим поведением, катаясь по полу, биением головой об пол, до тех пор пока ни исполниться его желание. И </a:t>
            </a:r>
            <a:r>
              <a:rPr lang="ru" i="0" u="none" strike="noStrike" cap="non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только один из подобных случаев. Не бывает дня, чтобы </a:t>
            </a:r>
            <a:r>
              <a:rPr lang="ru" i="0" u="none" strike="noStrike" cap="none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</a:t>
            </a:r>
            <a:r>
              <a:rPr lang="ru" i="0" u="none" strike="noStrike" cap="non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" i="0" u="none" strike="noStrike" cap="none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капризничал. </a:t>
            </a:r>
            <a:r>
              <a:rPr lang="ru" i="0" u="none" strike="noStrike" cap="non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Мне кажется, что </a:t>
            </a:r>
            <a:r>
              <a:rPr lang="ru" i="0" u="none" strike="noStrike" cap="none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стал </a:t>
            </a:r>
            <a:r>
              <a:rPr lang="ru" i="0" u="none" strike="noStrike" cap="non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чувствовать свою власть </a:t>
            </a:r>
            <a:r>
              <a:rPr lang="ru" i="0" u="none" strike="noStrike" cap="none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 бабушкой и мамой, </a:t>
            </a:r>
            <a:r>
              <a:rPr lang="ru" i="0" u="none" strike="noStrike" cap="non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день </a:t>
            </a:r>
            <a:r>
              <a:rPr lang="ru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ru" i="0" u="none" strike="noStrike" cap="none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i="0" u="none" strike="noStrike" cap="non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дня </a:t>
            </a:r>
            <a:r>
              <a:rPr lang="ru" i="0" u="none" strike="noStrike" cap="none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</a:t>
            </a:r>
            <a:r>
              <a:rPr lang="ru" i="0" u="none" strike="noStrike" cap="non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поведение становится совершенно невыносимым!!!»</a:t>
            </a:r>
            <a:endParaRPr i="0" u="none" strike="noStrike" cap="none" dirty="0">
              <a:solidFill>
                <a:srgbClr val="342E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06" name="Picture 2" descr="https://i.ytimg.com/vi/9fEgAy4g_uI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2768" y="2733917"/>
            <a:ext cx="3682749" cy="2071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217961" y="107576"/>
            <a:ext cx="8520600" cy="81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650"/>
              <a:buNone/>
            </a:pPr>
            <a:r>
              <a:rPr lang="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PT Sans Narrow"/>
              </a:rPr>
              <a:t>Ход консультации:</a:t>
            </a:r>
            <a:r>
              <a:rPr lang="ru" sz="2520" b="1" dirty="0">
                <a:solidFill>
                  <a:schemeClr val="tx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/>
            </a:r>
            <a:br>
              <a:rPr lang="ru" sz="2520" b="1" dirty="0">
                <a:solidFill>
                  <a:schemeClr val="tx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ru" sz="16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PT Sans Narrow"/>
              </a:rPr>
              <a:t>Определение </a:t>
            </a:r>
            <a:r>
              <a:rPr lang="ru" sz="1600" b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PT Sans Narrow"/>
              </a:rPr>
              <a:t>запроса. </a:t>
            </a:r>
            <a:endParaRPr sz="1600" b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PT Sans Narrow"/>
            </a:endParaRPr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370323" y="713362"/>
            <a:ext cx="8474948" cy="29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Психолог:  </a:t>
            </a:r>
            <a:r>
              <a:rPr lang="ru-RU" sz="48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Добрый день. Слушаю вас внимательно. Что бы вы хотели со мной обсудить? Что вы хотите получить от нашей консультации? Правильно ли я понимаю, что вас волнуют частые истерики и капризы вашего сына и вы не знаете, как правильно вести себя в такие моменты?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Папа мальчика: </a:t>
            </a:r>
            <a:r>
              <a:rPr lang="ru-RU" sz="48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Да, все правильно. Мне кажется, что мама и бабушка совсем не справляются, может быть мы плохие родители?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Психолог: </a:t>
            </a:r>
            <a:r>
              <a:rPr lang="ru-RU" sz="48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Вашей вины нет. Родителями не рождаются, а становятся.  Любые человеческие отношения -это огромный труд. Я предлагаю Вам попробовать разобраться и понять. Почему  Ваш сын так себя ведет, а так же поискать пути изменения нежелательного  поведения ребенка. </a:t>
            </a:r>
          </a:p>
          <a:p>
            <a:pPr marL="0" lv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ru-RU" sz="4800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Папа: </a:t>
            </a:r>
            <a:r>
              <a:rPr lang="ru-RU" sz="48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согласен.</a:t>
            </a:r>
          </a:p>
          <a:p>
            <a:pPr marL="0" lv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ru-RU" sz="4800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Психолог:  </a:t>
            </a:r>
            <a:r>
              <a:rPr lang="ru-RU" sz="48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 обращались к другим специалистам, врачам  по данной проблеме?</a:t>
            </a:r>
          </a:p>
          <a:p>
            <a:pPr marL="0" lv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ru-RU" sz="4800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Папа: </a:t>
            </a:r>
            <a:r>
              <a:rPr lang="ru-RU" sz="48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Нет, со здоровьем у нас всё хорошо. Беременность и роды протекали хорошо, развивался по возрасту. К врачам не обращались, так как не вижу необходимости. У специалиста первый раз.</a:t>
            </a:r>
          </a:p>
          <a:p>
            <a:pPr marL="0" lvl="0" indent="0" algn="just">
              <a:lnSpc>
                <a:spcPct val="120000"/>
              </a:lnSpc>
              <a:buSzPts val="358"/>
              <a:buNone/>
            </a:pPr>
            <a:r>
              <a:rPr lang="ru-RU" sz="4800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Психолог: </a:t>
            </a:r>
            <a:r>
              <a:rPr lang="ru-RU" sz="4800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Отлично! Давайте проясним, что именно является причиной частых истерик и капризов Вашего малыша. </a:t>
            </a:r>
          </a:p>
          <a:p>
            <a:pPr marL="0" lvl="0" indent="0" algn="just">
              <a:lnSpc>
                <a:spcPct val="120000"/>
              </a:lnSpc>
              <a:buSzPts val="358"/>
              <a:buNone/>
            </a:pPr>
            <a:r>
              <a:rPr lang="ru-RU" sz="4800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-Кто в основном занимается воспитанием вашего ребенка?</a:t>
            </a:r>
          </a:p>
          <a:p>
            <a:pPr marL="0" lvl="0" indent="0" algn="just">
              <a:lnSpc>
                <a:spcPct val="120000"/>
              </a:lnSpc>
              <a:buSzPts val="358"/>
              <a:buNone/>
            </a:pPr>
            <a:r>
              <a:rPr lang="ru-RU" sz="4800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Как часто ребенок впадает в истерику? </a:t>
            </a:r>
          </a:p>
          <a:p>
            <a:pPr marL="0" lvl="0" indent="0" algn="just">
              <a:lnSpc>
                <a:spcPct val="120000"/>
              </a:lnSpc>
              <a:buSzPts val="358"/>
              <a:buNone/>
            </a:pPr>
            <a:r>
              <a:rPr lang="ru-RU" sz="4800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Как долго это длится?  </a:t>
            </a:r>
          </a:p>
          <a:p>
            <a:pPr marL="0" lvl="0" indent="0" algn="just">
              <a:lnSpc>
                <a:spcPct val="120000"/>
              </a:lnSpc>
              <a:buSzPts val="358"/>
              <a:buNone/>
            </a:pPr>
            <a:r>
              <a:rPr lang="ru-RU" sz="4800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Кто чаще всего присутствует при капризе? (мамы, папы, бабушки и пр.)?  </a:t>
            </a:r>
          </a:p>
          <a:p>
            <a:pPr marL="0" lvl="0" indent="0" algn="just">
              <a:lnSpc>
                <a:spcPct val="120000"/>
              </a:lnSpc>
              <a:buSzPts val="358"/>
              <a:buNone/>
            </a:pPr>
            <a:r>
              <a:rPr lang="ru-RU" sz="4800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Перечислите ситуации, когда и где это происходит?  </a:t>
            </a:r>
          </a:p>
          <a:p>
            <a:pPr marL="0" lvl="0" indent="0" algn="just">
              <a:lnSpc>
                <a:spcPct val="120000"/>
              </a:lnSpc>
              <a:buSzPts val="358"/>
              <a:buNone/>
            </a:pPr>
            <a:r>
              <a:rPr lang="ru-RU" sz="4800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-Как Вы и остальные члены семьи реагируете на капризы, истерики вашего ребенка?</a:t>
            </a:r>
          </a:p>
          <a:p>
            <a:pPr marL="0" lvl="0" indent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ru-RU" sz="4800" dirty="0" smtClean="0">
              <a:solidFill>
                <a:srgbClr val="342E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500" dirty="0">
              <a:solidFill>
                <a:srgbClr val="342E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311700" y="167119"/>
            <a:ext cx="8520600" cy="46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200" b="1" dirty="0">
                <a:solidFill>
                  <a:schemeClr val="tx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Из беседы с </a:t>
            </a:r>
            <a:r>
              <a:rPr lang="ru" sz="3200" dirty="0" smtClean="0">
                <a:solidFill>
                  <a:schemeClr val="tx2">
                    <a:lumMod val="50000"/>
                  </a:schemeClr>
                </a:solidFill>
              </a:rPr>
              <a:t>отцом</a:t>
            </a:r>
            <a:r>
              <a:rPr lang="ru" sz="3200" b="1" dirty="0" smtClean="0">
                <a:solidFill>
                  <a:schemeClr val="tx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</a:t>
            </a:r>
            <a:endParaRPr sz="3200" b="1" dirty="0">
              <a:solidFill>
                <a:schemeClr val="tx2">
                  <a:lumMod val="50000"/>
                </a:schemeClr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idx="1"/>
          </p:nvPr>
        </p:nvSpPr>
        <p:spPr>
          <a:xfrm>
            <a:off x="241800" y="779930"/>
            <a:ext cx="8902200" cy="2635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" sz="1600" dirty="0"/>
              <a:t/>
            </a:r>
            <a:br>
              <a:rPr lang="ru" sz="1600" dirty="0"/>
            </a:br>
            <a:endParaRPr sz="1600" b="1" dirty="0">
              <a:solidFill>
                <a:srgbClr val="342E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986" y="823025"/>
            <a:ext cx="8404699" cy="1806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buSzPts val="1800"/>
            </a:pPr>
            <a:r>
              <a:rPr lang="ru-RU" b="1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-RU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Занимаются воспитанием ребенком в основном мама и бабушка, папа на работе, но он тоже принимает участие в воспитании. Истерики стали довольно частые, они могут быть и дома и в общественных местах. По длительности тоже по - разному, может быстро начаться и закончиться, а может длиться долго. Чем заканчивается? Дома можем и шлепнуть по попе, но положительной реакции нет, чаще стараемся не обращать внимание, но это плохо получается. А вот на публике, тут мы совсем теряемся, очень стыдно перед людьми. Чаще всего всё бросаем, берем её на руки и побыстрее уходим».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342E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62" name="Picture 2" descr="https://www.mr-info.ru/wp-content/uploads/2020/11/pexels-cottonbro-4101143-2048x13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2873" y="2503251"/>
            <a:ext cx="3525203" cy="234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4548" y="381539"/>
            <a:ext cx="4006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2800" b="1" dirty="0" smtClean="0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Анализ ситуации психологом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464" y="1122004"/>
            <a:ext cx="8754894" cy="1559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just">
              <a:lnSpc>
                <a:spcPct val="115000"/>
              </a:lnSpc>
              <a:buSzPct val="108108"/>
            </a:pPr>
            <a:r>
              <a:rPr lang="ru-RU" dirty="0" smtClean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Необходимо помочь клиенту выстроить систему поведения в ситуациях истерик ребенка. С мальчиком происходит вполне закономерный для его возраста кризис развития. Дело в том, что именно в эти периоды дают о себе знать, с одной стороны, педагогические недочеты, а с другой стороны - особенности личности ребенка. В данном случае мальчик четко определил, для кого ему необходимо устраивать скандалы (с папой ребенок ведет себя хорошо, т.к. есть правила, требования). Мама и бабушка непоследовательны в отношениях с ребенком, испытывает при этом чувство вины, ощущают беспомощность в вопросах воспитания.</a:t>
            </a:r>
            <a:endParaRPr lang="ru-RU" dirty="0">
              <a:solidFill>
                <a:srgbClr val="342E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 descr="https://www.b17.ru/foto/article/316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678" y="2873050"/>
            <a:ext cx="2833292" cy="2063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>
            <a:spLocks noGrp="1"/>
          </p:cNvSpPr>
          <p:nvPr>
            <p:ph type="title"/>
          </p:nvPr>
        </p:nvSpPr>
        <p:spPr>
          <a:xfrm>
            <a:off x="311700" y="22077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dirty="0" smtClean="0">
                <a:solidFill>
                  <a:schemeClr val="tx2"/>
                </a:solidFill>
              </a:rPr>
              <a:t>Рекомендации педагога-психолога родителям: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20" name="Google Shape;120;p10"/>
          <p:cNvSpPr txBox="1">
            <a:spLocks noGrp="1"/>
          </p:cNvSpPr>
          <p:nvPr>
            <p:ph type="body" idx="1"/>
          </p:nvPr>
        </p:nvSpPr>
        <p:spPr>
          <a:xfrm>
            <a:off x="311700" y="1006349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ru" b="1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1" dirty="0">
              <a:solidFill>
                <a:srgbClr val="342E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174" y="962221"/>
            <a:ext cx="8587410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16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Честно признаться себе, что </a:t>
            </a:r>
            <a:r>
              <a:rPr lang="ru-RU" sz="1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чаще всего ребёнок ведет себя плохо из-за отсутствия с вашей стороны.</a:t>
            </a:r>
          </a:p>
          <a:p>
            <a:pPr algn="just"/>
            <a:r>
              <a:rPr lang="ru-RU" sz="16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Как можно больше общаться с ребёнком, всякий раз находят способ показать ваше положительное отношение к нему!</a:t>
            </a:r>
          </a:p>
          <a:p>
            <a:pPr algn="just"/>
            <a:r>
              <a:rPr lang="ru-RU" sz="1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 Попробуйте вести в жизнь вашей семьи возможно больше традиций: совместные прогулки по выходным, игры и занятия с каждым из родителей по отдельности (« папино» и «мамино» время), традиционные семейные ужины, праздники и походы в театр, вечернее чтение.</a:t>
            </a:r>
          </a:p>
          <a:p>
            <a:pPr algn="just"/>
            <a:r>
              <a:rPr lang="ru-RU" sz="1600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Давайте ребёнку понять, что вы любите его независимо от того, как он себя ведет. Учитесь разделять личность малыша и его поступки.</a:t>
            </a:r>
          </a:p>
          <a:p>
            <a:pPr algn="just"/>
            <a:endParaRPr lang="ru-RU" sz="1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208" y="4011772"/>
            <a:ext cx="84350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Через некоторое время вы увидите положительное сдвиги в поведении своего</a:t>
            </a:r>
          </a:p>
          <a:p>
            <a:pPr algn="ctr"/>
            <a:r>
              <a:rPr lang="ru-RU" sz="1200" b="1" cap="all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чада и будете гордиться собственными успехами.</a:t>
            </a:r>
            <a:endParaRPr lang="ru-RU" sz="1200" b="1" cap="all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401347" y="220775"/>
            <a:ext cx="8520600" cy="79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11111"/>
              <a:buNone/>
            </a:pPr>
            <a:r>
              <a:rPr lang="ru" sz="3600" b="1" i="0" u="none" strike="noStrike" dirty="0">
                <a:latin typeface="PT Sans Narrow"/>
                <a:ea typeface="PT Sans Narrow"/>
                <a:cs typeface="PT Sans Narrow"/>
                <a:sym typeface="PT Sans Narrow"/>
              </a:rPr>
              <a:t>Стратегия дальнейшей работы с родителем по решению данной </a:t>
            </a:r>
            <a:r>
              <a:rPr lang="ru" sz="3600" b="1" i="0" u="none" strike="noStrike" dirty="0" smtClean="0">
                <a:latin typeface="PT Sans Narrow"/>
                <a:ea typeface="PT Sans Narrow"/>
                <a:cs typeface="PT Sans Narrow"/>
                <a:sym typeface="PT Sans Narrow"/>
              </a:rPr>
              <a:t>проблемы:</a:t>
            </a:r>
            <a:r>
              <a:rPr lang="ru" b="0" dirty="0">
                <a:solidFill>
                  <a:schemeClr val="accent3"/>
                </a:solidFill>
              </a:rPr>
              <a:t/>
            </a:r>
            <a:br>
              <a:rPr lang="ru" b="0" dirty="0">
                <a:solidFill>
                  <a:schemeClr val="accent3"/>
                </a:solidFill>
              </a:rPr>
            </a:b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311700" y="1445619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ru" sz="1800" i="0" strike="noStrik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выявление совместно с родителем возможных причин негативного поведения ребенка;</a:t>
            </a:r>
            <a:endParaRPr dirty="0">
              <a:solidFill>
                <a:srgbClr val="342E22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ru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ru" sz="1800" i="0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нформирование о  </a:t>
            </a:r>
            <a:r>
              <a:rPr lang="ru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sz="1800" i="0" strike="noStrik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кризисе 3-х лет»;</a:t>
            </a:r>
            <a:endParaRPr dirty="0">
              <a:solidFill>
                <a:srgbClr val="342E22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ru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lang="ru" sz="1800" i="0" strike="noStrik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накомство с правилами последовательного поведения родителей в ситуации истерики;</a:t>
            </a:r>
            <a:endParaRPr dirty="0">
              <a:solidFill>
                <a:srgbClr val="342E22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ru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lang="ru" sz="1800" i="0" strike="noStrik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довлетворение у ребенка  потребности в любви;</a:t>
            </a:r>
            <a:endParaRPr dirty="0">
              <a:solidFill>
                <a:srgbClr val="342E22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ru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ru" sz="1800" i="0" strike="noStrik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нформирование с правилами воспитания в семье, выработка единых правил поведения с ребенком у всех членов семьи;</a:t>
            </a:r>
            <a:endParaRPr dirty="0">
              <a:solidFill>
                <a:srgbClr val="342E22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ru" sz="1800" i="0" strike="noStrik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обратная связь (подчеркнуть позитивную мотивацию родителя -желание решить проблему, помочь себе и ребенку в данной ситуации)</a:t>
            </a:r>
            <a:r>
              <a:rPr lang="ru" sz="2000" i="0" strike="noStrike" dirty="0">
                <a:solidFill>
                  <a:srgbClr val="342E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rgbClr val="342E22"/>
              </a:solidFill>
            </a:endParaRPr>
          </a:p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ru" b="1" dirty="0">
                <a:solidFill>
                  <a:srgbClr val="342E22"/>
                </a:solidFill>
              </a:rPr>
              <a:t/>
            </a:r>
            <a:br>
              <a:rPr lang="ru" b="1" dirty="0">
                <a:solidFill>
                  <a:srgbClr val="342E22"/>
                </a:solidFill>
              </a:rPr>
            </a:br>
            <a:endParaRPr b="1" dirty="0">
              <a:solidFill>
                <a:srgbClr val="342E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1762</Words>
  <Application>Microsoft Office PowerPoint</Application>
  <PresentationFormat>Экран (16:9)</PresentationFormat>
  <Paragraphs>94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PT Sans Narrow</vt:lpstr>
      <vt:lpstr>Times New Roman</vt:lpstr>
      <vt:lpstr>Open Sans</vt:lpstr>
      <vt:lpstr>Tropic</vt:lpstr>
      <vt:lpstr>Консультация для родителей  раннего возраста “Кризис трех лет”  Воспитатель МБДОУ ДС «Оленёнок» с. Мужи, Шурышкарский район,  Ямало-Ненецкого автономного округа, Петрунина Ольга Валентиновна.  </vt:lpstr>
      <vt:lpstr> Актуальность проблемы психолого-педагогического сопровождения детей в период кризиса 3-х лет.  </vt:lpstr>
      <vt:lpstr>Цели и задачи проекта (консультации)</vt:lpstr>
      <vt:lpstr>Папа обратился в наш детский сад со следующей проблемой:  </vt:lpstr>
      <vt:lpstr>Ход консультации: Определение запроса. </vt:lpstr>
      <vt:lpstr>Из беседы с отцом:</vt:lpstr>
      <vt:lpstr>Слайд 7</vt:lpstr>
      <vt:lpstr>Рекомендации педагога-психолога родителям:</vt:lpstr>
      <vt:lpstr>Стратегия дальнейшей работы с родителем по решению данной проблемы:  </vt:lpstr>
      <vt:lpstr>Информация для родителя (папы). Кризис 3-х лет.</vt:lpstr>
      <vt:lpstr>Информация для родителя (папы). Кризис 3-х лет.</vt:lpstr>
      <vt:lpstr>Время проведенной консультации 1 час.   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итоговая аттестация </dc:title>
  <cp:lastModifiedBy>Вася</cp:lastModifiedBy>
  <cp:revision>21</cp:revision>
  <dcterms:modified xsi:type="dcterms:W3CDTF">2023-02-03T16:37:39Z</dcterms:modified>
</cp:coreProperties>
</file>