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609" r:id="rId2"/>
    <p:sldMasterId id="2147487927" r:id="rId3"/>
    <p:sldMasterId id="2147488590" r:id="rId4"/>
  </p:sldMasterIdLst>
  <p:notesMasterIdLst>
    <p:notesMasterId r:id="rId22"/>
  </p:notesMasterIdLst>
  <p:sldIdLst>
    <p:sldId id="1895" r:id="rId5"/>
    <p:sldId id="1923" r:id="rId6"/>
    <p:sldId id="1921" r:id="rId7"/>
    <p:sldId id="1919" r:id="rId8"/>
    <p:sldId id="1535" r:id="rId9"/>
    <p:sldId id="1539" r:id="rId10"/>
    <p:sldId id="1540" r:id="rId11"/>
    <p:sldId id="1541" r:id="rId12"/>
    <p:sldId id="1542" r:id="rId13"/>
    <p:sldId id="1543" r:id="rId14"/>
    <p:sldId id="1544" r:id="rId15"/>
    <p:sldId id="1549" r:id="rId16"/>
    <p:sldId id="1550" r:id="rId17"/>
    <p:sldId id="1551" r:id="rId18"/>
    <p:sldId id="1552" r:id="rId19"/>
    <p:sldId id="1924" r:id="rId20"/>
    <p:sldId id="155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00"/>
    <a:srgbClr val="03491A"/>
    <a:srgbClr val="180BC5"/>
    <a:srgbClr val="000066"/>
    <a:srgbClr val="006666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2D85B9-8866-4AB7-A8E5-719DA0A42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573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F5603C-1691-48C1-BF41-5EFD29397F34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620E19-60F9-486F-B0C0-59B8A87AE207}" type="slidenum">
              <a:rPr lang="ru-RU" altLang="ru-RU" sz="1200">
                <a:solidFill>
                  <a:srgbClr val="000000"/>
                </a:solidFill>
              </a:rPr>
              <a:pPr algn="r"/>
              <a:t>15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z="1100" smtClean="0"/>
          </a:p>
        </p:txBody>
      </p:sp>
      <p:sp>
        <p:nvSpPr>
          <p:cNvPr id="819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967CA4-FD95-4FAF-9867-9B47B7BFB76A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60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E1D52A-6B05-475F-B556-A1AC8577A097}" type="slidenum">
              <a:rPr lang="ru-RU" altLang="ru-RU" sz="1200">
                <a:solidFill>
                  <a:srgbClr val="000000"/>
                </a:solidFill>
              </a:rPr>
              <a:pPr algn="r"/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39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6720D1-E457-4FA8-A16F-4ADB760F9256}" type="slidenum">
              <a:rPr lang="ru-RU" altLang="ru-RU" sz="1200">
                <a:solidFill>
                  <a:srgbClr val="000000"/>
                </a:solidFill>
              </a:rPr>
              <a:pPr algn="r"/>
              <a:t>17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36591B-AAEA-4AD1-8EFE-BA4CDBAD3E7F}" type="slidenum">
              <a:rPr lang="ru-RU" altLang="ru-RU" sz="1200">
                <a:solidFill>
                  <a:srgbClr val="000000"/>
                </a:solidFill>
              </a:rPr>
              <a:pPr algn="r"/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735D-041A-4E46-B5E1-2C7118C4D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9291A-977A-452B-92BA-C2589A439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F7DC-9B23-4729-88CD-0D776FD71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0ACE2-AAC3-4F32-9DBD-B4AAA0013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13095-46F4-49D4-A615-4669950D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3906-7D36-44E7-86D9-A2FA2C983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1D75-1432-448D-9CD6-90B260F48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FBEE4-D7AD-49E8-96B6-187C65514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B1B0-20EE-453A-917A-113C13FD9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7A546-073D-4B1D-924B-0EF2BB07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57AD-7047-448A-B424-9A726DF8B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3C6F5-4868-471C-9A7C-159774CA6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B177-D0E9-4DDF-910B-5B748CA99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6455-6285-4300-9C1F-1CA0D9ED4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186F-930A-4622-AC62-97EEFA2E3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95C5-16FD-4997-8BC4-9A77329E5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97CCA-D8B3-4EE7-8CAF-24FE876EE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88CA-205B-4636-9DDE-61704D98C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42388-73D0-43E6-A3C5-8DAB8A7FA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108F-2C71-41D7-8902-89CB6E6EA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2088-37BA-444D-8ADA-9FEDFE1CF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EDAB-8F8D-4AF8-80B3-7EF32F31D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D9E4-47FE-4DA9-9D87-200929B2E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7E9C-3D65-4D8C-8ACE-2C90AAF37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CE16-4A05-415F-BB1A-FE20BE305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1177-86B0-4271-A984-2EF33B0C1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74A5-5548-4A8C-990E-AA4F1D639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9860-B40E-4021-9AB2-3D535D772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58ED-5858-4DCF-BB42-939834783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0AD23-2E32-4BAE-8EEA-2786F4849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46A9-D6A4-4D94-899E-3B7288CE8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164F1-1A6F-4A90-81F9-688D42489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273D1-1301-4CC3-B171-739137764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F41D-6D81-4755-B9E4-13D0E3770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17E5D-C8CF-4AD2-83BA-74B2971D9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F560-B6AD-4530-8910-341834500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CD237-D0B6-4450-9C99-A0A908E06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9BBE-9EE2-4157-AF5E-BDA7E6541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07D3-1DD1-4299-9138-57B9A4160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54ED-F2FB-4B86-A2E4-4CE6891BF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8FD10-572C-4ED0-BE3A-4B5F35972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0353-D541-4D1D-A5EA-B46F2BE1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02D1-AEB9-4FDC-A875-37AA473A0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37B8-7376-4E66-981C-98FAB27F9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5D8E-82AE-4E18-84B1-5202EA1D0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AD29-1A46-410F-9662-B98C07777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D1AE-6BEC-4269-AF23-9E0DBF40D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7A95-7FA3-4561-9A00-6528A4146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E51589-B553-4076-A093-6EA77BC3F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1" r:id="rId1"/>
    <p:sldLayoutId id="2147488600" r:id="rId2"/>
    <p:sldLayoutId id="2147488599" r:id="rId3"/>
    <p:sldLayoutId id="2147488598" r:id="rId4"/>
    <p:sldLayoutId id="2147488597" r:id="rId5"/>
    <p:sldLayoutId id="2147488596" r:id="rId6"/>
    <p:sldLayoutId id="2147488595" r:id="rId7"/>
    <p:sldLayoutId id="2147488594" r:id="rId8"/>
    <p:sldLayoutId id="2147488593" r:id="rId9"/>
    <p:sldLayoutId id="2147488592" r:id="rId10"/>
    <p:sldLayoutId id="2147488591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3F86B4-B7CC-4A58-9E34-6F8ABBC25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16" r:id="rId1"/>
    <p:sldLayoutId id="2147488615" r:id="rId2"/>
    <p:sldLayoutId id="2147488614" r:id="rId3"/>
    <p:sldLayoutId id="2147488613" r:id="rId4"/>
    <p:sldLayoutId id="2147488612" r:id="rId5"/>
    <p:sldLayoutId id="2147488611" r:id="rId6"/>
    <p:sldLayoutId id="2147488610" r:id="rId7"/>
    <p:sldLayoutId id="2147488609" r:id="rId8"/>
    <p:sldLayoutId id="2147488608" r:id="rId9"/>
    <p:sldLayoutId id="2147488607" r:id="rId10"/>
    <p:sldLayoutId id="2147488606" r:id="rId11"/>
    <p:sldLayoutId id="2147488605" r:id="rId12"/>
    <p:sldLayoutId id="2147488604" r:id="rId13"/>
    <p:sldLayoutId id="2147488603" r:id="rId14"/>
    <p:sldLayoutId id="2147488602" r:id="rId15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A1D45A-0CAD-4ED7-A476-A1BFEE975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27" r:id="rId1"/>
    <p:sldLayoutId id="2147488626" r:id="rId2"/>
    <p:sldLayoutId id="2147488625" r:id="rId3"/>
    <p:sldLayoutId id="2147488624" r:id="rId4"/>
    <p:sldLayoutId id="2147488623" r:id="rId5"/>
    <p:sldLayoutId id="2147488622" r:id="rId6"/>
    <p:sldLayoutId id="2147488621" r:id="rId7"/>
    <p:sldLayoutId id="2147488620" r:id="rId8"/>
    <p:sldLayoutId id="2147488619" r:id="rId9"/>
    <p:sldLayoutId id="2147488618" r:id="rId10"/>
    <p:sldLayoutId id="2147488617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2C7B76-3ADC-46D7-8E62-E7BCD4CB0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38" r:id="rId1"/>
    <p:sldLayoutId id="2147488637" r:id="rId2"/>
    <p:sldLayoutId id="2147488636" r:id="rId3"/>
    <p:sldLayoutId id="2147488635" r:id="rId4"/>
    <p:sldLayoutId id="2147488634" r:id="rId5"/>
    <p:sldLayoutId id="2147488633" r:id="rId6"/>
    <p:sldLayoutId id="2147488632" r:id="rId7"/>
    <p:sldLayoutId id="2147488631" r:id="rId8"/>
    <p:sldLayoutId id="2147488630" r:id="rId9"/>
    <p:sldLayoutId id="2147488629" r:id="rId10"/>
    <p:sldLayoutId id="21474886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d1.se@yandex.ru" TargetMode="Externa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475656" y="1989138"/>
            <a:ext cx="6623769" cy="115182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ОБРАЗОВАТЕЛЬНАЯ ТЕХНОЛОГИЯ </a:t>
            </a: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«СИТУАЦИЯ»</a:t>
            </a:r>
          </a:p>
        </p:txBody>
      </p:sp>
      <p:grpSp>
        <p:nvGrpSpPr>
          <p:cNvPr id="55298" name="Group 3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5329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5330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55299" name="Заголовок 1"/>
          <p:cNvSpPr txBox="1">
            <a:spLocks/>
          </p:cNvSpPr>
          <p:nvPr/>
        </p:nvSpPr>
        <p:spPr bwMode="auto">
          <a:xfrm>
            <a:off x="971600" y="417513"/>
            <a:ext cx="73448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«Северо-Енисейский детский сад № 1»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663282, Красноярский край,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гп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Северо-Енисейский, ул. Карла Маркса, 24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 Тел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. 8(391-60) 22-0-15 			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</a:rPr>
              <a:t>E-mail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14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sad1.se@yandex.ru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6" name="Текст 2"/>
          <p:cNvSpPr txBox="1">
            <a:spLocks/>
          </p:cNvSpPr>
          <p:nvPr/>
        </p:nvSpPr>
        <p:spPr bwMode="auto">
          <a:xfrm>
            <a:off x="539552" y="4509120"/>
            <a:ext cx="806489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Представление опыта работы педагогов МБДОУ № 1 по развитию элементарных  математических представлений.</a:t>
            </a:r>
          </a:p>
          <a:p>
            <a:pPr algn="ctr"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                                                                                           </a:t>
            </a:r>
          </a:p>
          <a:p>
            <a:pPr algn="ctr"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                                                                                              Старший воспитатель </a:t>
            </a:r>
            <a:r>
              <a:rPr lang="ru-RU" altLang="ru-RU" sz="1400" b="1" dirty="0" err="1" smtClean="0">
                <a:solidFill>
                  <a:srgbClr val="002060"/>
                </a:solidFill>
              </a:rPr>
              <a:t>Гейман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О.В.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>
                <a:solidFill>
                  <a:srgbClr val="000000"/>
                </a:solidFill>
              </a:rPr>
              <a:t>  </a:t>
            </a:r>
            <a:endParaRPr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70658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323850" y="260350"/>
            <a:ext cx="8353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</a:rPr>
              <a:t>Включение нового знания в систему знаний</a:t>
            </a:r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395288" y="1052513"/>
            <a:ext cx="8207375" cy="21359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24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Выполнение задания на новый способ действия с проговариванием вслух алгоритма, свойства.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Самостоятельная проверка по эталону (образцу).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Индивидуальные затруднения в играх.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Выполнение заданий, в которых новый способ действий связывается с ранее изученным.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Ситуация успеха в совместной деятельности.</a:t>
            </a:r>
          </a:p>
        </p:txBody>
      </p:sp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0666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70667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70665" name="Picture 15" descr="http://asianwithoutrice.com/wp-content/uploads/2012/05/energet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5791" y="260350"/>
            <a:ext cx="1319004" cy="91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sad1\Desktop\атестация 22\Виз.Чин на аттестацию\фото\DSC047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55236"/>
            <a:ext cx="3492897" cy="19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d1\Desktop\атестация 22\Виз.Чин на аттестацию\фото\DSC047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975" y="4005064"/>
            <a:ext cx="4067943" cy="228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7" descr="http://nickelodeontv.ucoz.com/_bl/0/19603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337" y="265434"/>
            <a:ext cx="1209551" cy="96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>
                <a:solidFill>
                  <a:srgbClr val="000000"/>
                </a:solidFill>
              </a:rPr>
              <a:t>  </a:t>
            </a:r>
            <a:endParaRPr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72707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72708" name="Прямоугольник 10"/>
          <p:cNvSpPr>
            <a:spLocks noChangeArrowheads="1"/>
          </p:cNvSpPr>
          <p:nvPr/>
        </p:nvSpPr>
        <p:spPr bwMode="auto">
          <a:xfrm>
            <a:off x="1643063" y="642938"/>
            <a:ext cx="7000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b="1" i="1">
              <a:solidFill>
                <a:srgbClr val="CC3300"/>
              </a:solidFill>
            </a:endParaRPr>
          </a:p>
        </p:txBody>
      </p:sp>
      <p:sp>
        <p:nvSpPr>
          <p:cNvPr id="72709" name="Rectangle 10"/>
          <p:cNvSpPr>
            <a:spLocks noChangeArrowheads="1"/>
          </p:cNvSpPr>
          <p:nvPr/>
        </p:nvSpPr>
        <p:spPr bwMode="auto">
          <a:xfrm>
            <a:off x="1692275" y="404813"/>
            <a:ext cx="5818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</a:rPr>
              <a:t>Осмысление </a:t>
            </a:r>
          </a:p>
        </p:txBody>
      </p:sp>
      <p:sp>
        <p:nvSpPr>
          <p:cNvPr id="484361" name="Rectangle 9"/>
          <p:cNvSpPr>
            <a:spLocks noChangeArrowheads="1"/>
          </p:cNvSpPr>
          <p:nvPr/>
        </p:nvSpPr>
        <p:spPr bwMode="auto">
          <a:xfrm>
            <a:off x="2411760" y="869156"/>
            <a:ext cx="5760690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1" lang="ru-RU" altLang="ru-RU" sz="24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Фиксирование детьми достижения «детской» цели.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Проговаривание воспитателем или самими детьми условий, которые позволили добиться этой цели.</a:t>
            </a:r>
          </a:p>
        </p:txBody>
      </p:sp>
      <p:grpSp>
        <p:nvGrpSpPr>
          <p:cNvPr id="72714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2715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72716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6146" name="Picture 2" descr="C:\Users\sad1\Desktop\атестация 22\Виз.Чин на аттестацию\фото\DSC047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156874" cy="23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d1\Desktop\атестация 22\Гейман\МО математика С.Е.Буренковой\Новая папка\DSC086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394" y="4149080"/>
            <a:ext cx="3563888" cy="199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39713" y="288925"/>
            <a:ext cx="8642350" cy="6337300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582613" y="1125538"/>
            <a:ext cx="795496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Роли педагога и ребёнка </a:t>
            </a:r>
          </a:p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в образовательном процессе </a:t>
            </a:r>
          </a:p>
          <a:p>
            <a:pPr algn="ctr"/>
            <a:r>
              <a:rPr lang="ru-RU" altLang="ru-RU" sz="3200" b="1" dirty="0" err="1">
                <a:solidFill>
                  <a:srgbClr val="002060"/>
                </a:solidFill>
              </a:rPr>
              <a:t>деятельностного</a:t>
            </a:r>
            <a:r>
              <a:rPr lang="ru-RU" altLang="ru-RU" sz="3200" b="1" dirty="0">
                <a:solidFill>
                  <a:srgbClr val="002060"/>
                </a:solidFill>
              </a:rPr>
              <a:t> типа</a:t>
            </a:r>
          </a:p>
        </p:txBody>
      </p:sp>
      <p:grpSp>
        <p:nvGrpSpPr>
          <p:cNvPr id="76803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76806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76804" name="Picture 2" descr="http://ust-ilimsk.su/media/news/32/851c24aa-165b-49a3-ba8c-efcc7256e89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688" y="2997200"/>
            <a:ext cx="4721225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Прямоугольник 1"/>
          <p:cNvSpPr>
            <a:spLocks noChangeArrowheads="1"/>
          </p:cNvSpPr>
          <p:nvPr/>
        </p:nvSpPr>
        <p:spPr bwMode="auto">
          <a:xfrm>
            <a:off x="3414713" y="371475"/>
            <a:ext cx="2273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ru-RU" altLang="ru-RU" sz="4000" b="1" dirty="0">
                <a:solidFill>
                  <a:srgbClr val="002060"/>
                </a:solidFill>
              </a:rPr>
              <a:t>Ребёнок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71488" y="3376613"/>
            <a:ext cx="3357562" cy="2595562"/>
            <a:chOff x="468313" y="3497263"/>
            <a:chExt cx="3357562" cy="2596033"/>
          </a:xfrm>
        </p:grpSpPr>
        <p:grpSp>
          <p:nvGrpSpPr>
            <p:cNvPr id="78860" name="Группа 1"/>
            <p:cNvGrpSpPr>
              <a:grpSpLocks/>
            </p:cNvGrpSpPr>
            <p:nvPr/>
          </p:nvGrpSpPr>
          <p:grpSpPr bwMode="auto">
            <a:xfrm>
              <a:off x="468313" y="3497263"/>
              <a:ext cx="3357562" cy="2596033"/>
              <a:chOff x="468313" y="3497263"/>
              <a:chExt cx="3357562" cy="259603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68313" y="4548379"/>
                <a:ext cx="3357562" cy="15449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8863" name="Line 9"/>
              <p:cNvSpPr>
                <a:spLocks noChangeShapeType="1"/>
              </p:cNvSpPr>
              <p:nvPr/>
            </p:nvSpPr>
            <p:spPr bwMode="auto">
              <a:xfrm flipH="1">
                <a:off x="2643188" y="3497263"/>
                <a:ext cx="720725" cy="720725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8861" name="Прямоугольник 3"/>
            <p:cNvSpPr>
              <a:spLocks noChangeArrowheads="1"/>
            </p:cNvSpPr>
            <p:nvPr/>
          </p:nvSpPr>
          <p:spPr bwMode="auto">
            <a:xfrm>
              <a:off x="468313" y="4783138"/>
              <a:ext cx="335756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>
                  <a:solidFill>
                    <a:srgbClr val="0070C0"/>
                  </a:solidFill>
                </a:rPr>
                <a:t>Активный «деятель»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000500" y="3425825"/>
            <a:ext cx="4714875" cy="2959100"/>
            <a:chOff x="4000500" y="3425825"/>
            <a:chExt cx="4714875" cy="2959755"/>
          </a:xfrm>
        </p:grpSpPr>
        <p:grpSp>
          <p:nvGrpSpPr>
            <p:cNvPr id="78856" name="Группа 2"/>
            <p:cNvGrpSpPr>
              <a:grpSpLocks/>
            </p:cNvGrpSpPr>
            <p:nvPr/>
          </p:nvGrpSpPr>
          <p:grpSpPr bwMode="auto">
            <a:xfrm>
              <a:off x="4000500" y="3425825"/>
              <a:ext cx="4714875" cy="2959755"/>
              <a:chOff x="4000500" y="3425825"/>
              <a:chExt cx="4714875" cy="295975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000500" y="4302319"/>
                <a:ext cx="4714875" cy="2083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8859" name="Line 10"/>
              <p:cNvSpPr>
                <a:spLocks noChangeShapeType="1"/>
              </p:cNvSpPr>
              <p:nvPr/>
            </p:nvSpPr>
            <p:spPr bwMode="auto">
              <a:xfrm>
                <a:off x="5148263" y="3425825"/>
                <a:ext cx="720725" cy="720725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8857" name="Прямоугольник 4"/>
            <p:cNvSpPr>
              <a:spLocks noChangeArrowheads="1"/>
            </p:cNvSpPr>
            <p:nvPr/>
          </p:nvSpPr>
          <p:spPr bwMode="auto">
            <a:xfrm>
              <a:off x="4035425" y="4446588"/>
              <a:ext cx="45720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>
                  <a:solidFill>
                    <a:srgbClr val="0070C0"/>
                  </a:solidFill>
                </a:rPr>
                <a:t>«Открыватель» окружающего мира, самого себя как личности и других людей в этом мире </a:t>
              </a:r>
            </a:p>
          </p:txBody>
        </p:sp>
      </p:grpSp>
      <p:grpSp>
        <p:nvGrpSpPr>
          <p:cNvPr id="78852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8854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78853" name="Picture 18" descr="0_51452_7e764444_or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196373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Прямоугольник 1"/>
          <p:cNvSpPr>
            <a:spLocks noChangeArrowheads="1"/>
          </p:cNvSpPr>
          <p:nvPr/>
        </p:nvSpPr>
        <p:spPr bwMode="auto">
          <a:xfrm>
            <a:off x="2987824" y="548680"/>
            <a:ext cx="36547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006666"/>
                </a:solidFill>
              </a:rPr>
              <a:t>Что при этом делает взрослый?</a:t>
            </a:r>
          </a:p>
        </p:txBody>
      </p:sp>
      <p:grpSp>
        <p:nvGrpSpPr>
          <p:cNvPr id="79874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9876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79877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79875" name="Picture 8" descr="http://www.vialofdreams.com/wp-content/uploads/2013/10/QUESTION_FACE-198x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548680"/>
            <a:ext cx="18859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sad1\Desktop\атестация 22\Гейман\МО математика С.Е.Буренковой\Новая папка\DSC086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4488726" cy="25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d1\Desktop\атестация 22\Гейман\МО математика С.Е.Буренковой\Новая папка\DSC086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596606" cy="25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ad1\Desktop\атестация 22\Виз.Чин на аттестацию\фото\DSC047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13239"/>
            <a:ext cx="3549049" cy="19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3"/>
          <p:cNvSpPr txBox="1">
            <a:spLocks noChangeArrowheads="1"/>
          </p:cNvSpPr>
          <p:nvPr/>
        </p:nvSpPr>
        <p:spPr bwMode="auto">
          <a:xfrm>
            <a:off x="179388" y="333375"/>
            <a:ext cx="8713787" cy="48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3200" b="1" dirty="0">
              <a:solidFill>
                <a:srgbClr val="333399"/>
              </a:solidFill>
              <a:latin typeface="Calibri" pitchFamily="34" charset="0"/>
            </a:endParaRPr>
          </a:p>
          <a:p>
            <a:pPr algn="ctr"/>
            <a:r>
              <a:rPr lang="ru-RU" altLang="ru-RU" sz="3200" b="1" dirty="0">
                <a:solidFill>
                  <a:srgbClr val="0000CC"/>
                </a:solidFill>
              </a:rPr>
              <a:t>Педагог</a:t>
            </a:r>
          </a:p>
          <a:p>
            <a:endParaRPr lang="ru-RU" altLang="ru-RU" sz="3200" b="1" dirty="0">
              <a:solidFill>
                <a:srgbClr val="0000CC"/>
              </a:solidFill>
              <a:latin typeface="Calibri" pitchFamily="34" charset="0"/>
            </a:endParaRPr>
          </a:p>
          <a:p>
            <a:endParaRPr lang="ru-RU" altLang="ru-RU" sz="3200" dirty="0">
              <a:solidFill>
                <a:srgbClr val="0000CC"/>
              </a:solidFill>
              <a:latin typeface="Calibri" pitchFamily="34" charset="0"/>
            </a:endParaRPr>
          </a:p>
          <a:p>
            <a:pPr>
              <a:spcBef>
                <a:spcPct val="10000"/>
              </a:spcBef>
            </a:pPr>
            <a:endParaRPr lang="ru-RU" altLang="ru-RU" sz="2400" b="1" dirty="0">
              <a:solidFill>
                <a:srgbClr val="0000CC"/>
              </a:solidFill>
              <a:latin typeface="Calibri" pitchFamily="34" charset="0"/>
            </a:endParaRPr>
          </a:p>
          <a:p>
            <a:pPr>
              <a:spcBef>
                <a:spcPct val="10000"/>
              </a:spcBef>
            </a:pPr>
            <a:r>
              <a:rPr lang="ru-RU" altLang="ru-RU" sz="2000" b="1" dirty="0">
                <a:solidFill>
                  <a:srgbClr val="BC0000"/>
                </a:solidFill>
              </a:rPr>
              <a:t>            Организатор                           </a:t>
            </a:r>
            <a:r>
              <a:rPr lang="ru-RU" altLang="ru-RU" sz="2000" b="1" dirty="0" smtClean="0">
                <a:solidFill>
                  <a:srgbClr val="BC0000"/>
                </a:solidFill>
              </a:rPr>
              <a:t>                       </a:t>
            </a:r>
            <a:r>
              <a:rPr lang="ru-RU" altLang="ru-RU" sz="2000" b="1" dirty="0">
                <a:solidFill>
                  <a:srgbClr val="BC0000"/>
                </a:solidFill>
              </a:rPr>
              <a:t>Помощник</a:t>
            </a:r>
          </a:p>
          <a:p>
            <a:r>
              <a:rPr lang="ru-RU" altLang="ru-RU" sz="2800" dirty="0" smtClean="0">
                <a:solidFill>
                  <a:srgbClr val="0000CC"/>
                </a:solidFill>
                <a:latin typeface="Calibri" pitchFamily="34" charset="0"/>
              </a:rPr>
              <a:t>                                                                    </a:t>
            </a:r>
            <a:endParaRPr lang="ru-RU" altLang="ru-RU" sz="2800" dirty="0">
              <a:solidFill>
                <a:srgbClr val="0000CC"/>
              </a:solidFill>
              <a:latin typeface="Calibri" pitchFamily="34" charset="0"/>
            </a:endParaRPr>
          </a:p>
          <a:p>
            <a:endParaRPr lang="ru-RU" altLang="ru-RU" sz="2800" dirty="0">
              <a:solidFill>
                <a:srgbClr val="333399"/>
              </a:solidFill>
              <a:latin typeface="Calibri" pitchFamily="34" charset="0"/>
            </a:endParaRPr>
          </a:p>
          <a:p>
            <a:endParaRPr lang="ru-RU" altLang="ru-RU" sz="36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ru-RU" altLang="ru-RU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91880" y="1412875"/>
            <a:ext cx="936104" cy="43194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3438" y="1412875"/>
            <a:ext cx="432618" cy="21597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фе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762235"/>
            <a:ext cx="1471157" cy="173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0901" name="Picture 2" descr="C:\Documents and Settings\Ирина\Мои документы\Мои рисунки\Организатор клипов (Microsoft)\j0233428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2235"/>
            <a:ext cx="1728192" cy="175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902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8090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0904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2592288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00CC"/>
                </a:solidFill>
              </a:rPr>
              <a:t>Моделирует образовательные ситуации; </a:t>
            </a:r>
          </a:p>
          <a:p>
            <a:r>
              <a:rPr lang="ru-RU" altLang="ru-RU" sz="1400" dirty="0">
                <a:solidFill>
                  <a:srgbClr val="0000CC"/>
                </a:solidFill>
              </a:rPr>
              <a:t>Отбирает способы и средства;</a:t>
            </a:r>
          </a:p>
          <a:p>
            <a:r>
              <a:rPr lang="ru-RU" altLang="ru-RU" sz="1400" dirty="0">
                <a:solidFill>
                  <a:srgbClr val="0000CC"/>
                </a:solidFill>
              </a:rPr>
              <a:t>Создает развивающую образовательную среду;</a:t>
            </a:r>
          </a:p>
          <a:p>
            <a:r>
              <a:rPr lang="ru-RU" altLang="ru-RU" sz="1400" dirty="0">
                <a:solidFill>
                  <a:srgbClr val="0000CC"/>
                </a:solidFill>
              </a:rPr>
              <a:t>Организует процесс детских «открытий».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467544" y="5301208"/>
            <a:ext cx="3384376" cy="1169551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rgbClr val="000000"/>
                </a:solidFill>
              </a:rPr>
              <a:t>Если ребенок говорит: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«Хочу узнать!», «Хочу научиться!», «Как интересно!»</a:t>
            </a:r>
            <a:r>
              <a:rPr lang="ru-RU" altLang="ru-RU" sz="1400" dirty="0" smtClean="0">
                <a:solidFill>
                  <a:srgbClr val="000000"/>
                </a:solidFill>
              </a:rPr>
              <a:t>, значит, воспитателю удалось исполнить роль организатора.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5508104" y="3212976"/>
            <a:ext cx="3240360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00CC"/>
                </a:solidFill>
              </a:rPr>
              <a:t>Создает доброжелательную, психологически комфортную среду;</a:t>
            </a:r>
          </a:p>
          <a:p>
            <a:r>
              <a:rPr lang="ru-RU" altLang="ru-RU" sz="1400" dirty="0">
                <a:solidFill>
                  <a:srgbClr val="0000CC"/>
                </a:solidFill>
              </a:rPr>
              <a:t>Отвечает на вопросы детей;</a:t>
            </a:r>
          </a:p>
          <a:p>
            <a:r>
              <a:rPr lang="ru-RU" altLang="ru-RU" sz="1400" dirty="0">
                <a:solidFill>
                  <a:srgbClr val="0000CC"/>
                </a:solidFill>
              </a:rPr>
              <a:t>Внимательно наблюдает за их состоянием и настроением;</a:t>
            </a:r>
          </a:p>
          <a:p>
            <a:r>
              <a:rPr lang="ru-RU" altLang="ru-RU" sz="1400" dirty="0">
                <a:solidFill>
                  <a:srgbClr val="0000CC"/>
                </a:solidFill>
              </a:rPr>
              <a:t>Помогает тем, кому это необходимо, вдохновляет, замечает и фиксирует успехи каждого ребенка.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4536280" y="5028858"/>
            <a:ext cx="4212183" cy="1600438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0000"/>
                </a:solidFill>
              </a:rPr>
              <a:t>Если детям психологически комфортно в детском саду, если они свободно обращаются за помощью к взрослым и сверстникам, не бояться высказывать свои мнения, обсуждать различные проблемы (в соответствии с возрастом), </a:t>
            </a:r>
            <a:r>
              <a:rPr lang="ru-RU" altLang="ru-RU" sz="1400" b="1" dirty="0">
                <a:solidFill>
                  <a:srgbClr val="000000"/>
                </a:solidFill>
              </a:rPr>
              <a:t>значит, воспитателю удалась роль помощника.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7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84998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4999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43025"/>
            <a:ext cx="8285163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88926"/>
            <a:ext cx="8174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Итоговые результаты освоения образовательной области «познание»  в части РЭМП/развитие элементарных математических представлений.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67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Прямоугольник 2"/>
          <p:cNvSpPr>
            <a:spLocks noChangeArrowheads="1"/>
          </p:cNvSpPr>
          <p:nvPr/>
        </p:nvSpPr>
        <p:spPr bwMode="auto">
          <a:xfrm>
            <a:off x="827584" y="428625"/>
            <a:ext cx="77768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sz="2000" b="1" dirty="0" smtClean="0">
                <a:solidFill>
                  <a:srgbClr val="002060"/>
                </a:solidFill>
              </a:rPr>
              <a:t>Методическая литература</a:t>
            </a:r>
          </a:p>
          <a:p>
            <a:pPr algn="ctr"/>
            <a:endParaRPr lang="ru-RU" altLang="ru-RU" sz="2000" b="1" dirty="0" smtClean="0">
              <a:solidFill>
                <a:srgbClr val="002060"/>
              </a:solidFill>
            </a:endParaRPr>
          </a:p>
          <a:p>
            <a:pPr marL="71755" algn="just">
              <a:spcAft>
                <a:spcPts val="0"/>
              </a:spcAft>
            </a:pPr>
            <a:r>
              <a:rPr lang="ru-RU" sz="2000" i="1" dirty="0" err="1">
                <a:latin typeface="Times New Roman"/>
                <a:ea typeface="Times New Roman"/>
              </a:rPr>
              <a:t>Петерсон</a:t>
            </a:r>
            <a:r>
              <a:rPr lang="ru-RU" sz="2000" i="1" dirty="0">
                <a:latin typeface="Times New Roman"/>
                <a:ea typeface="Times New Roman"/>
              </a:rPr>
              <a:t> Л.Г., </a:t>
            </a:r>
            <a:r>
              <a:rPr lang="ru-RU" sz="2000" i="1" dirty="0" err="1">
                <a:latin typeface="Times New Roman"/>
                <a:ea typeface="Times New Roman"/>
              </a:rPr>
              <a:t>Кочемасова</a:t>
            </a:r>
            <a:r>
              <a:rPr lang="ru-RU" sz="2000" i="1" dirty="0">
                <a:latin typeface="Times New Roman"/>
                <a:ea typeface="Times New Roman"/>
              </a:rPr>
              <a:t> Е.Е.</a:t>
            </a:r>
            <a:r>
              <a:rPr lang="ru-RU" sz="2000" dirty="0">
                <a:latin typeface="Times New Roman"/>
                <a:ea typeface="Times New Roman"/>
              </a:rPr>
              <a:t> Программа дошкольного курса по математике;                  «</a:t>
            </a:r>
            <a:r>
              <a:rPr lang="ru-RU" sz="2000" dirty="0" err="1">
                <a:latin typeface="Times New Roman"/>
                <a:ea typeface="Times New Roman"/>
              </a:rPr>
              <a:t>Игралочка</a:t>
            </a:r>
            <a:r>
              <a:rPr lang="ru-RU" sz="2000" dirty="0">
                <a:latin typeface="Times New Roman"/>
                <a:ea typeface="Times New Roman"/>
              </a:rPr>
              <a:t>»: младший дошкольный возраст;</a:t>
            </a:r>
          </a:p>
          <a:p>
            <a:pPr marL="71755" algn="just">
              <a:spcAft>
                <a:spcPts val="0"/>
              </a:spcAft>
            </a:pPr>
            <a:r>
              <a:rPr lang="ru-RU" sz="2000" i="1" dirty="0" err="1">
                <a:latin typeface="Times New Roman"/>
                <a:ea typeface="Times New Roman"/>
              </a:rPr>
              <a:t>Петерсон</a:t>
            </a:r>
            <a:r>
              <a:rPr lang="ru-RU" sz="2000" i="1" dirty="0">
                <a:latin typeface="Times New Roman"/>
                <a:ea typeface="Times New Roman"/>
              </a:rPr>
              <a:t> Л.Г., Холина Н.П.</a:t>
            </a:r>
            <a:r>
              <a:rPr lang="ru-RU" sz="2000" dirty="0">
                <a:latin typeface="Times New Roman"/>
                <a:ea typeface="Times New Roman"/>
              </a:rPr>
              <a:t> Программа дошкольного курса по математике;     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«Ступенька к школе» старший дошкольный </a:t>
            </a:r>
            <a:r>
              <a:rPr lang="ru-RU" sz="2000" dirty="0" smtClean="0">
                <a:latin typeface="Times New Roman"/>
                <a:ea typeface="Times New Roman"/>
              </a:rPr>
              <a:t>возраст»</a:t>
            </a:r>
            <a:endParaRPr lang="ru-RU" sz="2000" dirty="0">
              <a:latin typeface="Times New Roman"/>
              <a:ea typeface="Times New Roman"/>
            </a:endParaRPr>
          </a:p>
          <a:p>
            <a:pPr algn="ctr"/>
            <a:endParaRPr lang="ru-RU" altLang="ru-RU" sz="2000" b="1" dirty="0">
              <a:solidFill>
                <a:srgbClr val="BC0000"/>
              </a:solidFill>
            </a:endParaRPr>
          </a:p>
        </p:txBody>
      </p:sp>
      <p:grpSp>
        <p:nvGrpSpPr>
          <p:cNvPr id="82949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82950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951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7170" name="Picture 2" descr="C:\Users\sad1\Desktop\атестация 22\Гейман\МО математика С.Е.Буренковой\Новая папка\DSC086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2924944"/>
            <a:ext cx="5616625" cy="31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Прямоугольник 1"/>
          <p:cNvSpPr>
            <a:spLocks noChangeArrowheads="1"/>
          </p:cNvSpPr>
          <p:nvPr/>
        </p:nvSpPr>
        <p:spPr bwMode="auto">
          <a:xfrm>
            <a:off x="539750" y="949325"/>
            <a:ext cx="79930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60338" algn="l"/>
                <a:tab pos="1943100" algn="l"/>
              </a:tabLst>
            </a:pPr>
            <a:r>
              <a:rPr lang="ru-RU" altLang="ru-RU" sz="3600" i="1">
                <a:solidFill>
                  <a:srgbClr val="000066"/>
                </a:solidFill>
              </a:rPr>
              <a:t>«Нельзя чему-то научить человека, можно только помочь ему сделать для себя открытие»</a:t>
            </a:r>
          </a:p>
          <a:p>
            <a:pPr>
              <a:tabLst>
                <a:tab pos="160338" algn="l"/>
                <a:tab pos="1943100" algn="l"/>
              </a:tabLst>
            </a:pPr>
            <a:endParaRPr lang="ru-RU" altLang="ru-RU" sz="3600" i="1">
              <a:solidFill>
                <a:srgbClr val="000066"/>
              </a:solidFill>
            </a:endParaRPr>
          </a:p>
          <a:p>
            <a:pPr algn="r">
              <a:tabLst>
                <a:tab pos="160338" algn="l"/>
                <a:tab pos="1943100" algn="l"/>
              </a:tabLst>
            </a:pPr>
            <a:r>
              <a:rPr lang="ru-RU" altLang="ru-RU" sz="3600">
                <a:solidFill>
                  <a:srgbClr val="000066"/>
                </a:solidFill>
              </a:rPr>
              <a:t>Галилео Галилей</a:t>
            </a:r>
          </a:p>
        </p:txBody>
      </p:sp>
      <p:grpSp>
        <p:nvGrpSpPr>
          <p:cNvPr id="107523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107524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07525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6326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539750" y="4149725"/>
            <a:ext cx="7993063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kumimoji="0" lang="ru-RU" alt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ru-RU" altLang="ru-RU" sz="2000" b="1" dirty="0" smtClean="0">
                <a:solidFill>
                  <a:srgbClr val="C00000"/>
                </a:solidFill>
              </a:rPr>
              <a:t>Технология «Ситуация»</a:t>
            </a:r>
            <a:r>
              <a:rPr kumimoji="0" lang="ru-RU" altLang="ru-RU" sz="2000" b="1" dirty="0" smtClean="0">
                <a:solidFill>
                  <a:srgbClr val="000000"/>
                </a:solidFill>
              </a:rPr>
              <a:t> – новый педагогический инструмент, который позволяет поэтапно и последовательно формировать у дошкольников </a:t>
            </a:r>
            <a:r>
              <a:rPr kumimoji="0" lang="ru-RU" altLang="ru-RU" sz="2000" b="1" i="1" dirty="0" smtClean="0">
                <a:solidFill>
                  <a:srgbClr val="000099"/>
                </a:solidFill>
              </a:rPr>
              <a:t>опыт выполнения универсальных действий</a:t>
            </a:r>
            <a:r>
              <a:rPr kumimoji="0" lang="ru-RU" altLang="ru-RU" sz="2000" b="1" dirty="0" smtClean="0">
                <a:solidFill>
                  <a:srgbClr val="000000"/>
                </a:solidFill>
              </a:rPr>
              <a:t>,  лежащих в основе </a:t>
            </a:r>
            <a:r>
              <a:rPr kumimoji="0" lang="ru-RU" altLang="ru-RU" sz="2000" b="1" i="1" dirty="0" smtClean="0">
                <a:solidFill>
                  <a:srgbClr val="000099"/>
                </a:solidFill>
              </a:rPr>
              <a:t>механизмов саморазвития</a:t>
            </a:r>
            <a:r>
              <a:rPr kumimoji="0" lang="ru-RU" altLang="ru-RU" sz="2000" b="1" i="1" dirty="0" smtClean="0">
                <a:solidFill>
                  <a:srgbClr val="0070C0"/>
                </a:solidFill>
              </a:rPr>
              <a:t> </a:t>
            </a:r>
            <a:r>
              <a:rPr kumimoji="0" lang="ru-RU" altLang="ru-RU" sz="2000" b="1" dirty="0" smtClean="0">
                <a:solidFill>
                  <a:srgbClr val="000000"/>
                </a:solidFill>
              </a:rPr>
              <a:t>личности.</a:t>
            </a:r>
          </a:p>
        </p:txBody>
      </p:sp>
      <p:pic>
        <p:nvPicPr>
          <p:cNvPr id="1026" name="Picture 2" descr="C:\Users\sad1\Desktop\атестация 22\Гейман\МО математика С.Е.Буренковой\Новая папка\DSC086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1"/>
            <a:ext cx="6696744" cy="37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4"/>
          <p:cNvGrpSpPr>
            <a:grpSpLocks/>
          </p:cNvGrpSpPr>
          <p:nvPr/>
        </p:nvGrpSpPr>
        <p:grpSpPr bwMode="auto">
          <a:xfrm>
            <a:off x="1042988" y="1484313"/>
            <a:ext cx="6834187" cy="4779962"/>
            <a:chOff x="657" y="935"/>
            <a:chExt cx="4305" cy="3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90" y="1363"/>
              <a:ext cx="1562" cy="864"/>
              <a:chOff x="3402" y="1154"/>
              <a:chExt cx="1741" cy="98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50" name="Oval 6"/>
              <p:cNvSpPr>
                <a:spLocks noChangeArrowheads="1"/>
              </p:cNvSpPr>
              <p:nvPr/>
            </p:nvSpPr>
            <p:spPr bwMode="auto">
              <a:xfrm>
                <a:off x="3402" y="1154"/>
                <a:ext cx="1741" cy="981"/>
              </a:xfrm>
              <a:prstGeom prst="ellipse">
                <a:avLst/>
              </a:prstGeom>
              <a:solidFill>
                <a:srgbClr val="FFD6C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1" name="Text Box 7"/>
              <p:cNvSpPr txBox="1">
                <a:spLocks noChangeArrowheads="1"/>
              </p:cNvSpPr>
              <p:nvPr/>
            </p:nvSpPr>
            <p:spPr bwMode="auto">
              <a:xfrm>
                <a:off x="3551" y="1221"/>
                <a:ext cx="1470" cy="7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Принцип целостного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представления о мире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94" y="956"/>
              <a:ext cx="1562" cy="897"/>
              <a:chOff x="2078" y="709"/>
              <a:chExt cx="1561" cy="106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8" name="Oval 9"/>
              <p:cNvSpPr>
                <a:spLocks noChangeArrowheads="1"/>
              </p:cNvSpPr>
              <p:nvPr/>
            </p:nvSpPr>
            <p:spPr bwMode="auto">
              <a:xfrm>
                <a:off x="2078" y="709"/>
                <a:ext cx="1561" cy="1061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9" name="Text Box 10"/>
              <p:cNvSpPr txBox="1">
                <a:spLocks noChangeArrowheads="1"/>
              </p:cNvSpPr>
              <p:nvPr/>
            </p:nvSpPr>
            <p:spPr bwMode="auto">
              <a:xfrm>
                <a:off x="2154" y="754"/>
                <a:ext cx="1419" cy="9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деятельности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06" y="1320"/>
              <a:ext cx="1533" cy="917"/>
              <a:chOff x="680" y="1130"/>
              <a:chExt cx="1624" cy="1027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6" name="Oval 12"/>
              <p:cNvSpPr>
                <a:spLocks noChangeArrowheads="1"/>
              </p:cNvSpPr>
              <p:nvPr/>
            </p:nvSpPr>
            <p:spPr bwMode="auto">
              <a:xfrm>
                <a:off x="680" y="1130"/>
                <a:ext cx="1624" cy="1027"/>
              </a:xfrm>
              <a:prstGeom prst="ellipse">
                <a:avLst/>
              </a:prstGeom>
              <a:solidFill>
                <a:srgbClr val="E1E1FF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7" name="Text Box 13"/>
              <p:cNvSpPr txBox="1">
                <a:spLocks noChangeArrowheads="1"/>
              </p:cNvSpPr>
              <p:nvPr/>
            </p:nvSpPr>
            <p:spPr bwMode="auto">
              <a:xfrm>
                <a:off x="770" y="1230"/>
                <a:ext cx="1462" cy="8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</a:rPr>
                  <a:t>непрерывности</a:t>
                </a: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695" y="2125"/>
              <a:ext cx="1498" cy="945"/>
              <a:chOff x="461" y="2008"/>
              <a:chExt cx="1710" cy="110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4" name="Oval 15"/>
              <p:cNvSpPr>
                <a:spLocks noChangeArrowheads="1"/>
              </p:cNvSpPr>
              <p:nvPr/>
            </p:nvSpPr>
            <p:spPr bwMode="auto">
              <a:xfrm>
                <a:off x="461" y="2051"/>
                <a:ext cx="1710" cy="1065"/>
              </a:xfrm>
              <a:prstGeom prst="ellipse">
                <a:avLst/>
              </a:prstGeom>
              <a:solidFill>
                <a:srgbClr val="FFDC47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5" name="Text Box 16"/>
              <p:cNvSpPr txBox="1">
                <a:spLocks noChangeArrowheads="1"/>
              </p:cNvSpPr>
              <p:nvPr/>
            </p:nvSpPr>
            <p:spPr bwMode="auto">
              <a:xfrm>
                <a:off x="531" y="2008"/>
                <a:ext cx="1595" cy="8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endParaRPr lang="ru-RU" sz="12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минимакса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endParaRPr lang="ru-RU" sz="1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326" y="2178"/>
              <a:ext cx="1597" cy="887"/>
              <a:chOff x="3432" y="2046"/>
              <a:chExt cx="1937" cy="110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2" name="Oval 18"/>
              <p:cNvSpPr>
                <a:spLocks noChangeArrowheads="1"/>
              </p:cNvSpPr>
              <p:nvPr/>
            </p:nvSpPr>
            <p:spPr bwMode="auto">
              <a:xfrm>
                <a:off x="3432" y="2075"/>
                <a:ext cx="1937" cy="1080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3" name="Text Box 19"/>
              <p:cNvSpPr txBox="1">
                <a:spLocks noChangeArrowheads="1"/>
              </p:cNvSpPr>
              <p:nvPr/>
            </p:nvSpPr>
            <p:spPr bwMode="auto">
              <a:xfrm>
                <a:off x="3540" y="2046"/>
                <a:ext cx="1721" cy="9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</a:rPr>
                  <a:t>психологической комфортности</a:t>
                </a:r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878" y="2970"/>
              <a:ext cx="1602" cy="920"/>
              <a:chOff x="2858" y="2892"/>
              <a:chExt cx="1715" cy="108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0" name="Oval 21"/>
              <p:cNvSpPr>
                <a:spLocks noChangeArrowheads="1"/>
              </p:cNvSpPr>
              <p:nvPr/>
            </p:nvSpPr>
            <p:spPr bwMode="auto">
              <a:xfrm>
                <a:off x="2858" y="2892"/>
                <a:ext cx="1698" cy="1082"/>
              </a:xfrm>
              <a:prstGeom prst="ellipse">
                <a:avLst/>
              </a:prstGeom>
              <a:solidFill>
                <a:srgbClr val="E0C1FF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1" name="Text Box 22"/>
              <p:cNvSpPr txBox="1">
                <a:spLocks noChangeArrowheads="1"/>
              </p:cNvSpPr>
              <p:nvPr/>
            </p:nvSpPr>
            <p:spPr bwMode="auto">
              <a:xfrm>
                <a:off x="2889" y="2984"/>
                <a:ext cx="1684" cy="8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sz="12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творчества</a:t>
                </a:r>
              </a:p>
              <a:p>
                <a:pPr algn="ctr">
                  <a:defRPr/>
                </a:pPr>
                <a:endParaRPr lang="ru-RU" sz="14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319" y="2962"/>
              <a:ext cx="1562" cy="927"/>
              <a:chOff x="1292" y="2886"/>
              <a:chExt cx="1679" cy="105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38" name="Oval 2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1679" cy="1059"/>
              </a:xfrm>
              <a:prstGeom prst="ellipse">
                <a:avLst/>
              </a:prstGeom>
              <a:solidFill>
                <a:srgbClr val="99FF66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39" name="Text Box 25"/>
              <p:cNvSpPr txBox="1">
                <a:spLocks noChangeArrowheads="1"/>
              </p:cNvSpPr>
              <p:nvPr/>
            </p:nvSpPr>
            <p:spPr bwMode="auto">
              <a:xfrm>
                <a:off x="1342" y="3081"/>
                <a:ext cx="1578" cy="8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endParaRPr lang="ru-RU" sz="12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lnSpc>
                    <a:spcPct val="80000"/>
                  </a:lnSpc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smtClean="0">
                    <a:solidFill>
                      <a:srgbClr val="000000"/>
                    </a:solidFill>
                  </a:rPr>
                  <a:t>вариативности</a:t>
                </a:r>
              </a:p>
              <a:p>
                <a:pPr algn="ctr">
                  <a:defRPr/>
                </a:pPr>
                <a:r>
                  <a:rPr lang="ru-RU" sz="700" b="1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ru-RU" sz="800" b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9395" name="Скругленный прямоугольник 28"/>
          <p:cNvSpPr>
            <a:spLocks noChangeArrowheads="1"/>
          </p:cNvSpPr>
          <p:nvPr/>
        </p:nvSpPr>
        <p:spPr bwMode="auto">
          <a:xfrm>
            <a:off x="539750" y="512763"/>
            <a:ext cx="8064500" cy="10620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altLang="ru-RU" sz="2400" b="1" dirty="0">
                <a:solidFill>
                  <a:srgbClr val="002060"/>
                </a:solidFill>
              </a:rPr>
              <a:t>Система основных принципов </a:t>
            </a:r>
            <a:r>
              <a:rPr kumimoji="1" lang="ru-RU" altLang="ru-RU" sz="2400" b="1" dirty="0" err="1">
                <a:solidFill>
                  <a:srgbClr val="002060"/>
                </a:solidFill>
              </a:rPr>
              <a:t>деятельностного</a:t>
            </a:r>
            <a:r>
              <a:rPr kumimoji="1" lang="ru-RU" altLang="ru-RU" sz="2400" b="1" dirty="0">
                <a:solidFill>
                  <a:srgbClr val="002060"/>
                </a:solidFill>
              </a:rPr>
              <a:t> метода обучения Л.Г. </a:t>
            </a:r>
            <a:r>
              <a:rPr kumimoji="1" lang="ru-RU" altLang="ru-RU" sz="2400" b="1" dirty="0" err="1">
                <a:solidFill>
                  <a:srgbClr val="002060"/>
                </a:solidFill>
              </a:rPr>
              <a:t>Петерсон</a:t>
            </a:r>
            <a:endParaRPr kumimoji="1" lang="ru-RU" altLang="ru-RU" sz="2400" b="1" dirty="0">
              <a:solidFill>
                <a:srgbClr val="002060"/>
              </a:solidFill>
            </a:endParaRPr>
          </a:p>
        </p:txBody>
      </p:sp>
      <p:grpSp>
        <p:nvGrpSpPr>
          <p:cNvPr id="59396" name="Group 3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9397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9398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ru-RU" alt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87"/>
          <p:cNvSpPr txBox="1">
            <a:spLocks noChangeArrowheads="1"/>
          </p:cNvSpPr>
          <p:nvPr/>
        </p:nvSpPr>
        <p:spPr bwMode="auto">
          <a:xfrm>
            <a:off x="468313" y="419100"/>
            <a:ext cx="8069262" cy="1233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6000"/>
              </a:lnSpc>
            </a:pPr>
            <a:r>
              <a:rPr lang="ru-RU" altLang="ru-RU" sz="2800" b="1" dirty="0">
                <a:solidFill>
                  <a:srgbClr val="002060"/>
                </a:solidFill>
              </a:rPr>
              <a:t>Технология </a:t>
            </a:r>
            <a:r>
              <a:rPr lang="ru-RU" altLang="ru-RU" sz="2800" b="1" dirty="0" err="1">
                <a:solidFill>
                  <a:srgbClr val="002060"/>
                </a:solidFill>
              </a:rPr>
              <a:t>деятельностного</a:t>
            </a:r>
            <a:r>
              <a:rPr lang="ru-RU" altLang="ru-RU" sz="2800" b="1" dirty="0">
                <a:solidFill>
                  <a:srgbClr val="002060"/>
                </a:solidFill>
              </a:rPr>
              <a:t> метода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(технология «Ситуация»)</a:t>
            </a:r>
          </a:p>
          <a:p>
            <a:pPr algn="ctr"/>
            <a:r>
              <a:rPr lang="ru-RU" altLang="ru-RU" sz="2000" b="1" u="sng" dirty="0">
                <a:solidFill>
                  <a:srgbClr val="000099"/>
                </a:solidFill>
              </a:rPr>
              <a:t>Образовательная ситуация «открытия» нового знания (ОНЗ)  </a:t>
            </a:r>
          </a:p>
        </p:txBody>
      </p:sp>
      <p:sp>
        <p:nvSpPr>
          <p:cNvPr id="179228" name="Text Box 97"/>
          <p:cNvSpPr txBox="1">
            <a:spLocks noChangeArrowheads="1"/>
          </p:cNvSpPr>
          <p:nvPr/>
        </p:nvSpPr>
        <p:spPr bwMode="auto">
          <a:xfrm>
            <a:off x="4139952" y="1844675"/>
            <a:ext cx="4464496" cy="4464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00B050"/>
                </a:solidFill>
              </a:rPr>
              <a:t>1)  Введение в ситуацию.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2)  Актуализация знаний и умений.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3)  Затруднение в ситуации: </a:t>
            </a:r>
            <a:r>
              <a:rPr lang="ru-RU" sz="2000" dirty="0" smtClean="0">
                <a:solidFill>
                  <a:srgbClr val="000000"/>
                </a:solidFill>
              </a:rPr>
              <a:t>фиксация, </a:t>
            </a:r>
            <a:r>
              <a:rPr lang="ru-RU" sz="2000" i="1" dirty="0" smtClean="0">
                <a:solidFill>
                  <a:srgbClr val="000000"/>
                </a:solidFill>
              </a:rPr>
              <a:t>выявление места и причины затруднения</a:t>
            </a:r>
            <a:r>
              <a:rPr lang="ru-RU" sz="2000" b="1" dirty="0" smtClean="0">
                <a:solidFill>
                  <a:srgbClr val="000000"/>
                </a:solidFill>
              </a:rPr>
              <a:t>′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4)  «Открытие» нового знания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smtClean="0">
                <a:solidFill>
                  <a:srgbClr val="000000"/>
                </a:solidFill>
              </a:rPr>
              <a:t>выбор способа преодоления затруднения, </a:t>
            </a:r>
            <a:r>
              <a:rPr lang="ru-RU" sz="2000" i="1" dirty="0" smtClean="0">
                <a:solidFill>
                  <a:srgbClr val="000000"/>
                </a:solidFill>
              </a:rPr>
              <a:t>преодоление затруднения</a:t>
            </a:r>
            <a:r>
              <a:rPr lang="ru-RU" sz="2000" b="1" dirty="0" smtClean="0">
                <a:solidFill>
                  <a:srgbClr val="000000"/>
                </a:solidFill>
              </a:rPr>
              <a:t>′</a:t>
            </a:r>
            <a:r>
              <a:rPr lang="ru-RU" sz="2000" i="1" dirty="0" smtClean="0">
                <a:solidFill>
                  <a:srgbClr val="000000"/>
                </a:solidFill>
              </a:rPr>
              <a:t>.  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5)  Включение нового знания в систему знаний.</a:t>
            </a:r>
          </a:p>
          <a:p>
            <a:pPr eaLnBrk="1" hangingPunct="1">
              <a:spcAft>
                <a:spcPct val="20000"/>
              </a:spcAft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rgbClr val="FF9900"/>
                </a:solidFill>
              </a:rPr>
              <a:t>6)  Осмысление.</a:t>
            </a:r>
          </a:p>
        </p:txBody>
      </p:sp>
      <p:grpSp>
        <p:nvGrpSpPr>
          <p:cNvPr id="61445" name="Группа 1"/>
          <p:cNvGrpSpPr>
            <a:grpSpLocks/>
          </p:cNvGrpSpPr>
          <p:nvPr/>
        </p:nvGrpSpPr>
        <p:grpSpPr bwMode="auto">
          <a:xfrm>
            <a:off x="787400" y="1765300"/>
            <a:ext cx="3141663" cy="4022725"/>
            <a:chOff x="787400" y="1765300"/>
            <a:chExt cx="3141663" cy="4022725"/>
          </a:xfrm>
        </p:grpSpPr>
        <p:sp>
          <p:nvSpPr>
            <p:cNvPr id="61449" name="Oval 60"/>
            <p:cNvSpPr>
              <a:spLocks noChangeArrowheads="1"/>
            </p:cNvSpPr>
            <p:nvPr/>
          </p:nvSpPr>
          <p:spPr bwMode="auto">
            <a:xfrm>
              <a:off x="787400" y="2355850"/>
              <a:ext cx="3141663" cy="343217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450" name="Oval 61"/>
            <p:cNvSpPr>
              <a:spLocks noChangeArrowheads="1"/>
            </p:cNvSpPr>
            <p:nvPr/>
          </p:nvSpPr>
          <p:spPr bwMode="auto">
            <a:xfrm>
              <a:off x="1308100" y="2125663"/>
              <a:ext cx="1944688" cy="1808162"/>
            </a:xfrm>
            <a:prstGeom prst="ellipse">
              <a:avLst/>
            </a:prstGeom>
            <a:solidFill>
              <a:srgbClr val="A3E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451" name="Oval 62"/>
            <p:cNvSpPr>
              <a:spLocks noChangeArrowheads="1"/>
            </p:cNvSpPr>
            <p:nvPr/>
          </p:nvSpPr>
          <p:spPr bwMode="auto">
            <a:xfrm>
              <a:off x="3074988" y="2489200"/>
              <a:ext cx="117475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452" name="Line 63"/>
            <p:cNvSpPr>
              <a:spLocks noChangeShapeType="1"/>
            </p:cNvSpPr>
            <p:nvPr/>
          </p:nvSpPr>
          <p:spPr bwMode="auto">
            <a:xfrm>
              <a:off x="2371725" y="4800600"/>
              <a:ext cx="5286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3" name="Line 64"/>
            <p:cNvSpPr>
              <a:spLocks noChangeShapeType="1"/>
            </p:cNvSpPr>
            <p:nvPr/>
          </p:nvSpPr>
          <p:spPr bwMode="auto">
            <a:xfrm>
              <a:off x="1758950" y="2784475"/>
              <a:ext cx="623888" cy="9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4" name="Line 65"/>
            <p:cNvSpPr>
              <a:spLocks noChangeShapeType="1"/>
            </p:cNvSpPr>
            <p:nvPr/>
          </p:nvSpPr>
          <p:spPr bwMode="auto">
            <a:xfrm>
              <a:off x="1911350" y="2547938"/>
              <a:ext cx="725488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5" name="Line 66"/>
            <p:cNvSpPr>
              <a:spLocks noChangeShapeType="1"/>
            </p:cNvSpPr>
            <p:nvPr/>
          </p:nvSpPr>
          <p:spPr bwMode="auto">
            <a:xfrm>
              <a:off x="2430463" y="2547938"/>
              <a:ext cx="631825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6" name="Arc 68"/>
            <p:cNvSpPr>
              <a:spLocks/>
            </p:cNvSpPr>
            <p:nvPr/>
          </p:nvSpPr>
          <p:spPr bwMode="auto">
            <a:xfrm flipV="1">
              <a:off x="3192463" y="1765300"/>
              <a:ext cx="538162" cy="730250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8212"/>
                <a:gd name="T10" fmla="*/ 0 h 21600"/>
                <a:gd name="T11" fmla="*/ 18212 w 182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7" name="Text Box 69"/>
            <p:cNvSpPr txBox="1">
              <a:spLocks noChangeArrowheads="1"/>
            </p:cNvSpPr>
            <p:nvPr/>
          </p:nvSpPr>
          <p:spPr bwMode="auto">
            <a:xfrm>
              <a:off x="1984375" y="2233613"/>
              <a:ext cx="415925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600" b="1">
                  <a:solidFill>
                    <a:srgbClr val="000000"/>
                  </a:solidFill>
                </a:rPr>
                <a:t>4′</a:t>
              </a:r>
            </a:p>
          </p:txBody>
        </p:sp>
        <p:sp>
          <p:nvSpPr>
            <p:cNvPr id="61458" name="Text Box 71"/>
            <p:cNvSpPr txBox="1">
              <a:spLocks noChangeArrowheads="1"/>
            </p:cNvSpPr>
            <p:nvPr/>
          </p:nvSpPr>
          <p:spPr bwMode="auto">
            <a:xfrm>
              <a:off x="3460750" y="1903413"/>
              <a:ext cx="3651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6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1459" name="Text Box 73"/>
            <p:cNvSpPr txBox="1">
              <a:spLocks noChangeArrowheads="1"/>
            </p:cNvSpPr>
            <p:nvPr/>
          </p:nvSpPr>
          <p:spPr bwMode="auto">
            <a:xfrm>
              <a:off x="1565275" y="5241925"/>
              <a:ext cx="60325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alt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61460" name="Line 74"/>
            <p:cNvSpPr>
              <a:spLocks noChangeShapeType="1"/>
            </p:cNvSpPr>
            <p:nvPr/>
          </p:nvSpPr>
          <p:spPr bwMode="auto">
            <a:xfrm>
              <a:off x="1309688" y="4797425"/>
              <a:ext cx="53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1" name="Line 75"/>
            <p:cNvSpPr>
              <a:spLocks noChangeShapeType="1"/>
            </p:cNvSpPr>
            <p:nvPr/>
          </p:nvSpPr>
          <p:spPr bwMode="auto">
            <a:xfrm>
              <a:off x="1828800" y="4797425"/>
              <a:ext cx="536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2" name="AutoShape 76"/>
            <p:cNvSpPr>
              <a:spLocks/>
            </p:cNvSpPr>
            <p:nvPr/>
          </p:nvSpPr>
          <p:spPr bwMode="auto">
            <a:xfrm rot="5400000">
              <a:off x="1673225" y="4440238"/>
              <a:ext cx="244475" cy="968375"/>
            </a:xfrm>
            <a:prstGeom prst="rightBrace">
              <a:avLst>
                <a:gd name="adj1" fmla="val 3300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463" name="Line 77"/>
            <p:cNvSpPr>
              <a:spLocks noChangeShapeType="1"/>
            </p:cNvSpPr>
            <p:nvPr/>
          </p:nvSpPr>
          <p:spPr bwMode="auto">
            <a:xfrm flipH="1">
              <a:off x="1311275" y="2871788"/>
              <a:ext cx="438150" cy="1925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4" name="Line 79"/>
            <p:cNvSpPr>
              <a:spLocks noChangeShapeType="1"/>
            </p:cNvSpPr>
            <p:nvPr/>
          </p:nvSpPr>
          <p:spPr bwMode="auto">
            <a:xfrm flipH="1" flipV="1">
              <a:off x="1927225" y="2595563"/>
              <a:ext cx="973138" cy="2205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5" name="Text Box 80"/>
            <p:cNvSpPr txBox="1">
              <a:spLocks noChangeArrowheads="1"/>
            </p:cNvSpPr>
            <p:nvPr/>
          </p:nvSpPr>
          <p:spPr bwMode="auto">
            <a:xfrm>
              <a:off x="2400300" y="4922838"/>
              <a:ext cx="552450" cy="49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6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1466" name="Text Box 81"/>
            <p:cNvSpPr txBox="1">
              <a:spLocks noChangeArrowheads="1"/>
            </p:cNvSpPr>
            <p:nvPr/>
          </p:nvSpPr>
          <p:spPr bwMode="auto">
            <a:xfrm>
              <a:off x="2654300" y="2268538"/>
              <a:ext cx="596900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6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1467" name="Text Box 82"/>
            <p:cNvSpPr txBox="1">
              <a:spLocks noChangeArrowheads="1"/>
            </p:cNvSpPr>
            <p:nvPr/>
          </p:nvSpPr>
          <p:spPr bwMode="auto">
            <a:xfrm>
              <a:off x="1073150" y="2362200"/>
              <a:ext cx="600075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1468" name="Text Box 83"/>
            <p:cNvSpPr txBox="1">
              <a:spLocks noChangeArrowheads="1"/>
            </p:cNvSpPr>
            <p:nvPr/>
          </p:nvSpPr>
          <p:spPr bwMode="auto">
            <a:xfrm>
              <a:off x="1368425" y="2794000"/>
              <a:ext cx="414338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6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1469" name="Oval 84"/>
            <p:cNvSpPr>
              <a:spLocks noChangeArrowheads="1"/>
            </p:cNvSpPr>
            <p:nvPr/>
          </p:nvSpPr>
          <p:spPr bwMode="auto">
            <a:xfrm>
              <a:off x="1270000" y="2733675"/>
              <a:ext cx="120650" cy="1190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470" name="Line 85"/>
            <p:cNvSpPr>
              <a:spLocks noChangeShapeType="1"/>
            </p:cNvSpPr>
            <p:nvPr/>
          </p:nvSpPr>
          <p:spPr bwMode="auto">
            <a:xfrm>
              <a:off x="1866900" y="2406650"/>
              <a:ext cx="0" cy="64611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71" name="Line 86"/>
            <p:cNvSpPr>
              <a:spLocks noChangeShapeType="1"/>
            </p:cNvSpPr>
            <p:nvPr/>
          </p:nvSpPr>
          <p:spPr bwMode="auto">
            <a:xfrm flipV="1">
              <a:off x="1377950" y="2781300"/>
              <a:ext cx="290513" cy="3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72" name="Arc 88"/>
            <p:cNvSpPr>
              <a:spLocks/>
            </p:cNvSpPr>
            <p:nvPr/>
          </p:nvSpPr>
          <p:spPr bwMode="auto">
            <a:xfrm rot="16200000" flipH="1">
              <a:off x="962025" y="2032000"/>
              <a:ext cx="650875" cy="815975"/>
            </a:xfrm>
            <a:custGeom>
              <a:avLst/>
              <a:gdLst>
                <a:gd name="T0" fmla="*/ 0 w 18212"/>
                <a:gd name="T1" fmla="*/ 0 h 21600"/>
                <a:gd name="T2" fmla="*/ 2147483647 w 18212"/>
                <a:gd name="T3" fmla="*/ 2147483647 h 21600"/>
                <a:gd name="T4" fmla="*/ 0 w 1821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8212"/>
                <a:gd name="T10" fmla="*/ 0 h 21600"/>
                <a:gd name="T11" fmla="*/ 18212 w 182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73" name="Line 86"/>
            <p:cNvSpPr>
              <a:spLocks noChangeShapeType="1"/>
            </p:cNvSpPr>
            <p:nvPr/>
          </p:nvSpPr>
          <p:spPr bwMode="auto">
            <a:xfrm flipV="1">
              <a:off x="1530350" y="2784475"/>
              <a:ext cx="381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74" name="Text Box 83"/>
            <p:cNvSpPr txBox="1">
              <a:spLocks noChangeArrowheads="1"/>
            </p:cNvSpPr>
            <p:nvPr/>
          </p:nvSpPr>
          <p:spPr bwMode="auto">
            <a:xfrm>
              <a:off x="1576388" y="2459038"/>
              <a:ext cx="352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6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1475" name="Text Box 83"/>
            <p:cNvSpPr txBox="1">
              <a:spLocks noChangeArrowheads="1"/>
            </p:cNvSpPr>
            <p:nvPr/>
          </p:nvSpPr>
          <p:spPr bwMode="auto">
            <a:xfrm>
              <a:off x="1639888" y="5089525"/>
              <a:ext cx="37941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600" b="1">
                  <a:solidFill>
                    <a:srgbClr val="000000"/>
                  </a:solidFill>
                </a:rPr>
                <a:t>3′</a:t>
              </a:r>
            </a:p>
          </p:txBody>
        </p:sp>
      </p:grpSp>
      <p:grpSp>
        <p:nvGrpSpPr>
          <p:cNvPr id="61446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1447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448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>
                <a:solidFill>
                  <a:srgbClr val="000000"/>
                </a:solidFill>
              </a:rPr>
              <a:t>  </a:t>
            </a:r>
            <a:endParaRPr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62466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62467" name="Прямоугольник 10"/>
          <p:cNvSpPr>
            <a:spLocks noChangeArrowheads="1"/>
          </p:cNvSpPr>
          <p:nvPr/>
        </p:nvSpPr>
        <p:spPr bwMode="auto">
          <a:xfrm>
            <a:off x="1643063" y="642938"/>
            <a:ext cx="7000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b="1" i="1">
              <a:solidFill>
                <a:srgbClr val="CC3300"/>
              </a:solidFill>
            </a:endParaRPr>
          </a:p>
        </p:txBody>
      </p:sp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2089150" y="576263"/>
            <a:ext cx="491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</a:rPr>
              <a:t>Введение в ситуацию</a:t>
            </a:r>
          </a:p>
        </p:txBody>
      </p:sp>
      <p:sp>
        <p:nvSpPr>
          <p:cNvPr id="469001" name="Rectangle 9"/>
          <p:cNvSpPr>
            <a:spLocks noChangeArrowheads="1"/>
          </p:cNvSpPr>
          <p:nvPr/>
        </p:nvSpPr>
        <p:spPr bwMode="auto">
          <a:xfrm>
            <a:off x="611560" y="1196752"/>
            <a:ext cx="7487865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Создание условий для возникновения у детей внутренней потребности включения в деятельность (постановка «детской цели»).</a:t>
            </a:r>
          </a:p>
        </p:txBody>
      </p:sp>
      <p:grpSp>
        <p:nvGrpSpPr>
          <p:cNvPr id="62473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2475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2476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62474" name="Picture 15" descr="http://98.img.avito.st/640x480/476194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325" y="417115"/>
            <a:ext cx="838200" cy="9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ad1\Desktop\атестация 22\Гейман\МО математика С.Е.Буренковой\Новая папка\DSC086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698071" cy="207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d1\Desktop\атестация 22\Гейман\МО математика С.Е.Буренковой\Новая папка\DSC086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514020"/>
            <a:ext cx="3448297" cy="19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d1\Desktop\атестация 22\Гейман\МО математика С.Е.Буренковой\Новая папка\DSC086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12" y="4725144"/>
            <a:ext cx="3458224" cy="19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d1\Desktop\атестация 22\Виз.Чин на аттестацию\фото\DSC047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492" y="1988840"/>
            <a:ext cx="3779912" cy="21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>
                <a:solidFill>
                  <a:srgbClr val="000000"/>
                </a:solidFill>
              </a:rPr>
              <a:t>  </a:t>
            </a:r>
            <a:endParaRPr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64514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64515" name="Прямоугольник 10"/>
          <p:cNvSpPr>
            <a:spLocks noChangeArrowheads="1"/>
          </p:cNvSpPr>
          <p:nvPr/>
        </p:nvSpPr>
        <p:spPr bwMode="auto">
          <a:xfrm>
            <a:off x="1643063" y="642938"/>
            <a:ext cx="7000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b="1" i="1">
              <a:solidFill>
                <a:srgbClr val="CC3300"/>
              </a:solidFill>
            </a:endParaRPr>
          </a:p>
        </p:txBody>
      </p:sp>
      <p:sp>
        <p:nvSpPr>
          <p:cNvPr id="64516" name="Rectangle 10"/>
          <p:cNvSpPr>
            <a:spLocks noChangeArrowheads="1"/>
          </p:cNvSpPr>
          <p:nvPr/>
        </p:nvSpPr>
        <p:spPr bwMode="auto">
          <a:xfrm>
            <a:off x="827088" y="576263"/>
            <a:ext cx="7575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</a:rPr>
              <a:t>Актуализация знаний и умений </a:t>
            </a:r>
          </a:p>
        </p:txBody>
      </p:sp>
      <p:sp>
        <p:nvSpPr>
          <p:cNvPr id="471049" name="Rectangle 9"/>
          <p:cNvSpPr>
            <a:spLocks noChangeArrowheads="1"/>
          </p:cNvSpPr>
          <p:nvPr/>
        </p:nvSpPr>
        <p:spPr bwMode="auto">
          <a:xfrm>
            <a:off x="683568" y="949325"/>
            <a:ext cx="7632847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Организация познавательной деятельности, в которой целенаправленно актуализируются мыслительные операции, а также знания и опыт детей, необходимые им для «открытия» нового знания.</a:t>
            </a:r>
          </a:p>
        </p:txBody>
      </p:sp>
      <p:grpSp>
        <p:nvGrpSpPr>
          <p:cNvPr id="64521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452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4524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64522" name="Picture 17" descr="http://uch.znate.ru/tw_files2/urls_48/8/d-7564/7564_html_mae67d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381" y="541353"/>
            <a:ext cx="869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аттестация 21 чистовик\математика путешествие с незнайкой\IMG_20180417_0902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2098675" cy="282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sad1\Desktop\атестация 22\Гейман\МО математика С.Е.Буренковой\Новая папка\DSC086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3779913" cy="21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>
                <a:solidFill>
                  <a:srgbClr val="000000"/>
                </a:solidFill>
              </a:rPr>
              <a:t>  </a:t>
            </a:r>
            <a:endParaRPr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66562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66563" name="Прямоугольник 10"/>
          <p:cNvSpPr>
            <a:spLocks noChangeArrowheads="1"/>
          </p:cNvSpPr>
          <p:nvPr/>
        </p:nvSpPr>
        <p:spPr bwMode="auto">
          <a:xfrm>
            <a:off x="1643063" y="642938"/>
            <a:ext cx="7000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b="1" i="1">
              <a:solidFill>
                <a:srgbClr val="CC3300"/>
              </a:solidFill>
            </a:endParaRPr>
          </a:p>
        </p:txBody>
      </p:sp>
      <p:sp>
        <p:nvSpPr>
          <p:cNvPr id="66564" name="Rectangle 10"/>
          <p:cNvSpPr>
            <a:spLocks noChangeArrowheads="1"/>
          </p:cNvSpPr>
          <p:nvPr/>
        </p:nvSpPr>
        <p:spPr bwMode="auto">
          <a:xfrm>
            <a:off x="1692275" y="404813"/>
            <a:ext cx="5818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</a:rPr>
              <a:t>Затруднение в ситуации  </a:t>
            </a:r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123729" y="927225"/>
            <a:ext cx="6455794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1" lang="ru-RU" altLang="ru-RU" sz="24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Создание ситуации затруднения в индивидуальной деятельности.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Фиксация затруднения и выявление его причины.</a:t>
            </a:r>
          </a:p>
        </p:txBody>
      </p:sp>
      <p:grpSp>
        <p:nvGrpSpPr>
          <p:cNvPr id="66569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6571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6572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66570" name="Picture 16" descr="http://yarpic.ru/wp-content/uploads/2015/05/03-05-2015-03-48-05-mozhnolizarabativatvinterne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544" y="549275"/>
            <a:ext cx="973014" cy="91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ad1\Desktop\атестация 22\Гейман\МО математика С.Е.Буренковой\Новая папка\DSC086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051" y="4157319"/>
            <a:ext cx="3430708" cy="19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d1\Desktop\атестация 22\Виз.Чин на аттестацию\фото\DSC047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707904" cy="20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d1\Desktop\атестация 22\Виз.Чин на аттестацию\фото\DSC047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029188"/>
            <a:ext cx="3384376" cy="18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d1\Desktop\атестация 22\Гейман\МО математика С.Е.Буренковой\Новая папка\DSC0866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66" y="2182692"/>
            <a:ext cx="3248576" cy="1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6" descr="http://2.bp.blogspot.com/--3257OIAhAs/U9B4dql9yWI/AAAAAAAAA1E/sRIfNRbTmTo/s1600/thinking-happy-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41186"/>
            <a:ext cx="782936" cy="10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Text Box 11"/>
          <p:cNvSpPr txBox="1">
            <a:spLocks noChangeArrowheads="1"/>
          </p:cNvSpPr>
          <p:nvPr/>
        </p:nvSpPr>
        <p:spPr bwMode="auto">
          <a:xfrm>
            <a:off x="1619250" y="549275"/>
            <a:ext cx="705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>
                <a:solidFill>
                  <a:srgbClr val="000000"/>
                </a:solidFill>
              </a:rPr>
              <a:t>  </a:t>
            </a:r>
            <a:endParaRPr lang="ru-RU" altLang="ru-RU" sz="1600" b="1" i="1">
              <a:solidFill>
                <a:srgbClr val="3D7BB9"/>
              </a:solidFill>
            </a:endParaRPr>
          </a:p>
        </p:txBody>
      </p:sp>
      <p:sp>
        <p:nvSpPr>
          <p:cNvPr id="68611" name="Text Box 9"/>
          <p:cNvSpPr txBox="1">
            <a:spLocks noChangeArrowheads="1"/>
          </p:cNvSpPr>
          <p:nvPr/>
        </p:nvSpPr>
        <p:spPr bwMode="auto">
          <a:xfrm>
            <a:off x="1714500" y="638175"/>
            <a:ext cx="690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800" b="1" i="1">
              <a:solidFill>
                <a:srgbClr val="333399"/>
              </a:solidFill>
            </a:endParaRPr>
          </a:p>
        </p:txBody>
      </p:sp>
      <p:sp>
        <p:nvSpPr>
          <p:cNvPr id="68612" name="Rectangle 10"/>
          <p:cNvSpPr>
            <a:spLocks noChangeArrowheads="1"/>
          </p:cNvSpPr>
          <p:nvPr/>
        </p:nvSpPr>
        <p:spPr bwMode="auto">
          <a:xfrm>
            <a:off x="323850" y="347663"/>
            <a:ext cx="8353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</a:rPr>
              <a:t>«Открытие» нового знания</a:t>
            </a:r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1115616" y="808832"/>
            <a:ext cx="7487047" cy="17912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24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Вовлечение детей в процесс самостоятельного решения вопросов проблемного характера, поиска и открытия новых знаний, формирование опыта успешного преодоления трудностей через выявление и устранение их причин.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Фиксация нового знания в речи  и знаково.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kumimoji="1" lang="ru-RU" altLang="ru-RU" sz="1600" b="1" dirty="0">
                <a:solidFill>
                  <a:srgbClr val="180BC5"/>
                </a:solidFill>
                <a:latin typeface="Arial" pitchFamily="34" charset="0"/>
                <a:cs typeface="Arial" pitchFamily="34" charset="0"/>
              </a:rPr>
              <a:t> Создание ситуации успеха.</a:t>
            </a:r>
          </a:p>
        </p:txBody>
      </p:sp>
      <p:grpSp>
        <p:nvGrpSpPr>
          <p:cNvPr id="68617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861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8620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68618" name="Picture 3" descr="MCj042982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5712" y="47057"/>
            <a:ext cx="1016001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sad1\Desktop\атестация 22\Гейман\МО математика С.Е.Буренковой\Новая папка\DSC086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46" y="2708920"/>
            <a:ext cx="4139952" cy="23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d1\Desktop\атестация 22\Виз.Чин на аттестацию\фото\DSC0477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213" y="4293096"/>
            <a:ext cx="3851920" cy="216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E:\аттестация 21 чистовик\математика путешествие с незнайкой\IMG_20180417_09054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1844824"/>
            <a:ext cx="2127250" cy="2512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1_Оформление по умолчанию">
  <a:themeElements>
    <a:clrScheme name="30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0_Оформление по умолчанию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12181</TotalTime>
  <Words>643</Words>
  <Application>Microsoft Office PowerPoint</Application>
  <PresentationFormat>Экран (4:3)</PresentationFormat>
  <Paragraphs>118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Оформление по умолчанию</vt:lpstr>
      <vt:lpstr>3_Оформление по умолчанию</vt:lpstr>
      <vt:lpstr>12_Оформление по умолчанию</vt:lpstr>
      <vt:lpstr>31_Оформление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sad1s</cp:lastModifiedBy>
  <cp:revision>722</cp:revision>
  <dcterms:created xsi:type="dcterms:W3CDTF">2009-11-20T20:40:43Z</dcterms:created>
  <dcterms:modified xsi:type="dcterms:W3CDTF">2022-12-20T04:17:04Z</dcterms:modified>
</cp:coreProperties>
</file>