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4571999"/>
          </a:xfrm>
        </p:spPr>
        <p:txBody>
          <a:bodyPr/>
          <a:lstStyle/>
          <a:p>
            <a:pPr algn="ctr"/>
            <a:r>
              <a:rPr lang="ru-RU" sz="2800" dirty="0" smtClean="0"/>
              <a:t>Сенсорное развитие детей старшего дошкольного возраста с задержкой психического развития посредством игр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97152"/>
            <a:ext cx="6858000" cy="151216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Автор:</a:t>
            </a:r>
          </a:p>
          <a:p>
            <a:pPr algn="r"/>
            <a:r>
              <a:rPr lang="ru-RU" dirty="0" smtClean="0"/>
              <a:t>учитель-дефектолог </a:t>
            </a:r>
          </a:p>
          <a:p>
            <a:pPr algn="r"/>
            <a:r>
              <a:rPr lang="ru-RU" dirty="0" smtClean="0"/>
              <a:t>МАДОУ «Детский сад № 106», г. Череповец:</a:t>
            </a:r>
          </a:p>
          <a:p>
            <a:pPr algn="r"/>
            <a:r>
              <a:rPr lang="ru-RU" dirty="0" smtClean="0"/>
              <a:t>Попова Екатерина Олеговна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78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3735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	Уважаемые коллеги, </a:t>
            </a:r>
            <a:r>
              <a:rPr lang="ru-RU" sz="2400" dirty="0"/>
              <a:t>работа по развитию восприятия при помощи </a:t>
            </a:r>
            <a:r>
              <a:rPr lang="ru-RU" sz="2400" dirty="0" smtClean="0"/>
              <a:t>игр </a:t>
            </a:r>
            <a:r>
              <a:rPr lang="ru-RU" sz="2400" dirty="0"/>
              <a:t>представляет собой сложный процесс. </a:t>
            </a:r>
            <a:r>
              <a:rPr lang="ru-RU" sz="2400" dirty="0" smtClean="0"/>
              <a:t>Весь ход работы необходимо </a:t>
            </a:r>
            <a:r>
              <a:rPr lang="ru-RU" sz="2400" dirty="0"/>
              <a:t>продумывать заранее и тщательно работать над </a:t>
            </a:r>
            <a:r>
              <a:rPr lang="ru-RU" sz="2400" dirty="0" smtClean="0"/>
              <a:t>подготовкой. </a:t>
            </a:r>
            <a:r>
              <a:rPr lang="ru-RU" sz="2400" smtClean="0"/>
              <a:t>Рассмотренные нами</a:t>
            </a:r>
            <a:r>
              <a:rPr lang="ru-RU" sz="2400" smtClean="0"/>
              <a:t> </a:t>
            </a:r>
            <a:r>
              <a:rPr lang="ru-RU" sz="2400" dirty="0" smtClean="0"/>
              <a:t>игры позволяют повысить уровень сенсорного развития детей.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20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799312" cy="13716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67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59476"/>
            <a:ext cx="8075240" cy="4373563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Уважаемые </a:t>
            </a:r>
            <a:r>
              <a:rPr lang="ru-RU" sz="2400" dirty="0"/>
              <a:t>коллеги, цель мастер-класса: обучение участников мастер-класса применению игр для сенсорного развития детей старшего дошкольного возраста с задержкой психического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8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075240" cy="47727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Как </a:t>
            </a:r>
            <a:r>
              <a:rPr lang="ru-RU" sz="2400" dirty="0"/>
              <a:t>известно, </a:t>
            </a:r>
            <a:r>
              <a:rPr lang="ru-RU" sz="2400" dirty="0" smtClean="0"/>
              <a:t>детей </a:t>
            </a:r>
            <a:r>
              <a:rPr lang="ru-RU" sz="2400" dirty="0"/>
              <a:t>старшего дошкольного возраста с задержкой психического развития (ЗПР</a:t>
            </a:r>
            <a:r>
              <a:rPr lang="ru-RU" sz="2400" dirty="0" smtClean="0"/>
              <a:t>) </a:t>
            </a:r>
            <a:r>
              <a:rPr lang="ru-RU" sz="2400" dirty="0"/>
              <a:t>больше привлекают именно сенсорные свойства предметов и игрушек: яркие цвета, необычный запах, гладкая или шероховатая поверхность, звуки, которые издают предметы. </a:t>
            </a:r>
            <a:r>
              <a:rPr lang="ru-RU" sz="2400" dirty="0" smtClean="0"/>
              <a:t>Данный интерес и </a:t>
            </a:r>
            <a:r>
              <a:rPr lang="ru-RU" sz="2400" dirty="0"/>
              <a:t>является основным мотивом к различным манипуляциям с предметами. </a:t>
            </a:r>
            <a:endParaRPr lang="ru-RU" sz="2400" dirty="0" smtClean="0"/>
          </a:p>
          <a:p>
            <a:pPr algn="just"/>
            <a:r>
              <a:rPr lang="ru-RU" sz="2400" dirty="0" smtClean="0"/>
              <a:t>	В </a:t>
            </a:r>
            <a:r>
              <a:rPr lang="ru-RU" sz="2400" dirty="0"/>
              <a:t>связи с этими факторами, возникает необходимость в применении эффективных методов и приемов для преодоления вышеуказанных трудностей. Одним из таких методов является метод сенсорных игр. </a:t>
            </a:r>
          </a:p>
          <a:p>
            <a:pPr algn="just"/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72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Сенсорные </a:t>
            </a:r>
            <a:r>
              <a:rPr lang="ru-RU" sz="2400" dirty="0"/>
              <a:t>игры </a:t>
            </a:r>
            <a:r>
              <a:rPr lang="ru-RU" sz="2400" dirty="0" smtClean="0"/>
              <a:t>развивают восприятие </a:t>
            </a:r>
            <a:r>
              <a:rPr lang="ru-RU" sz="2400" dirty="0"/>
              <a:t>и дают ребенку возможность получить новые чувственные ощущения: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зрительные</a:t>
            </a:r>
            <a:r>
              <a:rPr lang="ru-RU" sz="2400" dirty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слуховые</a:t>
            </a:r>
            <a:r>
              <a:rPr lang="ru-RU" sz="2400" dirty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тактильные</a:t>
            </a:r>
            <a:r>
              <a:rPr lang="ru-RU" sz="2400" dirty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двигательные</a:t>
            </a:r>
            <a:r>
              <a:rPr lang="ru-RU" sz="2400" dirty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обонятельные</a:t>
            </a:r>
            <a:r>
              <a:rPr lang="ru-RU" sz="2400" dirty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вкусовые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913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791200" cy="1371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Вывод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931224" cy="4373563"/>
          </a:xfrm>
        </p:spPr>
        <p:txBody>
          <a:bodyPr/>
          <a:lstStyle/>
          <a:p>
            <a:pPr algn="just"/>
            <a:r>
              <a:rPr lang="ru-RU" sz="2400" dirty="0" smtClean="0"/>
              <a:t>	В процессе сенсорных </a:t>
            </a:r>
            <a:r>
              <a:rPr lang="ru-RU" sz="2400" dirty="0"/>
              <a:t>игр ребенок получает новую </a:t>
            </a:r>
            <a:r>
              <a:rPr lang="ru-RU" sz="2400" dirty="0" smtClean="0"/>
              <a:t>информацию об </a:t>
            </a:r>
            <a:r>
              <a:rPr lang="ru-RU" sz="2400" dirty="0"/>
              <a:t>окружающем мире. Именно таким образом мы можем добиться успеха при работе с детьми дошкольного возраста с ЗПР, </a:t>
            </a:r>
            <a:r>
              <a:rPr lang="ru-RU" sz="2400" dirty="0" smtClean="0"/>
              <a:t>а сами </a:t>
            </a:r>
            <a:r>
              <a:rPr lang="ru-RU" sz="2400" dirty="0"/>
              <a:t>занятия будут </a:t>
            </a:r>
            <a:r>
              <a:rPr lang="ru-RU" sz="2400" dirty="0" smtClean="0"/>
              <a:t>эффективны</a:t>
            </a:r>
            <a:r>
              <a:rPr lang="ru-RU" sz="2400" dirty="0"/>
              <a:t> </a:t>
            </a:r>
            <a:r>
              <a:rPr lang="ru-RU" sz="2400" dirty="0" smtClean="0"/>
              <a:t>и </a:t>
            </a:r>
            <a:r>
              <a:rPr lang="ru-RU" sz="2400" dirty="0"/>
              <a:t>их проведение даст огромный результат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822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685800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Игра «Собери узор»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19256" cy="4373563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Развитию </a:t>
            </a:r>
            <a:r>
              <a:rPr lang="ru-RU" sz="2400" dirty="0"/>
              <a:t>зрительного восприятия способствует складывание различных узоров по </a:t>
            </a:r>
            <a:r>
              <a:rPr lang="ru-RU" sz="2400" dirty="0" smtClean="0"/>
              <a:t>образцу. Можно использовать как выкладывание узоров из геометрических фигур, так и из круп, камней с опорой на образец педагога.</a:t>
            </a:r>
            <a:endParaRPr lang="ru-RU" sz="2400" dirty="0"/>
          </a:p>
        </p:txBody>
      </p:sp>
      <p:pic>
        <p:nvPicPr>
          <p:cNvPr id="4" name="Picture 2" descr="https://sun9-4.userapi.com/impg/6g5NI5ixNSTwhdk4Ep4zJ02YhGKVQPp-u-khZg/-EsaOKAJJkQ.jpg?size=1000x1334&amp;quality=95&amp;sign=a1e1287a74d1113706bb090e860d0bb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05370" y="3239246"/>
            <a:ext cx="2860994" cy="3816566"/>
          </a:xfrm>
          <a:prstGeom prst="rect">
            <a:avLst/>
          </a:prstGeom>
          <a:noFill/>
        </p:spPr>
      </p:pic>
      <p:pic>
        <p:nvPicPr>
          <p:cNvPr id="6146" name="Picture 2" descr="https://sun9-17.userapi.com/impg/ro5VDod7RPQQ2Cj-CfC1Y_a4IHvIsAAyEXXhEQ/DJmmHdAbM_w.jpg?size=1000x1334&amp;quality=95&amp;sign=ef05263fb2f973a2782b7223858138d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24944"/>
            <a:ext cx="2843075" cy="3792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82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685800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Игра «Бассейн»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43735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	Основой является емкость </a:t>
            </a:r>
            <a:r>
              <a:rPr lang="ru-RU" sz="2400" dirty="0"/>
              <a:t>с любым </a:t>
            </a:r>
            <a:r>
              <a:rPr lang="ru-RU" sz="2400" dirty="0" smtClean="0"/>
              <a:t>наполнителем. </a:t>
            </a:r>
            <a:r>
              <a:rPr lang="ru-RU" sz="2400" dirty="0"/>
              <a:t>Она даст возможность ребенку расширить свой тактильный опыт — он сможет трогать, пересыпать, переливать, </a:t>
            </a:r>
            <a:r>
              <a:rPr lang="ru-RU" sz="2400" dirty="0" smtClean="0"/>
              <a:t>исследовать, откапывать. Наполнением может служить как разные по цвету форме и текстуре камни, так и крупы. Целью игры является нахождение в емкости определенного предмета (например, маленькой игрушечной собачки).</a:t>
            </a:r>
            <a:endParaRPr lang="ru-RU" sz="2400" dirty="0"/>
          </a:p>
          <a:p>
            <a:pPr algn="just"/>
            <a:r>
              <a:rPr lang="ru-RU" sz="2400" dirty="0" smtClean="0"/>
              <a:t>	</a:t>
            </a:r>
            <a:endParaRPr lang="ru-RU" sz="2400" dirty="0"/>
          </a:p>
        </p:txBody>
      </p:sp>
      <p:pic>
        <p:nvPicPr>
          <p:cNvPr id="5122" name="Picture 2" descr="https://sun9-69.userapi.com/impg/R9pw70i-ajOHHm9oK_y7c4wR8atFiRzlDKaPKw/Vw-PNM9sEy0.jpg?size=1000x1334&amp;quality=95&amp;sign=651480574def4bb2b018148a36e8e58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17212" y="3834655"/>
            <a:ext cx="2429055" cy="3384375"/>
          </a:xfrm>
          <a:prstGeom prst="rect">
            <a:avLst/>
          </a:prstGeom>
          <a:noFill/>
        </p:spPr>
      </p:pic>
      <p:pic>
        <p:nvPicPr>
          <p:cNvPr id="5124" name="Picture 4" descr="https://sun9-26.userapi.com/impg/W1ITJfWGE-ySSpry4Ie6cJsrC04v3dNGwUhOWQ/9shMriVIbmQ.jpg?size=1000x1334&amp;quality=95&amp;sign=a18b30038b3e17539bd1ec82d23f47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57671" y="3761513"/>
            <a:ext cx="2429055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53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171400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Игра «Сгруппируй фигуры»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Можно предложить детям расположить в </a:t>
            </a:r>
            <a:r>
              <a:rPr lang="ru-RU" sz="2400" dirty="0"/>
              <a:t>2 колонки все геометрические </a:t>
            </a:r>
            <a:r>
              <a:rPr lang="ru-RU" sz="2400" dirty="0" smtClean="0"/>
              <a:t>фигуры, например,  </a:t>
            </a:r>
            <a:r>
              <a:rPr lang="ru-RU" sz="2400" dirty="0"/>
              <a:t>так, чтобы в первой колонке находились только треугольники, а во второй - только квадраты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	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Игра способствует развитию восприятия формы.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098" name="Picture 2" descr="https://sun9-65.userapi.com/impg/XVFscuEkDtRSrT5KOJ8RJhEfp3GIj5uc84oCMA/Ml37MWjtKLQ.jpg?size=1778x1334&amp;quality=95&amp;sign=4c03c527266e87db31042dddefb3618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3960440" cy="2593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69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243408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2700" dirty="0"/>
              <a:t>Игра «Отгадай по </a:t>
            </a:r>
            <a:r>
              <a:rPr lang="ru-RU" sz="2700" dirty="0" smtClean="0"/>
              <a:t>звуку»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36904" cy="4373563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Предлагаем</a:t>
            </a:r>
            <a:r>
              <a:rPr lang="ru-RU" dirty="0" smtClean="0"/>
              <a:t> </a:t>
            </a:r>
            <a:r>
              <a:rPr lang="ru-RU" sz="2400" dirty="0" smtClean="0"/>
              <a:t>детям </a:t>
            </a:r>
            <a:r>
              <a:rPr lang="ru-RU" sz="2400" dirty="0"/>
              <a:t>определить по </a:t>
            </a:r>
            <a:r>
              <a:rPr lang="ru-RU" sz="2400" dirty="0" smtClean="0"/>
              <a:t>звуку предмет, </a:t>
            </a:r>
            <a:r>
              <a:rPr lang="ru-RU" sz="2400" dirty="0"/>
              <a:t>который скрыт за </a:t>
            </a:r>
            <a:r>
              <a:rPr lang="ru-RU" sz="2400" dirty="0" smtClean="0"/>
              <a:t>ширмой, предварительно ознакомив их со звучанием каждого.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Данная игра позволяет развивать у детей слуховое восприятие.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078" name="Picture 6" descr="https://sun9-88.userapi.com/impg/NSKorKDD72D1HLU4vHT283i7A4S3ueR5FNqo8A/_Uee1lsm9jM.jpg?size=1000x1334&amp;quality=95&amp;sign=85bf2b64d60c1ad3a33f251bd1637f8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18823" y="3374266"/>
            <a:ext cx="2914867" cy="3888432"/>
          </a:xfrm>
          <a:prstGeom prst="rect">
            <a:avLst/>
          </a:prstGeom>
          <a:noFill/>
        </p:spPr>
      </p:pic>
      <p:pic>
        <p:nvPicPr>
          <p:cNvPr id="3080" name="Picture 8" descr="https://sun9-80.userapi.com/impg/jRLa897pmRVuprsUFxWhjPHWDEMJg5Vi0e_pLQ/8iMMLQPMVKs.jpg?size=1000x1334&amp;quality=95&amp;sign=dcc58a7b51213368573ad3e019cb273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6257" y="3380252"/>
            <a:ext cx="2879026" cy="384062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139952" y="5229200"/>
            <a:ext cx="648072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7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46</TotalTime>
  <Words>54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Сенсорное развитие детей старшего дошкольного возраста с задержкой психического развития посредством игр</vt:lpstr>
      <vt:lpstr>Слайд 2</vt:lpstr>
      <vt:lpstr>Слайд 3</vt:lpstr>
      <vt:lpstr>Слайд 4</vt:lpstr>
      <vt:lpstr>Вывод</vt:lpstr>
      <vt:lpstr>Игра «Собери узор»</vt:lpstr>
      <vt:lpstr>Игра «Бассейн»</vt:lpstr>
      <vt:lpstr>Игра «Сгруппируй фигуры»</vt:lpstr>
      <vt:lpstr>Игра «Отгадай по звуку» 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развитие детей старшего дошкольного возраста с задержкой психического развития посредством игр</dc:title>
  <cp:lastModifiedBy>Иван</cp:lastModifiedBy>
  <cp:revision>8</cp:revision>
  <dcterms:modified xsi:type="dcterms:W3CDTF">2022-11-08T11:17:03Z</dcterms:modified>
</cp:coreProperties>
</file>