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57" r:id="rId3"/>
    <p:sldId id="263" r:id="rId4"/>
    <p:sldId id="272" r:id="rId5"/>
    <p:sldId id="259" r:id="rId6"/>
    <p:sldId id="269" r:id="rId7"/>
    <p:sldId id="268" r:id="rId8"/>
    <p:sldId id="276" r:id="rId9"/>
    <p:sldId id="270" r:id="rId10"/>
    <p:sldId id="286" r:id="rId11"/>
    <p:sldId id="267" r:id="rId12"/>
    <p:sldId id="266" r:id="rId13"/>
    <p:sldId id="284" r:id="rId14"/>
    <p:sldId id="285" r:id="rId15"/>
    <p:sldId id="271" r:id="rId16"/>
    <p:sldId id="283" r:id="rId17"/>
    <p:sldId id="260" r:id="rId18"/>
    <p:sldId id="261" r:id="rId19"/>
    <p:sldId id="277" r:id="rId20"/>
    <p:sldId id="278" r:id="rId21"/>
    <p:sldId id="279" r:id="rId22"/>
    <p:sldId id="262" r:id="rId23"/>
    <p:sldId id="273" r:id="rId24"/>
    <p:sldId id="274" r:id="rId25"/>
    <p:sldId id="275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CD53DC-B0E3-4561-A63E-2AF4211734E1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F9B11-E90E-4546-BCF8-BF279E2A1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2DBEE-34CD-4FD1-B089-60135A810E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99BF0-7E81-4862-AB72-187DCDD419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7E52-6E56-4A87-903B-06CAB2211315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5BFE13-8794-4F52-9D85-CB3299C44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53BA-BA62-4875-921F-BF5A4EE5CAA6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D206B-DE2C-454D-8388-0E72FFD66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0651-6C51-41A2-80E3-FC00F3360A43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FC2D-E9BA-4FF2-805F-26CFFEF65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96EFF-B57B-4A0E-BF69-2F0332C520D3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18C4833-F83A-466E-BD6B-69FAAD8C5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24-viselki.ru/" TargetMode="External"/><Relationship Id="rId2" Type="http://schemas.openxmlformats.org/officeDocument/2006/relationships/hyperlink" Target="http://ped-kopilk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hcolonoc.ru/" TargetMode="External"/><Relationship Id="rId5" Type="http://schemas.openxmlformats.org/officeDocument/2006/relationships/hyperlink" Target="https://educontest.net/" TargetMode="External"/><Relationship Id="rId4" Type="http://schemas.openxmlformats.org/officeDocument/2006/relationships/hyperlink" Target="http://www.myshared.ru/slide/94824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3644900"/>
            <a:ext cx="4498975" cy="2965450"/>
          </a:xfrm>
        </p:spPr>
        <p:txBody>
          <a:bodyPr/>
          <a:lstStyle/>
          <a:p>
            <a:pPr eaLnBrk="1" hangingPunct="1"/>
            <a:endParaRPr lang="ru-RU" sz="2800" i="1" smtClean="0">
              <a:solidFill>
                <a:schemeClr val="tx1"/>
              </a:solidFill>
              <a:latin typeface="Cambria" pitchFamily="18" charset="0"/>
            </a:endParaRPr>
          </a:p>
          <a:p>
            <a:pPr algn="r" eaLnBrk="1" hangingPunct="1"/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Подготовила:</a:t>
            </a:r>
          </a:p>
          <a:p>
            <a:pPr algn="r" eaLnBrk="1" hangingPunct="1"/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воспитатель МБДОУ № 31</a:t>
            </a:r>
          </a:p>
          <a:p>
            <a:pPr algn="r" eaLnBrk="1" hangingPunct="1"/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 «Волшебная страна» г. Пенза </a:t>
            </a:r>
          </a:p>
          <a:p>
            <a:pPr algn="r" eaLnBrk="1" hangingPunct="1"/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Ю.А. Норкина</a:t>
            </a:r>
          </a:p>
          <a:p>
            <a:pPr eaLnBrk="1" hangingPunct="1"/>
            <a:endParaRPr lang="ru-RU" sz="2000" i="1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ru-RU" sz="2000" i="1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ru-RU" sz="2000" i="1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68313" y="1557338"/>
            <a:ext cx="8229600" cy="14700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bg2"/>
                </a:solidFill>
                <a:latin typeface="Times New Roman" pitchFamily="18" charset="0"/>
              </a:rPr>
              <a:t>Организация развивающей предметно-пространственной среды</a:t>
            </a:r>
            <a:br>
              <a:rPr lang="ru-RU" sz="28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bg2"/>
                </a:solidFill>
                <a:latin typeface="Times New Roman" pitchFamily="18" charset="0"/>
              </a:rPr>
              <a:t>по ФЭМП в соответствии с ФГОС в старшей группе</a:t>
            </a:r>
          </a:p>
        </p:txBody>
      </p:sp>
      <p:pic>
        <p:nvPicPr>
          <p:cNvPr id="6147" name="Содержимое 3" descr="бурати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92600"/>
            <a:ext cx="20494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492500" y="6165850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</a:rPr>
              <a:t>г. Пенза,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2722562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FF0000"/>
                </a:solidFill>
                <a:latin typeface="Calibri" pitchFamily="34" charset="0"/>
              </a:rPr>
              <a:t>Содержание ФЭМП в соответствии с программой «Детство» </a:t>
            </a:r>
            <a:br>
              <a:rPr lang="ru-RU" b="1" i="1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3200" i="1" smtClean="0">
                <a:solidFill>
                  <a:schemeClr val="tx1"/>
                </a:solidFill>
                <a:latin typeface="Calibri" pitchFamily="34" charset="0"/>
              </a:rPr>
              <a:t>(Т.И. Бабаева, А.Г. Гогоберидзе)</a:t>
            </a:r>
            <a:endParaRPr lang="ru-RU" sz="3600" i="1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1\Desktop\1(5)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4824536" cy="373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+mj-lt"/>
              </a:rPr>
            </a:br>
            <a:r>
              <a:rPr lang="ru-RU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Младший возраст (4-й год жизни)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/>
            </a:r>
            <a:br>
              <a:rPr lang="ru-RU" i="1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(по программе «Детство»)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j-lt"/>
              </a:rPr>
            </a:br>
            <a:endParaRPr lang="ru-RU" dirty="0"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395288" y="1196975"/>
          <a:ext cx="8291512" cy="562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6883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Сенсорное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Первые шаги в математику</a:t>
                      </a:r>
                      <a:endParaRPr lang="ru-RU" dirty="0"/>
                    </a:p>
                  </a:txBody>
                  <a:tcPr/>
                </a:tc>
              </a:tr>
              <a:tr h="47122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Цвета спектра (8 цветов – различение, 2-4 называние);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Узнавание, называние некоторых фигур;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Использование простейших способов обследования (рассматривание, ощупывание, прокатывание), освоение слов, обозначающих признаки предметов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Сравнение 2-ух предметов по 1-2ум выраженным признакам;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Овладение действием соединения в пары предметов по заданному образцу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Освоение</a:t>
                      </a:r>
                      <a:r>
                        <a:rPr lang="ru-RU" baseline="0" dirty="0" smtClean="0"/>
                        <a:t> умения пользоваться эталонами форм (круг, шар, куб, треугольник, квадрат);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простых связей и отношений (сравнение по размеру, по количеству, цвету, «ближе», «раньше»)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Овладение умением воспринимать и обобщать группу предметов по общим свойствам, уравнивать группы предметов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приёмов наложения и приложения;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Проявление интереса к </a:t>
                      </a:r>
                      <a:r>
                        <a:rPr lang="ru-RU" baseline="0" dirty="0" err="1" smtClean="0"/>
                        <a:t>сосчитыванию</a:t>
                      </a:r>
                      <a:r>
                        <a:rPr lang="ru-RU" baseline="0" dirty="0" smtClean="0"/>
                        <a:t> предметов (3 – 5)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Средний возраст  (5-й год жизни)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/>
            </a:r>
            <a:br>
              <a:rPr lang="ru-RU" i="1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(по программе «Детство»)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250825" y="1268413"/>
          <a:ext cx="864076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80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Сенсорное развитие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Первые шаги в математику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923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Цвета спектра (10 цветов – различение, 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называние, 2-3 оттенка);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Различение</a:t>
                      </a:r>
                      <a:r>
                        <a:rPr lang="ru-RU" sz="1800" baseline="0" dirty="0" smtClean="0"/>
                        <a:t> и </a:t>
                      </a:r>
                      <a:r>
                        <a:rPr lang="ru-RU" sz="1800" dirty="0" smtClean="0"/>
                        <a:t>называние геометрических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фигур - 7; воссоздание фигур из</a:t>
                      </a:r>
                      <a:r>
                        <a:rPr lang="ru-RU" sz="1800" baseline="0" dirty="0" smtClean="0"/>
                        <a:t> частей;</a:t>
                      </a: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Использование</a:t>
                      </a:r>
                      <a:r>
                        <a:rPr lang="ru-RU" sz="1800" baseline="0" dirty="0" smtClean="0"/>
                        <a:t> эталонов для оценки свойств предметов (пушистый, твёрдый, горячий)</a:t>
                      </a: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Сравнение предметов, выделение отличия и сходства  по 2-3  выраженным признакам; освоение группировки (по цвету, форме, размеру, материалу, вкусу, запаху, фактуре)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предмета по 3 – 4 признакам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Определение свойств предметов (форма, длина, ширина, высота, толщина);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Сравнение предметов по пространственному расположению; местонахождение объекта в ряду;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Определение последовательности событий во времени;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практического деления целого на части;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Понимание и использование числа как показателя количества, итога счёта, называние чисел по порядку до 5 -6;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Сравнение, деление на подгруппы, воспроизведение групп по количеству и числу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Старший возраст  (6-й год жизни)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/>
            </a:r>
            <a:br>
              <a:rPr lang="ru-RU" i="1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(по программе «Детство»)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79388" y="1447800"/>
          <a:ext cx="850741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/>
                <a:gridCol w="4253644"/>
              </a:tblGrid>
              <a:tr h="829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Сенсорное развитие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Первые шаги в математику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220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Различение и называние ВСЕХ цветов спектра, оттенков цвета, 3-5 тонов (малиновый, бирюзовый, лимонный), тёплых и холодных оттенков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Различение</a:t>
                      </a:r>
                      <a:r>
                        <a:rPr lang="ru-RU" baseline="0" dirty="0" smtClean="0"/>
                        <a:t> и называние геом.фигур, освоение способов воссоздания фигур из частей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Использование сенсорных </a:t>
                      </a:r>
                      <a:r>
                        <a:rPr lang="ru-RU" baseline="0" dirty="0" err="1" smtClean="0"/>
                        <a:t>этолонов</a:t>
                      </a:r>
                      <a:r>
                        <a:rPr lang="ru-RU" baseline="0" dirty="0" smtClean="0"/>
                        <a:t> для оценки свойств предметов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умений выделять сходство и различие между группами предметов, выделять 3-5 признаков сходства и отличия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Использование</a:t>
                      </a:r>
                      <a:r>
                        <a:rPr lang="ru-RU" baseline="0" dirty="0" smtClean="0"/>
                        <a:t> приёмов сравнения, упорядочивания и классификации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Овладение умениями пользоваться числами и цифрами для обозначения количества и результата сравнения в пределах первого десятка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измерения: длины, ширины, высоты, мерками разного размера, фиксация результата числом и цифрой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умения уменьшать и увеличивать на 1, 2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состава числа из 2-ух меньших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282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Подготовительная группа  </a:t>
            </a:r>
            <a:br>
              <a:rPr lang="ru-RU" sz="36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(7-й год жизни)</a:t>
            </a:r>
            <a:r>
              <a:rPr lang="ru-RU" sz="3600" b="1" i="1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/>
            </a:r>
            <a:br>
              <a:rPr lang="ru-RU" i="1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(по программе «Детство»)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0" y="1022350"/>
          <a:ext cx="9144000" cy="615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47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Сенсорное развитие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Первые шаги в математику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9879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Различение и называние ВСЕХ цветов спектра, оттенков цвета, 5-7 дополнительных тонов,</a:t>
                      </a:r>
                      <a:r>
                        <a:rPr lang="ru-RU" baseline="0" dirty="0" smtClean="0"/>
                        <a:t> умение смешивать цвета для получения оттенка</a:t>
                      </a: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Различение</a:t>
                      </a:r>
                      <a:r>
                        <a:rPr lang="ru-RU" baseline="0" dirty="0" smtClean="0"/>
                        <a:t> и называние геом.фигур, выделение структуры плоских и объёмных фигур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Использование сенсорных эталонов для оценки свойств предметов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умений выделять сходство и различие между  предметами, выделять 4-6 признаков сходства и отличия, понимание свойств материалов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Освоение умения характеризовать объект, явление, событие</a:t>
                      </a:r>
                      <a:r>
                        <a:rPr lang="ru-RU" baseline="0" dirty="0" smtClean="0"/>
                        <a:t> с количественной, пространственно-временной точек зрения, отмечать сходства и различия форм, величин, использовать знаки, схемы, условные обозначения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Проявление интереса к цифрам, их написанию, использованию их в разных видах деятельности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состава чисел в пределах 1-го десятка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Освоение умения составлять и решать простые задачи на сложение и вычитание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Проявление умений устанавливать причинно-следственные связи, выражать последовательность в виде алгоритма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113" y="2492375"/>
            <a:ext cx="3168650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Всестороннее развитие ребенка в процессе ФЭМП</a:t>
            </a:r>
          </a:p>
        </p:txBody>
      </p:sp>
      <p:sp>
        <p:nvSpPr>
          <p:cNvPr id="5" name="Овал 4"/>
          <p:cNvSpPr/>
          <p:nvPr/>
        </p:nvSpPr>
        <p:spPr>
          <a:xfrm>
            <a:off x="395288" y="908050"/>
            <a:ext cx="2592387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Развитие мышления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6357938" y="1571625"/>
            <a:ext cx="2786062" cy="1497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Развитие памяти, внимания, воображения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150" y="4797425"/>
            <a:ext cx="3024188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Развитие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80063" y="4652963"/>
            <a:ext cx="3240087" cy="144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Развитие специальных навыков и умений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375" y="333375"/>
            <a:ext cx="3024188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Сенсорное развитие 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3141663"/>
            <a:ext cx="2627313" cy="11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Развитие познавательных интересов </a:t>
            </a:r>
          </a:p>
        </p:txBody>
      </p:sp>
      <p:cxnSp>
        <p:nvCxnSpPr>
          <p:cNvPr id="12" name="Прямая со стрелкой 11"/>
          <p:cNvCxnSpPr>
            <a:stCxn id="5" idx="5"/>
          </p:cNvCxnSpPr>
          <p:nvPr/>
        </p:nvCxnSpPr>
        <p:spPr>
          <a:xfrm>
            <a:off x="2608263" y="1830388"/>
            <a:ext cx="1027112" cy="8778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003800" y="1628775"/>
            <a:ext cx="73025" cy="8636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300788" y="3068638"/>
            <a:ext cx="792162" cy="730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5"/>
          </p:cNvCxnSpPr>
          <p:nvPr/>
        </p:nvCxnSpPr>
        <p:spPr>
          <a:xfrm>
            <a:off x="5764213" y="3598863"/>
            <a:ext cx="679450" cy="7667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708400" y="3789363"/>
            <a:ext cx="647700" cy="11525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6"/>
          </p:cNvCxnSpPr>
          <p:nvPr/>
        </p:nvCxnSpPr>
        <p:spPr>
          <a:xfrm flipH="1">
            <a:off x="2627313" y="3429000"/>
            <a:ext cx="576262" cy="2873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4"/>
          </p:cNvCxnSpPr>
          <p:nvPr/>
        </p:nvCxnSpPr>
        <p:spPr>
          <a:xfrm>
            <a:off x="3348038" y="6021388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«Математические сказки»</a:t>
            </a:r>
            <a:br>
              <a:rPr lang="ru-RU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http://www.detiseti.ru/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 помогают усваивать знания, 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запоминать цифры, 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решать несложные задачи, 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получить первые представления о времени,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пространстве, 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величине, 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геометрических формах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творчески мыслить  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находить правильное решение 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22531" name="Picture 2" descr="C:\Users\1\Desktop\105905856_4709286_0_8750d_c06cf0e2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284538"/>
            <a:ext cx="25781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1\Desktop\Математика_в_до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68613"/>
            <a:ext cx="377507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Принципы построения образовательного процесса по математическому развитию:</a:t>
            </a:r>
            <a:r>
              <a:rPr lang="ru-RU" b="1" i="1" dirty="0" smtClean="0">
                <a:latin typeface="+mj-lt"/>
              </a:rPr>
              <a:t/>
            </a:r>
            <a:br>
              <a:rPr lang="ru-RU" b="1" i="1" dirty="0" smtClean="0">
                <a:latin typeface="+mj-lt"/>
              </a:rPr>
            </a:br>
            <a:endParaRPr lang="ru-RU" b="1" i="1" dirty="0">
              <a:latin typeface="+mj-lt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вариативности, индивидуализации;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научной обоснованности и практической применимости;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интеграции образовательных областей и видов детской деятельности;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комплексно - тематического планирования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511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«Принцип научной обоснованности и практической применимости»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УМК по формированию элементарных математических представлений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25603" name="Picture 2" descr="C:\Users\1\Desktop\tmp435461082165805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92375"/>
            <a:ext cx="32924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Колесникова Елена Владимировна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Математические ступеньки. Программа развития математических представлений у дошкольников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Методическое обеспечение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рабочие тетради;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раздаточный материал</a:t>
            </a:r>
            <a:br>
              <a:rPr lang="ru-RU" smtClean="0">
                <a:latin typeface="Cambria" pitchFamily="18" charset="0"/>
              </a:rPr>
            </a:br>
            <a:endParaRPr lang="ru-RU" smtClean="0"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Cambria" pitchFamily="18" charset="0"/>
              </a:rPr>
              <a:t/>
            </a:r>
            <a:br>
              <a:rPr lang="ru-RU" b="1" smtClean="0">
                <a:latin typeface="Cambria" pitchFamily="18" charset="0"/>
              </a:rPr>
            </a:br>
            <a:endParaRPr lang="ru-RU" smtClean="0">
              <a:latin typeface="Cambria" pitchFamily="18" charset="0"/>
            </a:endParaRPr>
          </a:p>
        </p:txBody>
      </p:sp>
      <p:pic>
        <p:nvPicPr>
          <p:cNvPr id="26627" name="Picture 2" descr="C:\Users\Admin\Desktop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349500"/>
            <a:ext cx="266858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549275"/>
            <a:ext cx="8229600" cy="52895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</a:rPr>
              <a:t>«Человеческий разум является математическим: он стремится к точности, к измерению, к сравнению. ...Без математического воспитания и образования невозможно ни понять прогресс нашей эпохи, ни принять в нём участие»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</a:rPr>
              <a:t>М. Монтессори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7170" name="Picture 2" descr="C:\Users\1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00438"/>
            <a:ext cx="516096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C00000"/>
                </a:solidFill>
                <a:latin typeface="Calibri" pitchFamily="34" charset="0"/>
              </a:rPr>
              <a:t>Петерсон Людмила Георгиевна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214438"/>
            <a:ext cx="7772400" cy="4805362"/>
          </a:xfrm>
        </p:spPr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«Ступеньки» - Программа курса математики для дошкольной подготовки детей 3-6 лет.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Программа методически обеспечена курсами "Игралочка" и "Раз - ступенька, два - ступенька..." 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27651" name="Picture 2" descr="C:\Users\Admin\Desktop\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000375"/>
            <a:ext cx="26368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Admin\Desktop\product-3baf8be2585312e3e15a486cc066ef87-199x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997200"/>
            <a:ext cx="31099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Calibri" pitchFamily="34" charset="0"/>
              </a:rPr>
              <a:t>Новикова Валентина Павловна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Авторская парциальная программа  «Математика в детском саду»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Методическое обеспечение: сценарии занятий, раздаточный материал,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    рабочие тетради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 по формированию элементарных математических представлений</a:t>
            </a:r>
            <a:endParaRPr lang="ru-RU" sz="2800" b="1" i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Игровая деятельность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Непосредственно образовательная деятельность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Организация РППС («Центры познавательного развития»)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Досуги (викторины, КВН)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Совместная деятельность в режимных моментах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Самостоятельная деятельность</a:t>
            </a:r>
          </a:p>
        </p:txBody>
      </p:sp>
      <p:pic>
        <p:nvPicPr>
          <p:cNvPr id="29699" name="Содержимое 3" descr="бурати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08500"/>
            <a:ext cx="1993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641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98500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игр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77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игр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математического развития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«Построим кукле домик», «Чья башня выше?»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умение сравнивать предметы по величине. Повторить названия и признаки геометрических фигур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«Найди свой домик», «Гаражи», «Найди секрет»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знания о геометрических фигурах. Повторить состав чисел из двух меньших. Закрепить умение ориентироваться в движении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Настольно-печатные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«Собери машину», «Кто где живет?», «Придумай задачу»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Повторить названия и свойства геометрических фигур. Закрепить умение определять положение пред­метов относительно друг друга. Закрепить умение составлять и решать арифметические задачи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Словесные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«Продолжи предложение», «Назови соседей»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умение сравнивать предметы по дли­не, ширине, высоте. Повторить последовательность дней недели (частей суток). Закрепить знание числового ряда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Сюжетные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«Магазин», «Ателье», «Угостим кукол чаем»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знание денежных знаков. Выработать навыки измерительной деятельности. Закрепить умение устанавливать взаимно-одно­значные соответствия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Театрализованные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«Репка», «Теремок», «Веселый счет»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знание количественного и порядкового счета. Повторить цифры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Непосредственно образовательная деятельность по ФЭМП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mbria" pitchFamily="18" charset="0"/>
              </a:rPr>
              <a:t>1. Организация занятия</a:t>
            </a:r>
            <a:endParaRPr lang="ru-RU" smtClean="0">
              <a:latin typeface="Cambria" pitchFamily="18" charset="0"/>
            </a:endParaRPr>
          </a:p>
          <a:p>
            <a:pPr eaLnBrk="1" hangingPunct="1"/>
            <a:r>
              <a:rPr lang="ru-RU" b="1" smtClean="0">
                <a:latin typeface="Cambria" pitchFamily="18" charset="0"/>
              </a:rPr>
              <a:t>2. Ход занятия</a:t>
            </a:r>
            <a:endParaRPr lang="ru-RU" smtClean="0"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C00000"/>
                </a:solidFill>
                <a:latin typeface="Cambria" pitchFamily="18" charset="0"/>
              </a:rPr>
              <a:t>Примерные части хода математического занятия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  <a:latin typeface="Cambria" pitchFamily="18" charset="0"/>
              </a:rPr>
              <a:t>Математическая разминка </a:t>
            </a:r>
            <a:r>
              <a:rPr lang="ru-RU" sz="2400" smtClean="0">
                <a:latin typeface="Cambria" pitchFamily="18" charset="0"/>
              </a:rPr>
              <a:t>(обычно со старшей группы)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  <a:latin typeface="Cambria" pitchFamily="18" charset="0"/>
              </a:rPr>
              <a:t>Работа с демонстрационным материалом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  <a:latin typeface="Cambria" pitchFamily="18" charset="0"/>
              </a:rPr>
              <a:t>Работа с раздаточным материалом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  <a:latin typeface="Cambria" pitchFamily="18" charset="0"/>
              </a:rPr>
              <a:t>Физкультминутка</a:t>
            </a:r>
            <a:endParaRPr lang="ru-RU" sz="2400" smtClean="0"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  <a:latin typeface="Cambria" pitchFamily="18" charset="0"/>
              </a:rPr>
              <a:t>Дидактическая игра</a:t>
            </a:r>
          </a:p>
          <a:p>
            <a:pPr eaLnBrk="1" hangingPunct="1"/>
            <a:r>
              <a:rPr lang="ru-RU" b="1" smtClean="0">
                <a:latin typeface="Cambria" pitchFamily="18" charset="0"/>
              </a:rPr>
              <a:t>3.</a:t>
            </a:r>
            <a:r>
              <a:rPr lang="ru-RU" smtClean="0">
                <a:latin typeface="Cambria" pitchFamily="18" charset="0"/>
              </a:rPr>
              <a:t> </a:t>
            </a:r>
            <a:r>
              <a:rPr lang="ru-RU" b="1" smtClean="0">
                <a:latin typeface="Cambria" pitchFamily="18" charset="0"/>
              </a:rPr>
              <a:t>Итог занятия</a:t>
            </a:r>
            <a:endParaRPr lang="ru-RU" smtClean="0"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ambria" pitchFamily="18" charset="0"/>
            </a:endParaRPr>
          </a:p>
        </p:txBody>
      </p:sp>
      <p:pic>
        <p:nvPicPr>
          <p:cNvPr id="31747" name="Picture 2" descr="C:\Users\1\Desktop\31c023e62bb40becc3cffd1c79cc336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221163"/>
            <a:ext cx="24209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Способы поддержания хорошей работоспособности у детей на занятии</a:t>
            </a:r>
            <a:endParaRPr lang="ru-RU" dirty="0">
              <a:latin typeface="+mj-lt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Словесная активизация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Чередование различных видов деятельности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Смена наглядного материала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Физкультминутки и релаксация</a:t>
            </a:r>
          </a:p>
          <a:p>
            <a:pPr eaLnBrk="1" hangingPunct="1"/>
            <a:r>
              <a:rPr lang="ru-RU" smtClean="0">
                <a:latin typeface="Cambria" pitchFamily="18" charset="0"/>
              </a:rPr>
              <a:t>Трудный новый материал дается через 3—5 минут от начала занятия, до 15- 18-й минуты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32771" name="Picture 2" descr="C:\Users\1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292600"/>
            <a:ext cx="42259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alibri" pitchFamily="34" charset="0"/>
              </a:rPr>
              <a:t>РППС:  математические уголки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Основная цель использования занимательного материала - формирование представлений и закрепление уже имеющихся знаний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875" y="4005263"/>
            <a:ext cx="33115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Настольно - печатные и развивающие игры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825" y="3068638"/>
            <a:ext cx="2449513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Игровые материалы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4724400"/>
            <a:ext cx="2808288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Раздаточный материал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148263" y="2852738"/>
            <a:ext cx="2808287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Дидактические игры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03575" y="5661025"/>
            <a:ext cx="2592388" cy="909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Раскраски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95963" y="4797425"/>
            <a:ext cx="2952750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Материалы для индивидуального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1188" y="765175"/>
            <a:ext cx="8281987" cy="5254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i="1" smtClean="0">
                <a:solidFill>
                  <a:srgbClr val="FF0000"/>
                </a:solidFill>
                <a:latin typeface="Cambria" pitchFamily="18" charset="0"/>
              </a:rPr>
              <a:t>«А математику уже затем учить следует, что она ум в порядок приводит»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7030A0"/>
                </a:solidFill>
                <a:latin typeface="Cambria" pitchFamily="18" charset="0"/>
              </a:rPr>
              <a:t>М.В. Ломоносов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34818" name="Picture 3" descr="C:\Users\1\Desktop\hello_html_m6e315b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43211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Использованные материалы и интернет-ресурсы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Н. И. ФРЕЙЛАХ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«МЕТОДИКА МАТЕМАТИЧЕСКОГО РАЗВИТИЯ»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(краткий курс лекций в опорных конспектах, схемах, таблицах)</a:t>
            </a:r>
          </a:p>
          <a:p>
            <a:pPr eaLnBrk="1" hangingPunct="1"/>
            <a:r>
              <a:rPr lang="en-US" smtClean="0">
                <a:latin typeface="Perpetua"/>
                <a:hlinkClick r:id="rId2"/>
              </a:rPr>
              <a:t>http://ped-kopilka.ru</a:t>
            </a:r>
            <a:endParaRPr lang="ru-RU" smtClean="0">
              <a:latin typeface="Cambria" pitchFamily="18" charset="0"/>
            </a:endParaRPr>
          </a:p>
          <a:p>
            <a:pPr eaLnBrk="1" hangingPunct="1"/>
            <a:r>
              <a:rPr lang="en-US" smtClean="0">
                <a:latin typeface="Perpetua"/>
                <a:hlinkClick r:id="rId3"/>
              </a:rPr>
              <a:t>http://detsad24-viselki.ru/</a:t>
            </a:r>
            <a:endParaRPr lang="ru-RU" smtClean="0">
              <a:latin typeface="Cambria" pitchFamily="18" charset="0"/>
            </a:endParaRPr>
          </a:p>
          <a:p>
            <a:pPr eaLnBrk="1" hangingPunct="1"/>
            <a:r>
              <a:rPr lang="en-US" smtClean="0">
                <a:latin typeface="Perpetua"/>
                <a:hlinkClick r:id="rId4"/>
              </a:rPr>
              <a:t>http://www.myshared.ru/slide/948241/</a:t>
            </a:r>
            <a:endParaRPr lang="ru-RU" smtClean="0">
              <a:latin typeface="Cambria" pitchFamily="18" charset="0"/>
            </a:endParaRPr>
          </a:p>
          <a:p>
            <a:pPr eaLnBrk="1" hangingPunct="1"/>
            <a:r>
              <a:rPr lang="en-US" smtClean="0">
                <a:latin typeface="Perpetua"/>
                <a:hlinkClick r:id="rId5"/>
              </a:rPr>
              <a:t>https://educontest.net</a:t>
            </a:r>
            <a:endParaRPr lang="ru-RU" smtClean="0">
              <a:latin typeface="Cambria" pitchFamily="18" charset="0"/>
            </a:endParaRPr>
          </a:p>
          <a:p>
            <a:pPr eaLnBrk="1" hangingPunct="1"/>
            <a:r>
              <a:rPr lang="en-US" smtClean="0">
                <a:latin typeface="Perpetua"/>
                <a:hlinkClick r:id="rId6"/>
              </a:rPr>
              <a:t>http://dohcolonoc.ru/</a:t>
            </a:r>
            <a:endParaRPr lang="ru-RU" smtClean="0">
              <a:latin typeface="Cambria" pitchFamily="18" charset="0"/>
            </a:endParaRPr>
          </a:p>
          <a:p>
            <a:pPr eaLnBrk="1" hangingPunct="1"/>
            <a:endParaRPr lang="ru-RU" smtClean="0">
              <a:latin typeface="Cambria" pitchFamily="18" charset="0"/>
            </a:endParaRPr>
          </a:p>
          <a:p>
            <a:pPr eaLnBrk="1" hangingPunct="1"/>
            <a:endParaRPr lang="ru-RU" smtClean="0">
              <a:latin typeface="Cambria" pitchFamily="18" charset="0"/>
            </a:endParaRP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748713" cy="40322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Вопрос организации развивающей предметно-пространственной среды ДО стоит особо актуально. Это связано с введением Федерального государственного образовательного стандарта дошкольного образования. ФГОС ДО  устанавливает требования  к развивающей предметно-пространственной среде как одному из условий реализации основной образовательной программы дошкольного образования.</a:t>
            </a:r>
          </a:p>
        </p:txBody>
      </p:sp>
      <p:pic>
        <p:nvPicPr>
          <p:cNvPr id="8194" name="Picture 2" descr="C:\Users\1\Desktop\31c023e62bb40becc3cffd1c79cc336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149725"/>
            <a:ext cx="23018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1527175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736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При проектировании РППС по формированию элементарных математических представлений (ФЭМП) необходимо выделять следующие </a:t>
            </a:r>
            <a:r>
              <a:rPr lang="ru-RU" sz="2400" b="1">
                <a:latin typeface="Times New Roman" pitchFamily="18" charset="0"/>
              </a:rPr>
              <a:t>основные составляющие:</a:t>
            </a:r>
          </a:p>
        </p:txBody>
      </p:sp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250825" y="4508500"/>
            <a:ext cx="2374900" cy="10604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Пространство</a:t>
            </a: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3059113" y="5084763"/>
            <a:ext cx="2374900" cy="10604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5867400" y="4508500"/>
            <a:ext cx="2449513" cy="1079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Предметное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 окружение</a:t>
            </a: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 rot="2379509">
            <a:off x="2627313" y="3429000"/>
            <a:ext cx="503237" cy="976313"/>
          </a:xfrm>
          <a:prstGeom prst="downArrow">
            <a:avLst>
              <a:gd name="adj1" fmla="val 50000"/>
              <a:gd name="adj2" fmla="val 485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4067175" y="3716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 rot="-2392610">
            <a:off x="5364163" y="3429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3708400" y="5373688"/>
            <a:ext cx="116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Время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116013" y="260350"/>
            <a:ext cx="6985000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Организация центра занимательной математики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4868863"/>
            <a:ext cx="77136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Центр занимательной математики должен быть оснащён материалами и атрибутами, позволяющими детям в самостоятельной деятельности отрабатывать навыки, закреплять уже имеющиеся  знания,  открывать для себя новое в области математики через своеобразные детские виды деятельности: игровую, поисково-исследовательскую, конструктивную, речевую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042988" y="260350"/>
            <a:ext cx="7272337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Примерное содержание центра занимательной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математики: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900113" y="14128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492500" y="24923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7956550" y="24209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940425" y="1557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-323850" y="2492375"/>
            <a:ext cx="28797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1600">
                <a:latin typeface="Times New Roman" pitchFamily="18" charset="0"/>
              </a:rPr>
              <a:t>Игры на  развитие сенсорных чувств детей; на  формирование элементарных математических представлений по количеству и счету,  величине и форме предметов, ориентировке в пространстве и  времени.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39975" y="3573463"/>
            <a:ext cx="28813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Счетный, наглядный материал: плоскостные предметные картинки для счета; мелкие игрушки и предметы- матрешки, грибочки, рыбки и др.; счетные палочки; комплекты геометрических фигур разных размеров, разного цвета; природный материал для счета; комплекты цифр и т.д. 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076825" y="2565400"/>
            <a:ext cx="251936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Занимательный материал математического содержания: задачи-шутки, головоломки, ребусы, игр на нахождение сходства и различия  и др.; математические загадки,  считалки;</a:t>
            </a:r>
            <a:r>
              <a:rPr lang="ru-RU"/>
              <a:t> 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321550" y="3429000"/>
            <a:ext cx="18224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Приборы-помощники: увеличительное стекло, песочные часы, магниты, мерные ложки, резиновые груши разного объема.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1223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i="1" dirty="0" smtClean="0">
                <a:solidFill>
                  <a:srgbClr val="FF0000"/>
                </a:solidFill>
                <a:latin typeface="+mj-lt"/>
              </a:rPr>
              <a:t>Средства ФЭМП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+mn-lt"/>
              </a:rPr>
              <a:t>Оборудование для игр и занятий </a:t>
            </a:r>
            <a:r>
              <a:rPr lang="ru-RU" dirty="0" smtClean="0">
                <a:latin typeface="+mn-lt"/>
              </a:rPr>
              <a:t>(наборное полотно, счетная лесенка, </a:t>
            </a:r>
            <a:r>
              <a:rPr lang="ru-RU" dirty="0" err="1" smtClean="0">
                <a:latin typeface="+mn-lt"/>
              </a:rPr>
              <a:t>фланелеграф</a:t>
            </a:r>
            <a:r>
              <a:rPr lang="ru-RU" dirty="0" smtClean="0">
                <a:latin typeface="+mn-lt"/>
              </a:rPr>
              <a:t>, магнитная доска, доска для письма, ТСО и др.)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+mn-lt"/>
              </a:rPr>
              <a:t>Комплекты дидактического наглядного материала </a:t>
            </a:r>
            <a:r>
              <a:rPr lang="ru-RU" dirty="0" smtClean="0">
                <a:latin typeface="+mn-lt"/>
              </a:rPr>
              <a:t>(игрушки, конструкторы, строительный материал, демонстрационный и раздаточный материал, наборы «Учись считать» и др.)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+mn-lt"/>
              </a:rPr>
              <a:t>Литература</a:t>
            </a:r>
            <a:r>
              <a:rPr lang="ru-RU" dirty="0" smtClean="0">
                <a:latin typeface="+mn-lt"/>
              </a:rPr>
              <a:t> (методические пособия для воспитателей, сборники игр и упражнений, книги для детей, рабочие тетради и др.)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868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+mj-lt"/>
              </a:rPr>
              <a:t>Условия, помогающие правильно спланировать работу математическому развитию дошкольников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Владение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методикой</a:t>
            </a:r>
            <a:r>
              <a:rPr lang="ru-RU" dirty="0" smtClean="0">
                <a:latin typeface="+mn-lt"/>
              </a:rPr>
              <a:t> математического развития дошкольников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Знание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особенностей</a:t>
            </a:r>
            <a:r>
              <a:rPr lang="ru-RU" dirty="0" smtClean="0">
                <a:latin typeface="+mn-lt"/>
              </a:rPr>
              <a:t> формирования математических представлений у детей в зависимости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от возраста и проблем в развитии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Знание возрастных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особенностей детей данной группы</a:t>
            </a: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Знание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индивидуальных особенностей </a:t>
            </a:r>
            <a:r>
              <a:rPr lang="ru-RU" dirty="0" smtClean="0">
                <a:latin typeface="+mn-lt"/>
              </a:rPr>
              <a:t>детей своей группы.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Учёт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имеющихся знаний </a:t>
            </a:r>
            <a:r>
              <a:rPr lang="ru-RU" dirty="0" smtClean="0">
                <a:latin typeface="+mn-lt"/>
              </a:rPr>
              <a:t>у детей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Совместное планирование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обоих воспитателей</a:t>
            </a:r>
            <a:r>
              <a:rPr lang="ru-RU" dirty="0" smtClean="0">
                <a:latin typeface="+mn-lt"/>
              </a:rPr>
              <a:t>, работающих в одной группе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Повышение  квалификации  воспитателя  </a:t>
            </a:r>
            <a:r>
              <a:rPr lang="ru-RU" dirty="0" smtClean="0">
                <a:latin typeface="+mn-lt"/>
              </a:rPr>
              <a:t>путем  изучения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педагогического опыта и современных требований к математическому развитию дошкольников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85813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Краткое содержание разделов программы по ФЭМП в ДОУ</a:t>
            </a: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571625"/>
            <a:ext cx="7772400" cy="44481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«Количество и счет»: </a:t>
            </a:r>
            <a:r>
              <a:rPr lang="ru-RU" dirty="0" smtClean="0">
                <a:latin typeface="+mn-lt"/>
              </a:rPr>
              <a:t>представления о множестве, числе, счете, арифметических действиях, текстовых задачах.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«Величина»: </a:t>
            </a:r>
            <a:r>
              <a:rPr lang="ru-RU" dirty="0" smtClean="0">
                <a:latin typeface="+mn-lt"/>
              </a:rPr>
              <a:t>представления о различных величинах, их сравнения и измерения (длине, ширине, высоте, толщине, площади, объеме, массе, времени).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«Форма»: </a:t>
            </a:r>
            <a:r>
              <a:rPr lang="ru-RU" dirty="0" smtClean="0">
                <a:latin typeface="+mn-lt"/>
              </a:rPr>
              <a:t>представления о форме предметов, о геометриче­ских фигурах (плоских и объемных), их свойствах и отношениях.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«Ориентировка в пространстве»: </a:t>
            </a:r>
            <a:r>
              <a:rPr lang="ru-RU" dirty="0" smtClean="0">
                <a:latin typeface="+mn-lt"/>
              </a:rPr>
              <a:t>ориентировка на своем теле, относительно себя, относительно предметов, относительно другого лица, ориентировка на плоскости и в пространстве, на листе бумаги (чистом и в клетку), ориентировка в движении.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«Ориентировка во времени»: </a:t>
            </a:r>
            <a:r>
              <a:rPr lang="ru-RU" dirty="0" smtClean="0">
                <a:latin typeface="+mn-lt"/>
              </a:rPr>
              <a:t>представление о частях суток, днях недели, месяцах и временах года; развитие «чувства времени».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1386</Words>
  <Application>Microsoft Office PowerPoint</Application>
  <PresentationFormat>Экран (4:3)</PresentationFormat>
  <Paragraphs>197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Wingdings 2</vt:lpstr>
      <vt:lpstr>Calibri</vt:lpstr>
      <vt:lpstr>Cambria</vt:lpstr>
      <vt:lpstr>Times New Roman</vt:lpstr>
      <vt:lpstr>Perpetua</vt:lpstr>
      <vt:lpstr>Справедливость</vt:lpstr>
      <vt:lpstr>Справедливость</vt:lpstr>
      <vt:lpstr>Справедливость</vt:lpstr>
      <vt:lpstr>Справедливость</vt:lpstr>
      <vt:lpstr>Организация развивающей предметно-пространственной среды по ФЭМП в соответствии с ФГОС в старшей группе</vt:lpstr>
      <vt:lpstr>Слайд 2</vt:lpstr>
      <vt:lpstr>Слайд 3</vt:lpstr>
      <vt:lpstr>Слайд 4</vt:lpstr>
      <vt:lpstr>Слайд 5</vt:lpstr>
      <vt:lpstr>Слайд 6</vt:lpstr>
      <vt:lpstr>Средства ФЭМП </vt:lpstr>
      <vt:lpstr>  Условия, помогающие правильно спланировать работу математическому развитию дошкольников </vt:lpstr>
      <vt:lpstr>    Краткое содержание разделов программы по ФЭМП в ДОУ</vt:lpstr>
      <vt:lpstr>Содержание ФЭМП в соответствии с программой «Детство»  (Т.И. Бабаева, А.Г. Гогоберидзе)</vt:lpstr>
      <vt:lpstr>  Младший возраст (4-й год жизни)  (по программе «Детство») </vt:lpstr>
      <vt:lpstr>Средний возраст  (5-й год жизни)  (по программе «Детство»)</vt:lpstr>
      <vt:lpstr>Старший возраст  (6-й год жизни)  (по программе «Детство»)</vt:lpstr>
      <vt:lpstr>Подготовительная группа   (7-й год жизни)  (по программе «Детство»)</vt:lpstr>
      <vt:lpstr>Слайд 15</vt:lpstr>
      <vt:lpstr>«Математические сказки» (http://www.detiseti.ru/)</vt:lpstr>
      <vt:lpstr>Принципы построения образовательного процесса по математическому развитию: </vt:lpstr>
      <vt:lpstr>«Принцип научной обоснованности и практической применимости» </vt:lpstr>
      <vt:lpstr> Колесникова Елена Владимировна</vt:lpstr>
      <vt:lpstr>Петерсон Людмила Георгиевна</vt:lpstr>
      <vt:lpstr>Новикова Валентина Павловна</vt:lpstr>
      <vt:lpstr>Формы работы по формированию элементарных математических представлений</vt:lpstr>
      <vt:lpstr>Слайд 23</vt:lpstr>
      <vt:lpstr>Непосредственно образовательная деятельность по ФЭМП</vt:lpstr>
      <vt:lpstr>  Способы поддержания хорошей работоспособности у детей на занятии</vt:lpstr>
      <vt:lpstr>РППС:  математические уголки</vt:lpstr>
      <vt:lpstr>Слайд 27</vt:lpstr>
      <vt:lpstr>Использованные материалы и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элементарных математических представлений у дошкольников»</dc:title>
  <dc:creator>Ирина</dc:creator>
  <cp:lastModifiedBy>Microsoft Office</cp:lastModifiedBy>
  <cp:revision>61</cp:revision>
  <dcterms:created xsi:type="dcterms:W3CDTF">2016-01-13T05:41:22Z</dcterms:created>
  <dcterms:modified xsi:type="dcterms:W3CDTF">2021-10-27T10:10:47Z</dcterms:modified>
</cp:coreProperties>
</file>