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70" r:id="rId6"/>
    <p:sldId id="272" r:id="rId7"/>
    <p:sldId id="271" r:id="rId8"/>
    <p:sldId id="273" r:id="rId9"/>
    <p:sldId id="280" r:id="rId10"/>
    <p:sldId id="274" r:id="rId11"/>
    <p:sldId id="275" r:id="rId12"/>
    <p:sldId id="282" r:id="rId13"/>
    <p:sldId id="276" r:id="rId14"/>
    <p:sldId id="283" r:id="rId15"/>
    <p:sldId id="279" r:id="rId16"/>
    <p:sldId id="284" r:id="rId17"/>
    <p:sldId id="268" r:id="rId18"/>
    <p:sldId id="286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</a:t>
            </a:r>
            <a:r>
              <a:rPr lang="ru-RU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77982950416689"/>
          <c:y val="4.015784019298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12912173468922"/>
          <c:y val="0.22514633928163097"/>
          <c:w val="0.54832672416298833"/>
          <c:h val="0.564575347842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Может участовать в посильном труде</c:v>
                </c:pt>
                <c:pt idx="1">
                  <c:v>Умеет соблюдать порядок и чистоту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F-443B-90D1-649F548DF3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Может участовать в посильном труде</c:v>
                </c:pt>
                <c:pt idx="1">
                  <c:v>Умеет соблюдать порядок и чистоту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F-443B-90D1-649F548DF3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Может участовать в посильном труде</c:v>
                </c:pt>
                <c:pt idx="1">
                  <c:v>Умеет соблюдать порядок и чистоту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F-443B-90D1-649F548DF3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803128415"/>
        <c:axId val="1803136735"/>
      </c:barChart>
      <c:catAx>
        <c:axId val="18031284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3136735"/>
        <c:crosses val="autoZero"/>
        <c:auto val="1"/>
        <c:lblAlgn val="ctr"/>
        <c:lblOffset val="100"/>
        <c:noMultiLvlLbl val="0"/>
      </c:catAx>
      <c:valAx>
        <c:axId val="18031367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312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355192731711979"/>
          <c:y val="0.12226545950002317"/>
          <c:w val="0.43608665141367037"/>
          <c:h val="7.0268741940948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18849940594157"/>
          <c:y val="4.8350009534776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567496462024802"/>
          <c:y val="0.22510817493839266"/>
          <c:w val="0.62519576330308368"/>
          <c:h val="0.5096554451121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Может с помощью взрослого поливать комнатные растения и сажать лук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D-4272-92E5-343B82AA69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Может с помощью взрослого поливать комнатные растения и сажать лук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D-4272-92E5-343B82AA69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Может с помощью взрослого поливать комнатные растения и сажать лук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D-4272-92E5-343B82AA6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803128415"/>
        <c:axId val="1803136735"/>
      </c:barChart>
      <c:catAx>
        <c:axId val="18031284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3136735"/>
        <c:crosses val="autoZero"/>
        <c:auto val="1"/>
        <c:lblAlgn val="ctr"/>
        <c:lblOffset val="100"/>
        <c:noMultiLvlLbl val="0"/>
      </c:catAx>
      <c:valAx>
        <c:axId val="18031367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312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1664135673794322E-2"/>
          <c:y val="7.8138284814840975E-2"/>
          <c:w val="0.78145002092167415"/>
          <c:h val="0.13490872513418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653447175800359"/>
          <c:y val="2.9190948162794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632549309523228E-2"/>
          <c:y val="0.21786072297589074"/>
          <c:w val="0.81288424453975527"/>
          <c:h val="0.564575347842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Умеет самостоятельно одеваться и раздеваться</c:v>
                </c:pt>
                <c:pt idx="1">
                  <c:v>Умеет замечать непорядок  в одежде и устранять его при небольшой помощи взрослых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6-4CE9-A726-8D3BEB908E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Умеет самостоятельно одеваться и раздеваться</c:v>
                </c:pt>
                <c:pt idx="1">
                  <c:v>Умеет замечать непорядок  в одежде и устранять его при небольшой помощи взрослых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D6-4CE9-A726-8D3BEB908E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Умеет самостоятельно одеваться и раздеваться</c:v>
                </c:pt>
                <c:pt idx="1">
                  <c:v>Умеет замечать непорядок  в одежде и устранять его при небольшой помощи взрослых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D6-4CE9-A726-8D3BEB908E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803128415"/>
        <c:axId val="1803136735"/>
      </c:barChart>
      <c:catAx>
        <c:axId val="18031284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3136735"/>
        <c:crosses val="autoZero"/>
        <c:auto val="1"/>
        <c:lblAlgn val="ctr"/>
        <c:lblOffset val="100"/>
        <c:noMultiLvlLbl val="0"/>
      </c:catAx>
      <c:valAx>
        <c:axId val="18031367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312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641413081829547E-2"/>
          <c:y val="0.10399275282995613"/>
          <c:w val="0.62859642364543578"/>
          <c:h val="7.0191013957353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0.46167</cdr:x>
      <cdr:y>0.8141</cdr:y>
    </cdr:from>
    <cdr:to>
      <cdr:x>0.69186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9555" y="2830350"/>
          <a:ext cx="1385888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СОБЛЮДАЕТ ПОРЯДОК И ЧИСТОТУ В ПОМЕЩЕНИИ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E1F45-FBDF-4E56-9C3A-78F46210244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B714F-EAFF-4339-B29A-F64C278F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7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3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B714F-EAFF-4339-B29A-F64C278FCF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54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B714F-EAFF-4339-B29A-F64C278FCF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8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45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9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8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1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6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1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714F-EAFF-4339-B29A-F64C278FCF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5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83849" y="578466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dirty="0" smtClean="0"/>
          </a:p>
          <a:p>
            <a:pPr algn="ctr">
              <a:lnSpc>
                <a:spcPct val="100000"/>
              </a:lnSpc>
            </a:pPr>
            <a:r>
              <a:rPr lang="en-US" sz="2400" b="1" spc="-1" dirty="0" smtClean="0">
                <a:solidFill>
                  <a:srgbClr val="3465A4"/>
                </a:solidFill>
                <a:latin typeface="Times New Roman"/>
              </a:rPr>
              <a:t>IX</a:t>
            </a:r>
            <a:r>
              <a:rPr lang="ru-RU" sz="2400" b="1" spc="-1" dirty="0" smtClean="0">
                <a:solidFill>
                  <a:srgbClr val="3465A4"/>
                </a:solidFill>
                <a:latin typeface="Times New Roman"/>
              </a:rPr>
              <a:t> МУНИЦИПАЛЬНЫЙ ПРОФЕССИОНАЛЬНЫЙ КОНКУРС «ЗЕЛЕНОЕ ЯБЛОКО-2022»</a:t>
            </a:r>
          </a:p>
          <a:p>
            <a:pPr algn="ctr">
              <a:lnSpc>
                <a:spcPct val="100000"/>
              </a:lnSpc>
            </a:pPr>
            <a:endParaRPr lang="ru-RU" sz="2400" b="1" spc="-1" dirty="0">
              <a:solidFill>
                <a:srgbClr val="3465A4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Поддержка  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FF0000"/>
                </a:solidFill>
                <a:latin typeface="Times New Roman"/>
                <a:ea typeface="DejaVu Sans"/>
              </a:rPr>
              <a:t>и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нициативы </a:t>
            </a: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и 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самостоятельности </a:t>
            </a: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воспитанников в процессе совместной трудовой 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деятельности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55" name="Рисунок 5_9" descr="https://materinstvo.ru/content/article_images/articles_12501/dejurnye-04.png"/>
          <p:cNvPicPr/>
          <p:nvPr/>
        </p:nvPicPr>
        <p:blipFill>
          <a:blip r:embed="rId4"/>
          <a:stretch/>
        </p:blipFill>
        <p:spPr>
          <a:xfrm>
            <a:off x="1" y="3393425"/>
            <a:ext cx="2294228" cy="3671870"/>
          </a:xfrm>
          <a:prstGeom prst="rect">
            <a:avLst/>
          </a:prstGeom>
          <a:ln w="9525">
            <a:noFill/>
          </a:ln>
        </p:spPr>
      </p:pic>
      <p:sp>
        <p:nvSpPr>
          <p:cNvPr id="156" name="TextShape 3"/>
          <p:cNvSpPr txBox="1"/>
          <p:nvPr/>
        </p:nvSpPr>
        <p:spPr>
          <a:xfrm>
            <a:off x="3123325" y="3997637"/>
            <a:ext cx="6014355" cy="110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600" b="0" strike="noStrike" spc="-1" dirty="0">
              <a:latin typeface="Arial"/>
            </a:endParaRPr>
          </a:p>
          <a:p>
            <a:endParaRPr lang="ru-RU" sz="20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endParaRPr lang="ru-RU" sz="20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endParaRPr lang="ru-RU" sz="28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r>
              <a:rPr lang="ru-RU" sz="28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Саломатова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Наталия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Александровна, воспитатель 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МАДОУ «Кондратовский </a:t>
            </a:r>
          </a:p>
          <a:p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детский сад «Акварельки».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9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438672" y="162582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33929"/>
            <a:ext cx="8228880" cy="85454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293427" y="1112564"/>
            <a:ext cx="8739737" cy="1408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овместная деятельность по  уходу за растениями, оформление огорода на подоконнике с использованием орудий труда.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7" y="2521527"/>
            <a:ext cx="4031564" cy="40593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2317777"/>
            <a:ext cx="3962400" cy="426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40063" y="196707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4846" y="1691999"/>
            <a:ext cx="8783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двигается быстрее, когда есть четкий план, по которому нужно действовать. Мной разработан чек-лист , как ежедневная система напоминаний</a:t>
            </a:r>
            <a:r>
              <a:rPr lang="ru-RU" sz="2800" b="1" dirty="0"/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3076994"/>
            <a:ext cx="7051965" cy="3531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7442" y="515693"/>
            <a:ext cx="8492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КАК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СИСТЕМАТИЗАЦИИ ДЕЯТЕЛЬНОСТИ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438672" y="162582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0932" y="433929"/>
            <a:ext cx="8488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И САМОСТОЯТЕЛЬНОСТИ В СЕМЬЕ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1685511"/>
            <a:ext cx="4114800" cy="4931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2" y="1685511"/>
            <a:ext cx="4123837" cy="49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438672" y="162582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0932" y="433929"/>
            <a:ext cx="8488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СИСТЕМЫ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6698" y="1478696"/>
            <a:ext cx="8626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	определения основных направлений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 при организации труда детей проводится диагностика по всем видам труда в соответствии с критериями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1169561"/>
              </p:ext>
            </p:extLst>
          </p:nvPr>
        </p:nvGraphicFramePr>
        <p:xfrm>
          <a:off x="2792627" y="3242974"/>
          <a:ext cx="6020675" cy="347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54152880"/>
              </p:ext>
            </p:extLst>
          </p:nvPr>
        </p:nvGraphicFramePr>
        <p:xfrm>
          <a:off x="6667883" y="3197884"/>
          <a:ext cx="2862513" cy="379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96600552"/>
              </p:ext>
            </p:extLst>
          </p:nvPr>
        </p:nvGraphicFramePr>
        <p:xfrm>
          <a:off x="-61940" y="3252381"/>
          <a:ext cx="4176823" cy="348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569" y="6039581"/>
            <a:ext cx="162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САМОСТОЯТЕЛЬНО ОДЕВАТЬСЯ И РАЗДЕВАТЬСЯ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528" y="6086581"/>
            <a:ext cx="127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 НЕПОРЯДОК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ОДЕЖДЕ И УСТРАНЯЕТ ЕЕ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2004" y="6067819"/>
            <a:ext cx="16111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ПОСИЛЬНОМ ТРУДЕ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8593" y="6086161"/>
            <a:ext cx="180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 ПОМОЩЬЮ ВЗРОСЛОГО ПОЛИВАТЬ КОМНАТНЫЕ РАСТЕНИЯ, САЖАТЬ ЛУК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286601" y="313657"/>
            <a:ext cx="8420669" cy="30163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НЕПОВТОРИМ, КАЖДЫЙ РЕБЁНОК ОСОБЕННЫЙ.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каждый из детей был уверен в том, что воспитатель считает его хорошим, умным, послушным, аккуратным, добрым, внимательным; что каждый из них может являться в чём-то примером для других.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Мне, как воспитателю, важно, чтобы дети активно применяли свои знания и умения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 детском саду, но и в домашних условиях, </a:t>
            </a:r>
            <a:r>
              <a:rPr lang="ru-R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самостоятельными и инициативными</a:t>
            </a:r>
            <a:r>
              <a:rPr lang="ru-RU" sz="28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стараюсь разумно чередовать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чтобы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скучали.</a:t>
            </a:r>
            <a:endParaRPr lang="ru-RU" sz="2800" b="0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труд приносил детям радость.</a:t>
            </a:r>
          </a:p>
          <a:p>
            <a:pPr algn="ctr"/>
            <a:endParaRPr lang="ru-RU" sz="28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4107" y="19737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20864" y="1362"/>
            <a:ext cx="3122948" cy="43120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>
            <a:spLocks noGrp="1"/>
          </p:cNvSpPr>
          <p:nvPr>
            <p:ph type="title"/>
          </p:nvPr>
        </p:nvSpPr>
        <p:spPr>
          <a:xfrm>
            <a:off x="484042" y="526441"/>
            <a:ext cx="7842215" cy="177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4000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БЛАГОДАРЮ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ВНИМАНИЕ!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8" y="28564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5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10525" y="14963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20864" y="-4584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10710" y="5915965"/>
            <a:ext cx="9032883" cy="93809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9749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40063" y="196707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260" y="526604"/>
            <a:ext cx="9018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3465A4"/>
                </a:solidFill>
                <a:latin typeface="Times New Roman"/>
              </a:rPr>
              <a:t>АКТУАЛЬНОСТЬ ТЕМЫ</a:t>
            </a:r>
            <a:endParaRPr lang="ru-RU" sz="3200" spc="-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260" y="934837"/>
            <a:ext cx="88684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Поддержка инициативы и самостоятельности  - важная задача воспитания детей младшего дошкольного возраста. Именно в этот период начинает настойчиво проявляться стремление к самостоятельности: «Я сам!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хочу! Я умею! Я тоже буду!».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современным детям свойственны инфантилизм и синдром беспомощности, так как взрослые не предоставляют детям свободу выбора. Не создают условия для развития самостоятельности. Большинство взрослых подавляют инициативу детей, отсюда возникают сложности в самообслуживании, инициативности, независимости ребенка.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Helvetica Neue"/>
            </a:endParaRPr>
          </a:p>
          <a:p>
            <a:endParaRPr lang="ru-RU" sz="1400" dirty="0" smtClean="0">
              <a:solidFill>
                <a:srgbClr val="000000"/>
              </a:solidFill>
              <a:latin typeface="Helvetica Neue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445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2128" y="461490"/>
            <a:ext cx="9137680" cy="6512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800" b="1" spc="-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85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91069" y="479865"/>
            <a:ext cx="908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60" y="1080477"/>
            <a:ext cx="86441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поддержки инициативы и самостоятельности детей младшего дошкольного возраста в процессе совместной трудовой деятельности.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активный интерес к окружающему миру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-Побуждать к активному применению способов деятельности в личном опыте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-Выдвигать задачи, требующие инициативы и самостоятельности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чувство ответственности за выполнение трудовых поручений и результата.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689" y="527930"/>
            <a:ext cx="749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РАБОТЫ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87287" y="352541"/>
            <a:ext cx="8702553" cy="297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dirty="0" smtClean="0"/>
          </a:p>
          <a:p>
            <a:pPr algn="ctr">
              <a:lnSpc>
                <a:spcPct val="100000"/>
              </a:lnSpc>
            </a:pPr>
            <a:endParaRPr lang="ru-RU" sz="2400" dirty="0"/>
          </a:p>
          <a:p>
            <a:pPr algn="ctr">
              <a:lnSpc>
                <a:spcPct val="100000"/>
              </a:lnSpc>
            </a:pPr>
            <a:endParaRPr lang="ru-RU" sz="2400" dirty="0" smtClean="0"/>
          </a:p>
          <a:p>
            <a:pPr algn="ctr">
              <a:lnSpc>
                <a:spcPct val="100000"/>
              </a:lnSpc>
            </a:pPr>
            <a:endParaRPr lang="ru-RU" sz="2400" dirty="0"/>
          </a:p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-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7704" y="649995"/>
            <a:ext cx="9000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95" y="615279"/>
            <a:ext cx="85021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внутреннее побуждение к новым формам деятельности.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к независимым действиям,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своих взглядов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побуждений.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ИНИЦИАТИВЫ И САМОСТОЯТЕЛЬНОСТИ: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-игровая деятельность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самоутверждении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собственных возможностей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трудовых умений и навыков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259060" y="199884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7818" y="587323"/>
            <a:ext cx="8781437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РАЗВИВАЕТСЯ В ДЕЯТЕЛЬНОСТИ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уход за собой (умывание, раздевание, одевание, уборка постели, подготовка рабочего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элементарные хозяйственно-бытовые навыки: помогать накрывать на стол, приводить в порядок игрушки после игры и мыть их, собирать листья на участке, сметать снег со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скамеек.</a:t>
            </a:r>
          </a:p>
          <a:p>
            <a:pPr algn="just"/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уходе 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растений в уголке природы, на огороде,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цветнике.</a:t>
            </a:r>
          </a:p>
          <a:p>
            <a:pPr algn="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8"/>
          <p:cNvSpPr/>
          <p:nvPr/>
        </p:nvSpPr>
        <p:spPr>
          <a:xfrm>
            <a:off x="4906666" y="2033184"/>
            <a:ext cx="3961080" cy="14087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52" name="CustomShape 1"/>
          <p:cNvSpPr/>
          <p:nvPr/>
        </p:nvSpPr>
        <p:spPr>
          <a:xfrm>
            <a:off x="741948" y="183453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69253" y="2154037"/>
            <a:ext cx="88684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rgbClr val="000000"/>
              </a:solidFill>
              <a:latin typeface="Helvetica Neue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</a:p>
          <a:p>
            <a:endParaRPr lang="ru-RU" sz="1400" dirty="0" smtClean="0">
              <a:solidFill>
                <a:srgbClr val="000000"/>
              </a:solidFill>
              <a:latin typeface="Helvetica Neue"/>
            </a:endParaRPr>
          </a:p>
          <a:p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929" y="442783"/>
            <a:ext cx="8240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	РАБОТЫ	ПО ПОДДЕРЖКЕ ДЕТСКОЙ ИНИЦИАТИВЫ И САМОСТОЯТЕЛЬНОСТИ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190348" y="2039672"/>
            <a:ext cx="3961080" cy="14087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404087" y="1982344"/>
            <a:ext cx="3255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трудом взрослых через наблюдение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51399" y="2000242"/>
            <a:ext cx="3678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образовательные ситуации и этюды</a:t>
            </a:r>
          </a:p>
        </p:txBody>
      </p:sp>
      <p:sp>
        <p:nvSpPr>
          <p:cNvPr id="26" name="CustomShape 8"/>
          <p:cNvSpPr/>
          <p:nvPr/>
        </p:nvSpPr>
        <p:spPr>
          <a:xfrm>
            <a:off x="190348" y="3622006"/>
            <a:ext cx="3961080" cy="14087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" name="CustomShape 8"/>
          <p:cNvSpPr/>
          <p:nvPr/>
        </p:nvSpPr>
        <p:spPr>
          <a:xfrm>
            <a:off x="229174" y="5252222"/>
            <a:ext cx="3961080" cy="14087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7" name="CustomShape 8"/>
          <p:cNvSpPr/>
          <p:nvPr/>
        </p:nvSpPr>
        <p:spPr>
          <a:xfrm>
            <a:off x="4928760" y="3624648"/>
            <a:ext cx="3961080" cy="14087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9" name="CustomShape 8"/>
          <p:cNvSpPr/>
          <p:nvPr/>
        </p:nvSpPr>
        <p:spPr>
          <a:xfrm>
            <a:off x="4906666" y="5252979"/>
            <a:ext cx="3961080" cy="14087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2" name="TextBox 21"/>
          <p:cNvSpPr txBox="1"/>
          <p:nvPr/>
        </p:nvSpPr>
        <p:spPr>
          <a:xfrm>
            <a:off x="5265624" y="4003657"/>
            <a:ext cx="346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484" y="3984498"/>
            <a:ext cx="374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8718" y="5473249"/>
            <a:ext cx="351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профессиями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74797" y="5278270"/>
            <a:ext cx="3246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игровая деятельность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99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40063" y="196707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5681" y="1208118"/>
            <a:ext cx="8288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развивающих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рамок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расстегивания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застегивания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 и молний, завязывания и развязывания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бантов, позволяет ребенку ежедневно отрабатывать новые навыки.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67" y="3145173"/>
            <a:ext cx="4168933" cy="34414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4152" t="2768" r="3382" b="9019"/>
          <a:stretch/>
        </p:blipFill>
        <p:spPr>
          <a:xfrm>
            <a:off x="171247" y="3145173"/>
            <a:ext cx="4755739" cy="34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494090" y="83238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416873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180109" y="1470960"/>
            <a:ext cx="8957572" cy="1119840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развивающей среды реальными предметами  и оборудованием для совершения трудовых действий: фартуки и нарукавники, прищепки, сушильная доска,, сито,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кувшины, щетки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совочки….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" y="2826327"/>
            <a:ext cx="4135725" cy="3768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2826327"/>
            <a:ext cx="4068457" cy="37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40063" y="196707"/>
            <a:ext cx="7769880" cy="738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1" dirty="0" smtClean="0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00000" y="5229360"/>
            <a:ext cx="4389840" cy="12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189" y="19738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3007315" y="10551"/>
            <a:ext cx="3122948" cy="431202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 rot="21597000">
            <a:off x="6014545" y="1364"/>
            <a:ext cx="3122948" cy="431202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7442" y="1495293"/>
            <a:ext cx="8288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2325" y="476636"/>
            <a:ext cx="4087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-Моем кукольную посуду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Моем столовые приборы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Моем фрукты и овощи.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8789" y="451440"/>
            <a:ext cx="45752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СЫПУЧИМИ ВЕЩЕСТВАМИ: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-Просеивание, пересыпание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-Сортировка фасоль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-Пересыпание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-Раскладывание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-Подметание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" y="3403806"/>
            <a:ext cx="4392652" cy="3261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78" y="3559984"/>
            <a:ext cx="3962400" cy="3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553</Words>
  <Application>Microsoft Office PowerPoint</Application>
  <PresentationFormat>Экран (4:3)</PresentationFormat>
  <Paragraphs>202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DejaVu Sans</vt:lpstr>
      <vt:lpstr>Helvetica Neue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САМООБСЛУЖИВАНИЕ </vt:lpstr>
      <vt:lpstr>ХОЗЯЙСТВЕННО-БЫТОВОЙ ТРУД</vt:lpstr>
      <vt:lpstr> </vt:lpstr>
      <vt:lpstr>ТРУД В ПРИРОДЕ</vt:lpstr>
      <vt:lpstr>  </vt:lpstr>
      <vt:lpstr>Презентация PowerPoint</vt:lpstr>
      <vt:lpstr>Презентация PowerPoint</vt:lpstr>
      <vt:lpstr>Презентация PowerPoint</vt:lpstr>
      <vt:lpstr>         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практической деятельности   (Упражнения в практической жизни)</dc:title>
  <dc:subject/>
  <dc:creator>Дом</dc:creator>
  <dc:description/>
  <cp:lastModifiedBy>Владелец</cp:lastModifiedBy>
  <cp:revision>178</cp:revision>
  <dcterms:created xsi:type="dcterms:W3CDTF">2017-04-01T14:25:59Z</dcterms:created>
  <dcterms:modified xsi:type="dcterms:W3CDTF">2022-02-18T08:11:33Z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</Properties>
</file>