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315" r:id="rId3"/>
    <p:sldId id="316" r:id="rId4"/>
    <p:sldId id="317" r:id="rId5"/>
    <p:sldId id="293" r:id="rId6"/>
    <p:sldId id="295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9" r:id="rId17"/>
    <p:sldId id="327" r:id="rId18"/>
    <p:sldId id="334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687C83-7F14-4BD4-8356-713AADEAA97B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C68432A-41B8-4E09-AA6B-AFD61DC29F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8218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55AEF-A944-48AE-A559-C39BFE5A4DD4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B262D346-A952-4A4F-82DF-A308FC1B0D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6942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98115-9D55-4654-8DF6-F1FA72C624BC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00463-E9BD-4247-AB3D-481DDC08AD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033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4B6E4-F777-4077-A4CF-00C0FCEFEB15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4C34-9D75-4ED2-9533-CFD301B0B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645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7380F2F-4997-4BA6-84A7-407C508CA371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00655C-BC29-414B-A43E-E45F5A2465D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1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5E93A-D5FD-46EC-891A-108F86758FEA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7AA77B9D-C08D-4C8F-A20D-2269750E8A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9787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460A2-445A-441E-BF0C-04A8B3459732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3100E-6D4F-4C8C-8EC2-06E7997918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169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A7280-5765-41B1-A8F2-8FBFE0D42681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8D2C-29C2-4E00-AEC5-1EE51C661C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231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A00A2FA-7A94-45A6-847D-4B415B66675F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AE791F-461E-4506-A224-637844B5EE3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3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4CEA7-338F-488B-A449-B8FB96888F5C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542D7-9F93-47E2-9CB9-53232BD8E0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991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4684285-CB46-4D8C-A8AE-3D5D7F2452F6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841D50-BDC2-45A6-AAA3-1C3E732CC84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252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EE8FB4-7AF2-48CE-81B5-94F63BEBFD30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F2C0BC-78CF-44E1-B194-ADB575F3308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1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96932FA-C9BD-4C7C-BC65-656E68E91849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2D93CB55-3CCB-4C2E-B946-8E1487DA21B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14" r:id="rId4"/>
    <p:sldLayoutId id="2147483815" r:id="rId5"/>
    <p:sldLayoutId id="2147483822" r:id="rId6"/>
    <p:sldLayoutId id="2147483816" r:id="rId7"/>
    <p:sldLayoutId id="2147483823" r:id="rId8"/>
    <p:sldLayoutId id="2147483824" r:id="rId9"/>
    <p:sldLayoutId id="2147483817" r:id="rId10"/>
    <p:sldLayoutId id="21474838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57438" y="6072188"/>
            <a:ext cx="5715000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913" y="1989138"/>
            <a:ext cx="7643812" cy="128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4000" b="1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4000" b="1" dirty="0">
              <a:solidFill>
                <a:schemeClr val="bg2">
                  <a:lumMod val="25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Организация 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работы </a:t>
            </a:r>
            <a:r>
              <a:rPr lang="ru-RU" sz="4000" b="1" dirty="0" err="1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логопункта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в условиях дошкольного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учреждения</a:t>
            </a:r>
          </a:p>
          <a:p>
            <a:pPr algn="ctr" eaLnBrk="1" hangingPunct="1">
              <a:defRPr/>
            </a:pPr>
            <a:endParaRPr lang="ru-RU" sz="2000" b="1" dirty="0">
              <a:solidFill>
                <a:schemeClr val="bg2">
                  <a:lumMod val="25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algn="r" eaLnBrk="1" hangingPunct="1">
              <a:defRPr/>
            </a:pPr>
            <a:endParaRPr lang="ru-RU" sz="1600" b="1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algn="r" eaLnBrk="1" hangingPunct="1">
              <a:defRPr/>
            </a:pPr>
            <a:endParaRPr lang="ru-RU" sz="1600" b="1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Подготовила: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16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Чубарова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Елена Витальевна,</a:t>
            </a:r>
          </a:p>
          <a:p>
            <a:pPr algn="r" eaLnBrk="1" hangingPunct="1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у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читель-логопед МБДОУ № 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Коррекционная работа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pPr lvl="0">
              <a:buClrTx/>
              <a:buFont typeface="Wingdings" pitchFamily="2" charset="2"/>
              <a:buChar char="v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фонетическое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недоразвитие;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фонетико-фонематическое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недоразвитие;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Нерезко выраженное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общее недоразвитие речи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ClrTx/>
              <a:buFont typeface="Wingdings" pitchFamily="2" charset="2"/>
              <a:buChar char="v"/>
            </a:pPr>
            <a:endParaRPr lang="ru-RU" sz="2800" dirty="0"/>
          </a:p>
          <a:p>
            <a:pPr marL="0" lvl="0" indent="0">
              <a:buClrTx/>
              <a:buNone/>
            </a:pPr>
            <a:endParaRPr lang="ru-RU" dirty="0" smtClean="0"/>
          </a:p>
          <a:p>
            <a:pPr lvl="0">
              <a:buClrTx/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4927476" cy="312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510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174294"/>
              </p:ext>
            </p:extLst>
          </p:nvPr>
        </p:nvGraphicFramePr>
        <p:xfrm>
          <a:off x="179512" y="116631"/>
          <a:ext cx="8712968" cy="658362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223799"/>
                <a:gridCol w="5489169"/>
              </a:tblGrid>
              <a:tr h="103648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Нарушения  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устной </a:t>
                      </a: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речи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44" marR="61744" marT="61744" marB="61744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Направления коррекционной работы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44" marR="61744" marT="61744" marB="61744" anchor="ctr"/>
                </a:tc>
              </a:tr>
              <a:tr h="101724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Фонетическое недоразвитие речи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44" marR="61744" marT="61744" marB="61744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- Коррекция звукопроизношения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44" marR="61744" marT="61744" marB="61744" anchor="ctr"/>
                </a:tc>
              </a:tr>
              <a:tr h="150407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Фонетико-фонематическое недоразвитие речи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44" marR="61744" marT="61744" marB="61744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- Развитие фонематического восприятия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-Совершенствование слоговой структуры слов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- Коррекция звукопроизношения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44" marR="61744" marT="61744" marB="61744" anchor="ctr"/>
                </a:tc>
              </a:tr>
              <a:tr h="302441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Нерезко выраженное общее недоразвитие речи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44" marR="61744" marT="61744" marB="61744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-Пополнение словаря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-Совершенствование грамматического строя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-Совершенствование связной речи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-Развитие фонематического восприятия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-Совершенствование слоговой структуры слов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- Коррекция звукопроизношения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44" marR="61744" marT="61744" marB="6174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666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Профилактическая работа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>
              <a:buClrTx/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огопедическое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обследование младших и средних групп детского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сада;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онсультирование родителей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результатам проведенного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обследования;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Воспитателям, чьи дети зачислены на логопедический пункт, предлагается информация о результатах коррекционной работы на определённом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этапе;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Воспитателям, чьи дети не зачислены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логопункт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предоставляется информация с целью профилактики речевых нарушений.</a:t>
            </a:r>
          </a:p>
          <a:p>
            <a:pPr>
              <a:buClrTx/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555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Научно-методическая работа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>
              <a:buClrTx/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педсоветах, семинарах ДОУ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городских методических объединениях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интернет-сообществах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Написание и обобщение педагогического опыта</a:t>
            </a:r>
          </a:p>
          <a:p>
            <a:pPr algn="ctr">
              <a:buClrTx/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4223800" cy="331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207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взаимосвязь с другими участниками коррекционного процесса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воспитателями; 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музыкальным руководителем; 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инструктором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физической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культуре;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педагогом-психологом</a:t>
            </a:r>
          </a:p>
          <a:p>
            <a:pPr>
              <a:buClrTx/>
              <a:buFont typeface="Wingdings" pitchFamily="2" charset="2"/>
              <a:buChar char="v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32048"/>
            <a:ext cx="4824536" cy="246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678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926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Документация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логопункта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8291264" cy="590465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1.Паспорт логопедического кабинета.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График работы учителя-логопеда, утвержденный руководителем дошкольного образовательного учреждения, согласованный с администрацией учреждения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3.Годовой план работы логопеда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логопункте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Журнал обследования речи детей, посещающих дошкольное образовательное учреждение (с 3 до 7 лет).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Журнал регистрации детей, нуждающихся в коррекционной (логопедической) помощи.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Речевая карта на каждого ребенка с перспективным планом работы по коррекции выявленных речевых нарушений, результатами продвижения раз в полгода, с указанием даты ввода и окончания занятий.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066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7346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Журнал учета посещаемости логопедических занятий детьми.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мероприятий, направленных на профилактику речевых расстройств у детей (консультации, семинары для воспитателей, других специалистов ДОУ, родителей или лиц их заменяющих по работе над звуковой культурой речи).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Тетради для индивидуальных занятий по коррекции речи детей.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0" y="3717032"/>
            <a:ext cx="4246032" cy="281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936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1.Иванова Ю.В. Дошкольный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логопункт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документация,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планирование и организация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работы.М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: Издательство ГНОМ и Д, 2008.</a:t>
            </a:r>
          </a:p>
          <a:p>
            <a:pPr lvl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.Степанова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О.А. Организация логопедической работы в дошкольном образовательном учреждении. — М., 2003</a:t>
            </a:r>
          </a:p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Боровцова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Л.А. « Документация учителя-логопеда ДОУ» Издательство «Сфера», 2010г.. – 65 с. </a:t>
            </a:r>
          </a:p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Медико-психолого-педагогическая служба в ДОУ /Под ред.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Е.А.Каралашвили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– М. 2006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7413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794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Arial Narrow" pitchFamily="34" charset="0"/>
              </a:rPr>
              <a:t/>
            </a:r>
            <a:br>
              <a:rPr lang="ru-RU" sz="3200" b="1" dirty="0" smtClean="0">
                <a:latin typeface="Arial Narrow" pitchFamily="34" charset="0"/>
              </a:rPr>
            </a:br>
            <a:r>
              <a:rPr lang="ru-RU" sz="3200" b="1" dirty="0">
                <a:latin typeface="Arial Narrow" pitchFamily="34" charset="0"/>
              </a:rPr>
              <a:t/>
            </a:r>
            <a:br>
              <a:rPr lang="ru-RU" sz="3200" b="1" dirty="0">
                <a:latin typeface="Arial Narrow" pitchFamily="34" charset="0"/>
              </a:rPr>
            </a:br>
            <a:r>
              <a:rPr lang="ru-RU" sz="3200" b="1" dirty="0">
                <a:latin typeface="Arial Narrow" pitchFamily="34" charset="0"/>
              </a:rPr>
              <a:t/>
            </a:r>
            <a:br>
              <a:rPr lang="ru-RU" sz="3200" b="1" dirty="0">
                <a:latin typeface="Arial Narrow" pitchFamily="34" charset="0"/>
              </a:rPr>
            </a:br>
            <a:r>
              <a:rPr lang="ru-RU" sz="4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9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 !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5040560" cy="266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9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Нормативно-правовые документы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Письмо Минобразования России от 14 декабря 2000 г. №2 «Об организации работы логопедического пункта общеобразовательного учреждения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Clr>
                <a:schemeClr val="tx1"/>
              </a:buCl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России от 06.08.2020 N Р-75 (ред. от 06.04.2021)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утверждении примерного Положения об оказании логопедической помощи в организациях, осуществляющих образовательную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деятельность»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129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Локальные акты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pPr>
              <a:buClrTx/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Приказ об открытии и организации работы логопедического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пункта ДОУ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Положение о логопедическом пункте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Должностная инструкция учителя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логопеда ДОУ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 психолого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педагогическом консилиуме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ДОУ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Заявление родителей о зачислении ребёнка на логопедический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пункт ДОУ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заведующего о зачислении детей на логопедический пункт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29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задачи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логопедического пункта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: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859216" cy="5277200"/>
          </a:xfrm>
        </p:spPr>
        <p:txBody>
          <a:bodyPr/>
          <a:lstStyle/>
          <a:p>
            <a:pPr lvl="0">
              <a:buClrTx/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воевременное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выявление нарушений развития речи воспитанников;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их уровня и характера;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странение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несложных нарушений речи;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детей с тяжелыми нарушения речи и отклонениями в развитии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ТПМПК,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определения адекватной формы и программы обучения;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онсультативно-методическая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просветительская работа среди специалистов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ДОУ,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родителей (законных представителей) воспитанников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23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7467600" cy="5619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Основные положения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620688"/>
            <a:ext cx="8569325" cy="5853137"/>
          </a:xfrm>
        </p:spPr>
        <p:txBody>
          <a:bodyPr/>
          <a:lstStyle/>
          <a:p>
            <a:pPr>
              <a:buClrTx/>
              <a:buFont typeface="Wingdings" pitchFamily="2" charset="2"/>
              <a:buChar char="v"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Логопедический пункт при ДОУ может быть открыт по решению администрации дошкольных образовательных учреждений и при согласовании с местными органами управления образованием 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логопедического пункта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при общеразвивающих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ДОУ возможна только при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наличии в </a:t>
            </a: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учреждении специально выделенного помещения — логопедического кабинета,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площадью не менее 15 м</a:t>
            </a:r>
            <a:r>
              <a:rPr lang="ru-RU" altLang="ru-RU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, отвечающего педагогическим и санитарно-гигиеническим требованиям, правилам пожарной безопасности и приспособленного для проведения индивидуальных и подгрупповых занятий с детьми, консультаций для родителей. Логопедический пункт должен быть оборудован необходимым инвентарем, игрушками и пособиями в порядке, установленном для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компенсирующих групп дошкольных образовательных учреждений.</a:t>
            </a:r>
          </a:p>
          <a:p>
            <a:pPr>
              <a:buClrTx/>
              <a:buFont typeface="Wingdings" pitchFamily="2" charset="2"/>
              <a:buChar char="v"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v"/>
            </a:pPr>
            <a:endParaRPr lang="ru-RU" alt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115888"/>
            <a:ext cx="8496300" cy="6357937"/>
          </a:xfrm>
        </p:spPr>
        <p:txBody>
          <a:bodyPr/>
          <a:lstStyle/>
          <a:p>
            <a:pPr>
              <a:buClrTx/>
              <a:buFont typeface="Wingdings" pitchFamily="2" charset="2"/>
              <a:buChar char="v"/>
            </a:pPr>
            <a:endParaRPr lang="ru-RU" altLang="ru-RU" sz="1800" b="1" dirty="0" smtClean="0"/>
          </a:p>
          <a:p>
            <a:pPr>
              <a:buClrTx/>
              <a:buFont typeface="Wingdings" pitchFamily="2" charset="2"/>
              <a:buChar char="v"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Рабочее время, размер заработной платы, длительность ежегодного отпуска и другие условия труда логопеда определяются нормативами, соответствующими компенсирующим группам дошкольных образовательных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учреждений.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Зачисление детей на коррекционные занятия проводит сам логопед по согласованию с ППК по результатам обследования детей всех возрастных групп  ДОУ в начале и конце учебного года. При зачислении детей необходимо учитывать характер, степень тяжести речевых нарушений, возраст детей, в первую очередь оказывая коррекционную помощь старшим дошкольникам с теми нарушениями речевого развития, которые будут препятствовать их успешному включению в процесс  школьного обучения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/>
            </a:r>
            <a:b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/>
            </a:r>
            <a:b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31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/>
            </a:r>
            <a:br>
              <a:rPr lang="ru-RU" sz="31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/>
            </a:r>
            <a:b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на </a:t>
            </a:r>
            <a:r>
              <a:rPr lang="ru-RU" sz="31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логопедическом пункте проводится работа </a:t>
            </a: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ClrTx/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организационная;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диагностическая;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коррекционная;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профилактическая;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научно-методическая;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взаимосвязь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 другими участниками коррекционного процесса.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248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Организационная работа 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Подготовка логопедического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кабинета к новому учебному году (до 15 сентября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Систематизация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пополнение методического материала;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Изучение медицинских карт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детей, зачисленных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логопункт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оставление графика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циклограммы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рабочего времени учителя-логопеда.</a:t>
            </a:r>
          </a:p>
          <a:p>
            <a:pPr marL="0" indent="0">
              <a:buClr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430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Диагностическая работа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pPr>
              <a:buClrTx/>
              <a:buFont typeface="Wingdings" pitchFamily="2" charset="2"/>
              <a:buChar char="v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логопедическое обследование всех возрастных групп ДОО (начало и конец года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зачисления детей старших и подготовительных групп детского сада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логопункт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ClrTx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v"/>
            </a:pPr>
            <a:endParaRPr lang="ru-RU" dirty="0" smtClean="0"/>
          </a:p>
          <a:p>
            <a:pPr marL="0" indent="0">
              <a:buClrTx/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406794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967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1918</TotalTime>
  <Words>828</Words>
  <Application>Microsoft Office PowerPoint</Application>
  <PresentationFormat>Экран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Презентация PowerPoint</vt:lpstr>
      <vt:lpstr>Нормативно-правовые документы</vt:lpstr>
      <vt:lpstr>Локальные акты</vt:lpstr>
      <vt:lpstr>задачи логопедического пункта :</vt:lpstr>
      <vt:lpstr>Основные положения</vt:lpstr>
      <vt:lpstr>Презентация PowerPoint</vt:lpstr>
      <vt:lpstr>    на логопедическом пункте проводится работа : </vt:lpstr>
      <vt:lpstr>Организационная работа </vt:lpstr>
      <vt:lpstr>Диагностическая работа</vt:lpstr>
      <vt:lpstr>Коррекционная работа</vt:lpstr>
      <vt:lpstr>Презентация PowerPoint</vt:lpstr>
      <vt:lpstr>Профилактическая работа</vt:lpstr>
      <vt:lpstr>Научно-методическая работа</vt:lpstr>
      <vt:lpstr>взаимосвязь с другими участниками коррекционного процесса</vt:lpstr>
      <vt:lpstr>Документация логопункта</vt:lpstr>
      <vt:lpstr>Презентация PowerPoint</vt:lpstr>
      <vt:lpstr>Презентация PowerPoint</vt:lpstr>
      <vt:lpstr>   СПАСИБО ЗА ВНИМАНИЕ ! 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KiberHelp</cp:lastModifiedBy>
  <cp:revision>150</cp:revision>
  <dcterms:created xsi:type="dcterms:W3CDTF">2010-10-27T06:34:56Z</dcterms:created>
  <dcterms:modified xsi:type="dcterms:W3CDTF">2022-03-28T15:10:45Z</dcterms:modified>
</cp:coreProperties>
</file>