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2" r:id="rId3"/>
    <p:sldId id="286" r:id="rId4"/>
    <p:sldId id="293" r:id="rId5"/>
    <p:sldId id="258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59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322E4-D598-4098-8419-64DC836DADB0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8F14F-4691-4652-8449-8404308DFD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CF5DE-0F52-4238-874B-A194FAF22EF0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4ABA8-C554-45AA-AEB0-C885010C8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45104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7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08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35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49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9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08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33754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4953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1070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9078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4531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2552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0690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7703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7470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1913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4C21-4471-43FC-B635-BAC1E8E70A3B}" type="datetimeFigureOut">
              <a:rPr lang="ru-RU" smtClean="0"/>
              <a:pPr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BB69-C596-459A-B78D-2C88AF773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53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80728"/>
            <a:ext cx="8507288" cy="35283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выступление НА ТЕМУ:</a:t>
            </a:r>
            <a:br>
              <a:rPr lang="ru-RU" sz="32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ru-RU" sz="3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Современные образовательные технологии</a:t>
            </a:r>
            <a:br>
              <a:rPr lang="ru-RU" sz="32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как фактор, влияющий на повышение качества  образования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»</a:t>
            </a:r>
            <a:br>
              <a:rPr lang="ru-RU" sz="32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0349" y="28737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МБДОУ ДЕТСКИЙ САД №15 «Березка»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602128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2022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4509120"/>
            <a:ext cx="2592288" cy="18815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63902" y="4807214"/>
            <a:ext cx="2351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Подготовила</a:t>
            </a:r>
          </a:p>
          <a:p>
            <a:r>
              <a:rPr lang="ru-RU" dirty="0"/>
              <a:t> старший воспитатель</a:t>
            </a:r>
          </a:p>
          <a:p>
            <a:r>
              <a:rPr lang="ru-RU" dirty="0" err="1"/>
              <a:t>Гельдт</a:t>
            </a:r>
            <a:r>
              <a:rPr lang="ru-RU" dirty="0"/>
              <a:t> О.А.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Типы проектов: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i="1" dirty="0">
                <a:solidFill>
                  <a:srgbClr val="FF0000"/>
                </a:solidFill>
              </a:rPr>
              <a:t>- по доминирующему методу </a:t>
            </a:r>
            <a:r>
              <a:rPr lang="ru-RU" sz="2000" i="1" dirty="0"/>
              <a:t>(</a:t>
            </a:r>
            <a:r>
              <a:rPr lang="ru-RU" sz="2000" dirty="0"/>
              <a:t>исследовательские, информационные, творческие, игровые, приключенческие, практико-ориентированные)</a:t>
            </a:r>
          </a:p>
          <a:p>
            <a:r>
              <a:rPr lang="ru-RU" sz="2000" dirty="0"/>
              <a:t>- </a:t>
            </a:r>
            <a:r>
              <a:rPr lang="ru-RU" sz="2000" i="1" dirty="0">
                <a:solidFill>
                  <a:srgbClr val="FF0000"/>
                </a:solidFill>
              </a:rPr>
              <a:t>по характеру содержания </a:t>
            </a:r>
            <a:r>
              <a:rPr lang="ru-RU" sz="2000" i="1" dirty="0"/>
              <a:t>(</a:t>
            </a:r>
            <a:r>
              <a:rPr lang="ru-RU" sz="2000" dirty="0"/>
              <a:t>включают ребенка и его семью,</a:t>
            </a:r>
          </a:p>
          <a:p>
            <a:r>
              <a:rPr lang="ru-RU" sz="2000" dirty="0"/>
              <a:t>ребенка и природу, ребенка и рукотворный мир, ребенка, общество и его культурные ценности)</a:t>
            </a:r>
          </a:p>
          <a:p>
            <a:r>
              <a:rPr lang="ru-RU" sz="2000" dirty="0"/>
              <a:t>- </a:t>
            </a:r>
            <a:r>
              <a:rPr lang="ru-RU" sz="2000" i="1" dirty="0">
                <a:solidFill>
                  <a:srgbClr val="FF0000"/>
                </a:solidFill>
              </a:rPr>
              <a:t>по характеру участия ребенка в проекте </a:t>
            </a:r>
            <a:r>
              <a:rPr lang="ru-RU" sz="2000" i="1" dirty="0"/>
              <a:t>(</a:t>
            </a:r>
            <a:r>
              <a:rPr lang="ru-RU" sz="2000" dirty="0"/>
              <a:t>заказчик, эксперт,</a:t>
            </a:r>
          </a:p>
          <a:p>
            <a:r>
              <a:rPr lang="ru-RU" sz="2000" dirty="0"/>
              <a:t>исполнитель, участник от зарождения идеи до получения результата)</a:t>
            </a:r>
          </a:p>
          <a:p>
            <a:r>
              <a:rPr lang="ru-RU" sz="2000" dirty="0"/>
              <a:t>- </a:t>
            </a:r>
            <a:r>
              <a:rPr lang="ru-RU" sz="2000" i="1" dirty="0">
                <a:solidFill>
                  <a:srgbClr val="FF0000"/>
                </a:solidFill>
              </a:rPr>
              <a:t>по характеру контактов </a:t>
            </a:r>
            <a:r>
              <a:rPr lang="ru-RU" sz="2000" i="1" dirty="0"/>
              <a:t>(</a:t>
            </a:r>
            <a:r>
              <a:rPr lang="ru-RU" sz="2000" dirty="0"/>
              <a:t>осуществляется внутри одной возрастной группы, в контакте с другой возрастной группой, внутри ДОУ, в контакте с семьей, учреждениями культуры, общественными организациями (открытый проект)</a:t>
            </a:r>
          </a:p>
          <a:p>
            <a:r>
              <a:rPr lang="ru-RU" sz="2000" i="1" dirty="0"/>
              <a:t>- </a:t>
            </a:r>
            <a:r>
              <a:rPr lang="ru-RU" sz="2000" i="1" dirty="0">
                <a:solidFill>
                  <a:srgbClr val="FF0000"/>
                </a:solidFill>
              </a:rPr>
              <a:t>по количеству участников </a:t>
            </a:r>
            <a:r>
              <a:rPr lang="ru-RU" sz="2000" i="1" dirty="0"/>
              <a:t>(</a:t>
            </a:r>
            <a:r>
              <a:rPr lang="ru-RU" sz="2000" dirty="0"/>
              <a:t>индивидуальный, парный, групповой, фронтальный)</a:t>
            </a:r>
          </a:p>
          <a:p>
            <a:r>
              <a:rPr lang="ru-RU" sz="2000" dirty="0"/>
              <a:t>- </a:t>
            </a:r>
            <a:r>
              <a:rPr lang="ru-RU" sz="2000" i="1" dirty="0">
                <a:solidFill>
                  <a:srgbClr val="FF0000"/>
                </a:solidFill>
              </a:rPr>
              <a:t>по продолжительности </a:t>
            </a:r>
            <a:r>
              <a:rPr lang="ru-RU" sz="2000" i="1" dirty="0"/>
              <a:t>(</a:t>
            </a:r>
            <a:r>
              <a:rPr lang="ru-RU" sz="2000" dirty="0"/>
              <a:t>краткосрочный, средней продолжительности, долгосрочный)</a:t>
            </a:r>
          </a:p>
          <a:p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4280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3.Технология исследовательской деятельности</a:t>
            </a:r>
          </a:p>
          <a:p>
            <a:r>
              <a:rPr lang="ru-RU" sz="2000" i="1" u="sng" dirty="0"/>
              <a:t>Цель исследовательской деятельности в детском саду</a:t>
            </a:r>
            <a:r>
              <a:rPr lang="ru-RU" sz="2000" dirty="0"/>
              <a:t> - сформировать у дошкольников основные ключевые компетенции, способность к исследовательскому типу мышления.</a:t>
            </a:r>
            <a:endParaRPr lang="ru-RU" sz="2000" dirty="0">
              <a:solidFill>
                <a:schemeClr val="bg1"/>
              </a:solidFill>
            </a:endParaRPr>
          </a:p>
          <a:p>
            <a:pPr algn="ctr"/>
            <a:r>
              <a:rPr lang="ru-RU" b="1" i="1" dirty="0">
                <a:solidFill>
                  <a:schemeClr val="bg1"/>
                </a:solidFill>
              </a:rPr>
              <a:t>Методы и приемы организации экспериментально – исследовательской 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i="1" dirty="0">
                <a:solidFill>
                  <a:schemeClr val="bg1"/>
                </a:solidFill>
              </a:rPr>
              <a:t>деятельности: 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>- эвристические беседы;</a:t>
            </a:r>
          </a:p>
          <a:p>
            <a:r>
              <a:rPr lang="ru-RU" dirty="0"/>
              <a:t>- постановка и решение вопросов проблемного характера;</a:t>
            </a:r>
          </a:p>
          <a:p>
            <a:r>
              <a:rPr lang="ru-RU" dirty="0"/>
              <a:t>- наблюдения;</a:t>
            </a:r>
          </a:p>
          <a:p>
            <a:r>
              <a:rPr lang="ru-RU" dirty="0"/>
              <a:t>- моделирование (создание моделей об изменениях в неживой природе);</a:t>
            </a:r>
          </a:p>
          <a:p>
            <a:r>
              <a:rPr lang="ru-RU" dirty="0"/>
              <a:t>- опыты;</a:t>
            </a:r>
          </a:p>
          <a:p>
            <a:r>
              <a:rPr lang="ru-RU" dirty="0"/>
              <a:t>- фиксация результатов: наблюдений, опытов, экспериментов,  трудовой деятельности;</a:t>
            </a:r>
          </a:p>
          <a:p>
            <a:r>
              <a:rPr lang="ru-RU" dirty="0"/>
              <a:t>- «погружение» в краски, звуки, запахи и образы природы;</a:t>
            </a:r>
          </a:p>
          <a:p>
            <a:r>
              <a:rPr lang="ru-RU" dirty="0"/>
              <a:t>- подражание голосам и звукам природы;</a:t>
            </a:r>
          </a:p>
          <a:p>
            <a:r>
              <a:rPr lang="ru-RU" dirty="0"/>
              <a:t>- использование художественного слова;</a:t>
            </a:r>
          </a:p>
          <a:p>
            <a:r>
              <a:rPr lang="ru-RU" dirty="0"/>
              <a:t>- дидактические игры, игровые обучающие и творчески развивающие </a:t>
            </a:r>
          </a:p>
          <a:p>
            <a:r>
              <a:rPr lang="ru-RU" dirty="0"/>
              <a:t>ситуации;</a:t>
            </a:r>
          </a:p>
          <a:p>
            <a:r>
              <a:rPr lang="ru-RU" dirty="0"/>
              <a:t>- трудовые поручения, действия.</a:t>
            </a:r>
          </a:p>
          <a:p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64328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Содержание познавательно-исследовательской деятельности</a:t>
            </a:r>
          </a:p>
          <a:p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Опыты (экспериментирование) </a:t>
            </a:r>
          </a:p>
          <a:p>
            <a:r>
              <a:rPr lang="ru-RU" dirty="0"/>
              <a:t>Состояние и превращение вещества.</a:t>
            </a:r>
          </a:p>
          <a:p>
            <a:r>
              <a:rPr lang="ru-RU" dirty="0"/>
              <a:t>Движение воздуха, воды.</a:t>
            </a:r>
          </a:p>
          <a:p>
            <a:r>
              <a:rPr lang="ru-RU" dirty="0"/>
              <a:t>Свойства почвы и минералов.</a:t>
            </a:r>
          </a:p>
          <a:p>
            <a:r>
              <a:rPr lang="ru-RU" dirty="0"/>
              <a:t>Условия жизни растений.</a:t>
            </a:r>
          </a:p>
          <a:p>
            <a:r>
              <a:rPr lang="ru-RU" dirty="0">
                <a:solidFill>
                  <a:srgbClr val="FF0000"/>
                </a:solidFill>
              </a:rPr>
              <a:t>Коллекционирование (классификационная работа)</a:t>
            </a:r>
          </a:p>
          <a:p>
            <a:r>
              <a:rPr lang="ru-RU" dirty="0"/>
              <a:t>Виды растений.</a:t>
            </a:r>
          </a:p>
          <a:p>
            <a:r>
              <a:rPr lang="ru-RU" dirty="0"/>
              <a:t>Виды животных.</a:t>
            </a:r>
          </a:p>
          <a:p>
            <a:r>
              <a:rPr lang="ru-RU" dirty="0"/>
              <a:t>Виды строительных сооружений.</a:t>
            </a:r>
          </a:p>
          <a:p>
            <a:r>
              <a:rPr lang="ru-RU" dirty="0"/>
              <a:t>Виды транспорта.</a:t>
            </a:r>
          </a:p>
          <a:p>
            <a:r>
              <a:rPr lang="ru-RU" dirty="0"/>
              <a:t>Виды профессий.</a:t>
            </a:r>
          </a:p>
          <a:p>
            <a:r>
              <a:rPr lang="ru-RU" dirty="0">
                <a:solidFill>
                  <a:srgbClr val="FF0000"/>
                </a:solidFill>
              </a:rPr>
              <a:t>Путешествие по карте</a:t>
            </a:r>
          </a:p>
          <a:p>
            <a:r>
              <a:rPr lang="ru-RU" dirty="0"/>
              <a:t>Стороны света.</a:t>
            </a:r>
          </a:p>
          <a:p>
            <a:r>
              <a:rPr lang="ru-RU" dirty="0"/>
              <a:t>Рельефы местности.</a:t>
            </a:r>
          </a:p>
          <a:p>
            <a:r>
              <a:rPr lang="ru-RU" dirty="0"/>
              <a:t>Природные ландшафты и их обитатели.</a:t>
            </a:r>
          </a:p>
          <a:p>
            <a:r>
              <a:rPr lang="ru-RU" dirty="0"/>
              <a:t>Части света, их природные и культурные «метки» - символы.</a:t>
            </a:r>
          </a:p>
          <a:p>
            <a:r>
              <a:rPr lang="ru-RU" dirty="0">
                <a:solidFill>
                  <a:srgbClr val="FF0000"/>
                </a:solidFill>
              </a:rPr>
              <a:t>Путешествие по «реке времени». </a:t>
            </a:r>
          </a:p>
          <a:p>
            <a:r>
              <a:rPr lang="ru-RU" dirty="0"/>
              <a:t>Прошлое и настоящее человечества (историческое время) в «метках» материальной цивилизации (например, Египет — пирамиды).</a:t>
            </a:r>
          </a:p>
          <a:p>
            <a:r>
              <a:rPr lang="ru-RU" dirty="0"/>
              <a:t>История жилища и благоустройства.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44799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4.Информационно-коммуникационные технологии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 - </a:t>
            </a:r>
            <a:r>
              <a:rPr lang="ru-RU" sz="2000" dirty="0"/>
              <a:t>образование с использованием современных информационных технологий (компьютер, интерактивная доска, планшет и др.)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Информатизация общества ставит перед педагогами-дошкольниками </a:t>
            </a:r>
            <a:r>
              <a:rPr lang="ru-RU" sz="2000" b="1" i="1" dirty="0">
                <a:solidFill>
                  <a:schemeClr val="bg1"/>
                </a:solidFill>
              </a:rPr>
              <a:t>задачи: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- идти в ногу со временем,</a:t>
            </a:r>
          </a:p>
          <a:p>
            <a:r>
              <a:rPr lang="ru-RU" sz="2000" dirty="0"/>
              <a:t>- стать для ребенка проводником в мир новых технологий,</a:t>
            </a:r>
          </a:p>
          <a:p>
            <a:r>
              <a:rPr lang="ru-RU" sz="2000" dirty="0"/>
              <a:t>наставником в выборе компьютерных программ,</a:t>
            </a:r>
          </a:p>
          <a:p>
            <a:r>
              <a:rPr lang="ru-RU" sz="2000" dirty="0"/>
              <a:t>- сформировать основы информационной культуры его личности,</a:t>
            </a:r>
          </a:p>
          <a:p>
            <a:r>
              <a:rPr lang="ru-RU" sz="2000" dirty="0"/>
              <a:t>- повысить профессиональный уровень педагогов и компетентность родителей.</a:t>
            </a:r>
          </a:p>
          <a:p>
            <a:endParaRPr lang="ru-RU" sz="2000" dirty="0"/>
          </a:p>
          <a:p>
            <a:r>
              <a:rPr lang="ru-RU" sz="2000" dirty="0"/>
              <a:t>Решение этих задач не возможно без актуализации и пересмотра всех направлений работы детского сада в контексте информатизации.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13548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Требования к компьютерным программам ДОУ: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- Исследовательский характер</a:t>
            </a:r>
          </a:p>
          <a:p>
            <a:r>
              <a:rPr lang="ru-RU" sz="2000" dirty="0"/>
              <a:t>- Легкость для самостоятельных занятий детей</a:t>
            </a:r>
          </a:p>
          <a:p>
            <a:r>
              <a:rPr lang="ru-RU" sz="2000" dirty="0"/>
              <a:t>- Развитие широкого спектра навыков и представлений</a:t>
            </a:r>
          </a:p>
          <a:p>
            <a:r>
              <a:rPr lang="ru-RU" sz="2000" dirty="0"/>
              <a:t>- Возрастное соответствие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Занимательность.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Классификация программ: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- Развитие воображения, мышления, памяти</a:t>
            </a:r>
          </a:p>
          <a:p>
            <a:r>
              <a:rPr lang="ru-RU" sz="2000" dirty="0"/>
              <a:t>- Говорящие словари иностранных языков</a:t>
            </a:r>
          </a:p>
          <a:p>
            <a:r>
              <a:rPr lang="ru-RU" sz="2000" dirty="0"/>
              <a:t>- Простейшие графические редакторы</a:t>
            </a:r>
          </a:p>
          <a:p>
            <a:r>
              <a:rPr lang="ru-RU" sz="2000" dirty="0"/>
              <a:t>- Игры-путешествия</a:t>
            </a:r>
          </a:p>
          <a:p>
            <a:r>
              <a:rPr lang="ru-RU" sz="2000" dirty="0"/>
              <a:t>- Обучение чтению, математике</a:t>
            </a:r>
          </a:p>
          <a:p>
            <a:r>
              <a:rPr lang="ru-RU" sz="2000" dirty="0"/>
              <a:t>- Использование мультимедийных презентаций</a:t>
            </a:r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27240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Преимущества компьютера: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предъявление информации на экране компьютера в игровой форме </a:t>
            </a:r>
          </a:p>
          <a:p>
            <a:r>
              <a:rPr lang="ru-RU" dirty="0"/>
              <a:t>- вызывает у детей огромный интерес;</a:t>
            </a:r>
          </a:p>
          <a:p>
            <a:r>
              <a:rPr lang="ru-RU" dirty="0"/>
              <a:t>- несет в себе образный тип информации, понятный дошкольникам;</a:t>
            </a:r>
          </a:p>
          <a:p>
            <a:r>
              <a:rPr lang="ru-RU" dirty="0"/>
              <a:t>- движения, звук, мультипликация надолго привлекает внимание ребенка;</a:t>
            </a:r>
          </a:p>
          <a:p>
            <a:r>
              <a:rPr lang="ru-RU" dirty="0"/>
              <a:t>- обладает стимулом познавательной активности детей;</a:t>
            </a:r>
          </a:p>
          <a:p>
            <a:r>
              <a:rPr lang="ru-RU" dirty="0"/>
              <a:t>- предоставляет возможность индивидуализации обучения;</a:t>
            </a:r>
          </a:p>
          <a:p>
            <a:r>
              <a:rPr lang="ru-RU" dirty="0"/>
              <a:t>- в процессе своей деятельности за компьютером дошкольник приобретает уверенность в себе;</a:t>
            </a:r>
          </a:p>
          <a:p>
            <a:r>
              <a:rPr lang="ru-RU" dirty="0"/>
              <a:t>- позволяет моделировать жизненные ситуации, которые нельзя увидеть в повседневной жизни.</a:t>
            </a:r>
          </a:p>
          <a:p>
            <a:br>
              <a:rPr lang="ru-RU" dirty="0"/>
            </a:br>
            <a:endParaRPr lang="ru-RU" dirty="0"/>
          </a:p>
          <a:p>
            <a:pPr algn="ctr"/>
            <a:r>
              <a:rPr lang="ru-RU" dirty="0">
                <a:solidFill>
                  <a:schemeClr val="bg1"/>
                </a:solidFill>
              </a:rPr>
              <a:t>Ошибки при использовании информационно-коммуникационных технологий:</a:t>
            </a:r>
          </a:p>
          <a:p>
            <a:r>
              <a:rPr lang="ru-RU" dirty="0"/>
              <a:t>- Недостаточная методическая подготовленность педагога</a:t>
            </a:r>
          </a:p>
          <a:p>
            <a:r>
              <a:rPr lang="ru-RU" dirty="0"/>
              <a:t>- Неправильное определение дидактической роли и места ИКТ на занятиях</a:t>
            </a:r>
          </a:p>
          <a:p>
            <a:r>
              <a:rPr lang="ru-RU" dirty="0"/>
              <a:t>- Бесплановость, случайность применения ИКТ</a:t>
            </a:r>
          </a:p>
          <a:p>
            <a:r>
              <a:rPr lang="ru-RU" dirty="0"/>
              <a:t>- Перегруженность занятия демонстрацией.</a:t>
            </a:r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36979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95865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ИКТ в работе современного педагога: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1. Подбор иллюстративного материала к занятиям и для оформления стендов, группы, кабинетов (сканирование, интернет, принтер, презентация).</a:t>
            </a:r>
          </a:p>
          <a:p>
            <a:r>
              <a:rPr lang="ru-RU" sz="2000" dirty="0"/>
              <a:t>2. Подбор дополнительного познавательного материала к занятиям, знакомство со сценариями праздников и других мероприятий.</a:t>
            </a:r>
          </a:p>
          <a:p>
            <a:r>
              <a:rPr lang="ru-RU" sz="2000" dirty="0"/>
              <a:t>3. Обмен опытом, знакомство с периодикой, наработками других педагогов России и зарубежья.</a:t>
            </a:r>
          </a:p>
          <a:p>
            <a:r>
              <a:rPr lang="ru-RU" sz="2000" dirty="0"/>
              <a:t>4. 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  </a:r>
          </a:p>
          <a:p>
            <a:r>
              <a:rPr lang="ru-RU" sz="2000" dirty="0"/>
              <a:t>5. Создание презентаций в программе </a:t>
            </a:r>
            <a:r>
              <a:rPr lang="ru-RU" sz="2000" dirty="0" err="1"/>
              <a:t>Рower</a:t>
            </a:r>
            <a:r>
              <a:rPr lang="ru-RU" sz="2000" dirty="0"/>
              <a:t> </a:t>
            </a:r>
            <a:r>
              <a:rPr lang="ru-RU" sz="2000" dirty="0" err="1"/>
              <a:t>Рoint</a:t>
            </a:r>
            <a:r>
              <a:rPr lang="ru-RU" sz="2000" dirty="0"/>
              <a:t> 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50861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831869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5. Личностно - ориентированная технология</a:t>
            </a:r>
          </a:p>
          <a:p>
            <a:r>
              <a:rPr lang="ru-RU" sz="2000" dirty="0"/>
              <a:t>Личностно-ориентированные технологии ставят в центр всей системы дошкольного образования личность ребенка, обеспечение комфортных условий в семье и дошкольном учреждении, бесконфликтных и безопасных условий ее развития, реализация имеющихся природных потенциалов.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В рамках личностно-ориентированных технологий самостоятельными направлениями выделяются: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i="1" dirty="0"/>
              <a:t>Гуманно-личностные технологии (комната психологической разгрузки, физкультурные и музыкальные залы, театральная гостиная, «Зимний сад»)</a:t>
            </a:r>
          </a:p>
          <a:p>
            <a:pPr marL="285750" indent="-285750">
              <a:buFontTx/>
              <a:buChar char="-"/>
            </a:pPr>
            <a:r>
              <a:rPr lang="ru-RU" sz="2000" i="1" dirty="0"/>
              <a:t>Технология сотрудничества («Взрослый – ребенок»)</a:t>
            </a:r>
          </a:p>
          <a:p>
            <a:r>
              <a:rPr lang="ru-RU" sz="2000" dirty="0"/>
              <a:t>Педагогические технологии на основе </a:t>
            </a:r>
            <a:r>
              <a:rPr lang="ru-RU" sz="2000" dirty="0" err="1"/>
              <a:t>гуманизации</a:t>
            </a:r>
            <a:r>
              <a:rPr lang="ru-RU" sz="2000" dirty="0"/>
              <a:t> и демократизации педагогических отношений с процессуальной ориентацией, приоритетом личностных отношений, индивидуального подхода, демократическим управлением и яркой гуманистической направленностью содержания. Таким подходом обладают новые образовательные программы «Радуга», «Из детства - в отрочество», «Детство», «От рождения до школы».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32133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В технологическом подходе к обучению выделяют: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- постановка целей и их максимальное уточнение (воспитание и обучение с ориентацией на достижение результата;</a:t>
            </a:r>
          </a:p>
          <a:p>
            <a:r>
              <a:rPr lang="ru-RU" sz="2000" dirty="0"/>
              <a:t>- подготовка методических пособий (демонстрационный и раздаточный) в соответствии с учебными целями и задачами;</a:t>
            </a:r>
          </a:p>
          <a:p>
            <a:r>
              <a:rPr lang="ru-RU" sz="2000" dirty="0"/>
              <a:t>- оценка актуального развития дошкольника, коррекция отклонений, направленная на достижение целей;</a:t>
            </a:r>
          </a:p>
          <a:p>
            <a:r>
              <a:rPr lang="ru-RU" sz="2000" dirty="0"/>
              <a:t>- заключительная оценка результата - уровень развития дошкольника.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r>
              <a:rPr lang="ru-RU" sz="2000" dirty="0"/>
              <a:t>Личностно-ориентированные технологии противопоставляют авторитарному, обезличенному и обездушенному подходу к ребенку в традиционной технологии – атмосферу любви, заботы, сотрудничества, создают условия для творчества личности.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36044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6.Технология «Портфолио дошкольника»</a:t>
            </a:r>
          </a:p>
          <a:p>
            <a:r>
              <a:rPr lang="ru-RU" sz="2000" dirty="0"/>
              <a:t>- портфолио (папка личных достижений ребенка) позволяет осуществить индивидуальный подход к каждому ребенку и вручается при выпуске из детского сада как подарок самому ребенку и его семье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7.Технология «Портфолио педагога»</a:t>
            </a:r>
          </a:p>
          <a:p>
            <a:r>
              <a:rPr lang="ru-RU" sz="2000" dirty="0"/>
              <a:t>Портфолио позволяет учитывать результаты, достигнутые педагогом в разнообразных видах деятельности (воспитательной, учебной, творческой, социальной, коммуникативной), и является альтернативной формой оценки профессионализма и результативности работы педагога.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8.Игровая технология</a:t>
            </a:r>
          </a:p>
          <a:p>
            <a:r>
              <a:rPr lang="ru-RU" sz="2000" dirty="0"/>
              <a:t>Строится как целостное образование, охватывающее определенную часть учебного процесса и объединенное общим содержанием, сюжетом, персонажем.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0226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1845988"/>
          </a:xfrm>
        </p:spPr>
        <p:txBody>
          <a:bodyPr>
            <a:normAutofit/>
          </a:bodyPr>
          <a:lstStyle/>
          <a:p>
            <a:r>
              <a:rPr lang="ru-RU" sz="2000" i="1" cap="none" dirty="0"/>
              <a:t>Ребенок воспитывается разными случайностями, его окружающими. Педагогика должна дать направление этим случайностям.</a:t>
            </a:r>
            <a:br>
              <a:rPr lang="ru-RU" sz="2000" i="1" cap="none" dirty="0"/>
            </a:br>
            <a:r>
              <a:rPr lang="ru-RU" sz="2000" i="1" cap="none" dirty="0"/>
              <a:t>                                                                            </a:t>
            </a:r>
            <a:r>
              <a:rPr lang="ru-RU" sz="2000" b="1" i="1" cap="none" dirty="0"/>
              <a:t>В. Ф. Одоевский</a:t>
            </a:r>
            <a:endParaRPr lang="ru-RU" sz="2000" cap="none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57224" y="2132856"/>
            <a:ext cx="74294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Основная задача педагогов дошкольного учреждения </a:t>
            </a:r>
            <a:r>
              <a:rPr lang="ru-RU" sz="2800" i="1" dirty="0"/>
              <a:t>– выбрать методы и формы организации работы с детьми, инновационные педагогические технологии, которые оптимально соответствуют поставленной цели развития личности ребенка.</a:t>
            </a:r>
            <a:endParaRPr lang="ru-RU" sz="2800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В игровую технологию включаются последовательно: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- игры и упражнения, формирующие умение выделять основные, характерные признаки предметов, сравнивать, сопоставлять их;</a:t>
            </a:r>
          </a:p>
          <a:p>
            <a:r>
              <a:rPr lang="ru-RU" sz="2000" dirty="0"/>
              <a:t>- группы игр на обобщение предметов по определенным признакам;</a:t>
            </a:r>
          </a:p>
          <a:p>
            <a:r>
              <a:rPr lang="ru-RU" sz="2000" dirty="0"/>
              <a:t>группы игр, в процессе которых у дошкольников развивается умение отличать реальные явления от нереальных;</a:t>
            </a:r>
          </a:p>
          <a:p>
            <a:r>
              <a:rPr lang="ru-RU" sz="2000" dirty="0"/>
              <a:t> - группы игр, воспитывающих умение владеть собой, быстроту реакции на слово, фонематический слух, смекалку и др.</a:t>
            </a:r>
          </a:p>
          <a:p>
            <a:r>
              <a:rPr lang="ru-RU" sz="2000" dirty="0"/>
              <a:t>       </a:t>
            </a:r>
          </a:p>
          <a:p>
            <a:r>
              <a:rPr lang="ru-RU" sz="2000" dirty="0"/>
              <a:t>Составление игровых технологий из отдельных игр и элементов - забота каждого воспитателя.</a:t>
            </a:r>
          </a:p>
        </p:txBody>
      </p:sp>
    </p:spTree>
    <p:extLst>
      <p:ext uri="{BB962C8B-B14F-4D97-AF65-F5344CB8AC3E}">
        <p14:creationId xmlns:p14="http://schemas.microsoft.com/office/powerpoint/2010/main" val="123474684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9. Технология «ТРИЗ»</a:t>
            </a:r>
          </a:p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r>
              <a:rPr lang="ru-RU" sz="2000" dirty="0"/>
              <a:t>ТРИЗ (теория решения изобретательских задач), которая создана ученым-изобретателем Т.С. </a:t>
            </a:r>
            <a:r>
              <a:rPr lang="ru-RU" sz="2000" dirty="0" err="1"/>
              <a:t>Альтшуллером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u="sng" dirty="0"/>
              <a:t> Целью</a:t>
            </a:r>
            <a:r>
              <a:rPr lang="ru-RU" sz="2000" dirty="0"/>
              <a:t> использования данной технологии в детском саду является развитие, с одной стороны, таких качеств мышления, как гибкость, подвижность, системность, диалектичность; с другой – поисковой активности, стремления к новизне; речи и творческого воображения.</a:t>
            </a:r>
          </a:p>
          <a:p>
            <a:endParaRPr lang="ru-RU" sz="2000" dirty="0"/>
          </a:p>
          <a:p>
            <a:r>
              <a:rPr lang="ru-RU" sz="2000" dirty="0"/>
              <a:t> </a:t>
            </a:r>
            <a:r>
              <a:rPr lang="ru-RU" sz="2000" u="sng" dirty="0"/>
              <a:t>Основная задача </a:t>
            </a:r>
            <a:r>
              <a:rPr lang="ru-RU" sz="2000" dirty="0"/>
              <a:t>использования ТРИЗ - технологии в дошкольном возрасте – это привить ребенку радость творческих открытий.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69105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Можно применять в работе только элементы ТРИЗ (инструментарий), если педагог недостаточно освоил ТРИЗ-технологию.</a:t>
            </a:r>
          </a:p>
          <a:p>
            <a:endParaRPr lang="ru-RU" sz="2400" dirty="0"/>
          </a:p>
          <a:p>
            <a:r>
              <a:rPr lang="ru-RU" sz="2400" dirty="0"/>
              <a:t>Разработана схема с применением метода выявления противоречий:</a:t>
            </a:r>
          </a:p>
          <a:p>
            <a:r>
              <a:rPr lang="ru-RU" sz="2400" u="sng" dirty="0"/>
              <a:t>Первый этап </a:t>
            </a:r>
            <a:r>
              <a:rPr lang="ru-RU" sz="2400" dirty="0"/>
              <a:t>– определение положительных и отрицательных свойств качества какого-либо предмета или явления, не вызывающих стойких ассоциаций у детей.</a:t>
            </a:r>
          </a:p>
          <a:p>
            <a:r>
              <a:rPr lang="ru-RU" sz="2400" u="sng" dirty="0"/>
              <a:t>Второй этап </a:t>
            </a:r>
            <a:r>
              <a:rPr lang="ru-RU" sz="2400" dirty="0"/>
              <a:t>– определение положительных и отрицательных свойств  предмета или явления в целом.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4153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Технологический подход, то есть новые педагогические технологии гарантируют достижения дошкольника и в дальнейшем гарантируют их успешное обучение в школе.</a:t>
            </a:r>
          </a:p>
          <a:p>
            <a:endParaRPr lang="ru-RU" sz="2400" dirty="0"/>
          </a:p>
          <a:p>
            <a:r>
              <a:rPr lang="ru-RU" sz="2400" dirty="0"/>
              <a:t>Каждый педагог – творец технологии, даже если имеет дело с заимствованиями. Создание технологии невозможно без творчества. Для педагога, научившегося работать на технологическом уровне, всегда будет главным ориентиром познавательный процесс в его развивающемся состоянии. Все в наших руках, поэтому их нельзя опускать.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97412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83186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«Человек не может по настоящему усовершенствоваться, если не помогает усовершенствоваться другим»</a:t>
            </a:r>
          </a:p>
          <a:p>
            <a:r>
              <a:rPr lang="ru-RU" dirty="0"/>
              <a:t>                                                                                           Чарльза Диккенс</a:t>
            </a:r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pPr algn="ctr"/>
            <a:r>
              <a:rPr lang="ru-RU" sz="2800" i="1" dirty="0"/>
              <a:t>Творите сами. Как нет детей без воображения, так нет и педагога без творческих порывов.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73614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1239" y="2652062"/>
            <a:ext cx="8318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СПАСИБО ЗА ВНИМАНИЕ!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0345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914400" y="0"/>
            <a:ext cx="7772400" cy="6597352"/>
          </a:xfrm>
        </p:spPr>
        <p:txBody>
          <a:bodyPr>
            <a:normAutofit/>
          </a:bodyPr>
          <a:lstStyle/>
          <a:p>
            <a:r>
              <a:rPr lang="ru-RU" sz="2800" cap="none" dirty="0"/>
              <a:t>Технология – это совокупность приемов, применяемых в каком-либо деле, мастерстве, искусстве (толковый словарь).</a:t>
            </a:r>
            <a:br>
              <a:rPr lang="ru-RU" sz="2800" cap="none" dirty="0"/>
            </a:br>
            <a:br>
              <a:rPr lang="ru-RU" sz="2800" cap="none" dirty="0"/>
            </a:br>
            <a:r>
              <a:rPr lang="ru-RU" sz="2800" b="1" cap="none" dirty="0"/>
              <a:t>Педагогическая технология</a:t>
            </a:r>
            <a:r>
              <a:rPr lang="ru-RU" sz="2800" cap="none" dirty="0"/>
              <a:t> - 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 </a:t>
            </a:r>
            <a:br>
              <a:rPr lang="ru-RU" sz="2800" cap="none" dirty="0"/>
            </a:br>
            <a:r>
              <a:rPr lang="ru-RU" sz="2800" cap="none" dirty="0"/>
              <a:t>                                                   (</a:t>
            </a:r>
            <a:r>
              <a:rPr lang="ru-RU" sz="2800" cap="none" dirty="0" err="1"/>
              <a:t>Б.Т.Лихачёв</a:t>
            </a:r>
            <a:r>
              <a:rPr lang="ru-RU" sz="2800" cap="none" dirty="0"/>
              <a:t>)</a:t>
            </a:r>
            <a:br>
              <a:rPr lang="ru-RU" sz="2800" cap="none" dirty="0"/>
            </a:br>
            <a:endParaRPr lang="ru-RU" sz="2800" b="1" cap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980728"/>
            <a:ext cx="7429499" cy="4810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/>
              <a:t>Основные требования (критерии) педагогической технологии:</a:t>
            </a:r>
            <a:endParaRPr lang="ru-RU" dirty="0"/>
          </a:p>
          <a:p>
            <a:r>
              <a:rPr lang="ru-RU" dirty="0"/>
              <a:t>Концептуальность</a:t>
            </a:r>
          </a:p>
          <a:p>
            <a:r>
              <a:rPr lang="ru-RU" dirty="0"/>
              <a:t>Системность</a:t>
            </a:r>
          </a:p>
          <a:p>
            <a:r>
              <a:rPr lang="ru-RU" dirty="0"/>
              <a:t>Управляемость</a:t>
            </a:r>
          </a:p>
          <a:p>
            <a:r>
              <a:rPr lang="ru-RU" dirty="0"/>
              <a:t>Эффективность</a:t>
            </a:r>
          </a:p>
          <a:p>
            <a:r>
              <a:rPr lang="ru-RU" dirty="0" err="1"/>
              <a:t>Воспроизводимость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964197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786322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83907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, serif"/>
              </a:rPr>
              <a:t>Концептуальность</a:t>
            </a:r>
            <a:r>
              <a:rPr lang="ru-RU" dirty="0">
                <a:latin typeface="Times New Roman, serif"/>
              </a:rPr>
              <a:t> - опора на определенную научную концепцию, включающую философское, психологическое, дидактическое и социально-педагогическое обоснование достижения образовательных целей.</a:t>
            </a:r>
          </a:p>
          <a:p>
            <a:endParaRPr lang="ru-RU" b="1" dirty="0"/>
          </a:p>
          <a:p>
            <a:r>
              <a:rPr lang="ru-RU" b="1" dirty="0">
                <a:solidFill>
                  <a:schemeClr val="bg1"/>
                </a:solidFill>
              </a:rPr>
              <a:t>Системность</a:t>
            </a:r>
            <a:r>
              <a:rPr lang="ru-RU" dirty="0"/>
              <a:t> – технология должна обладать всеми признаками системы:</a:t>
            </a:r>
          </a:p>
          <a:p>
            <a:r>
              <a:rPr lang="ru-RU" dirty="0"/>
              <a:t> - логикой процесса,</a:t>
            </a:r>
          </a:p>
          <a:p>
            <a:r>
              <a:rPr lang="ru-RU" dirty="0"/>
              <a:t> - взаимосвязью его частей,</a:t>
            </a:r>
          </a:p>
          <a:p>
            <a:r>
              <a:rPr lang="ru-RU" dirty="0"/>
              <a:t> - целостностью.</a:t>
            </a:r>
          </a:p>
          <a:p>
            <a:endParaRPr lang="ru-RU" dirty="0"/>
          </a:p>
          <a:p>
            <a:r>
              <a:rPr lang="ru-RU" dirty="0"/>
              <a:t> </a:t>
            </a:r>
            <a:r>
              <a:rPr lang="ru-RU" b="1" dirty="0">
                <a:solidFill>
                  <a:schemeClr val="bg1"/>
                </a:solidFill>
              </a:rPr>
              <a:t>Управляемость</a:t>
            </a:r>
            <a:r>
              <a:rPr lang="ru-RU" b="1" dirty="0"/>
              <a:t> – </a:t>
            </a:r>
            <a:r>
              <a:rPr lang="ru-RU" dirty="0"/>
              <a:t>возможность диагностического целеполагания, планирования, проектирования процесса обучения, поэтапной диагностики, варьирования средств и методов с целью коррекции результатов.</a:t>
            </a:r>
          </a:p>
          <a:p>
            <a:endParaRPr lang="ru-RU" dirty="0"/>
          </a:p>
          <a:p>
            <a:r>
              <a:rPr lang="ru-RU" b="1" dirty="0">
                <a:solidFill>
                  <a:schemeClr val="bg1"/>
                </a:solidFill>
              </a:rPr>
              <a:t>Эффективность</a:t>
            </a:r>
            <a:r>
              <a:rPr lang="ru-RU" b="1" dirty="0"/>
              <a:t> –</a:t>
            </a:r>
            <a:r>
              <a:rPr lang="ru-RU" dirty="0"/>
              <a:t> современные педагогические технологии, существующие в конкретных условиях, должны быть эффективными по результатам и оптимальными по затратам, гарантировать достижение определенного стандарта обучения.</a:t>
            </a:r>
          </a:p>
          <a:p>
            <a:endParaRPr lang="ru-RU" dirty="0"/>
          </a:p>
          <a:p>
            <a:r>
              <a:rPr lang="ru-RU" dirty="0"/>
              <a:t>  </a:t>
            </a:r>
            <a:r>
              <a:rPr lang="ru-RU" b="1" dirty="0" err="1">
                <a:solidFill>
                  <a:schemeClr val="bg1"/>
                </a:solidFill>
              </a:rPr>
              <a:t>Воспроизводимость</a:t>
            </a:r>
            <a:r>
              <a:rPr lang="ru-RU" b="1" dirty="0"/>
              <a:t> – </a:t>
            </a:r>
            <a:r>
              <a:rPr lang="ru-RU" dirty="0"/>
              <a:t>возможность применения (повторения, воспроизведения) образовательной технологии в образовательных учреждениях, т.е. технология как педагогический инструмент должна быть гарантированно эффективна в руках любого педагога, использующего ее, независимо от его опыта, стажа, возраста и личностных особенностей.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8390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 </a:t>
            </a:r>
            <a:r>
              <a:rPr lang="ru-RU" sz="2400" dirty="0">
                <a:solidFill>
                  <a:schemeClr val="bg1"/>
                </a:solidFill>
              </a:rPr>
              <a:t>Структура образовательной технологии состоит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из </a:t>
            </a:r>
            <a:r>
              <a:rPr lang="ru-RU" sz="2400" i="1" dirty="0">
                <a:solidFill>
                  <a:schemeClr val="bg1"/>
                </a:solidFill>
              </a:rPr>
              <a:t>трех частей</a:t>
            </a:r>
            <a:r>
              <a:rPr lang="ru-RU" sz="2400" dirty="0">
                <a:solidFill>
                  <a:schemeClr val="bg1"/>
                </a:solidFill>
              </a:rPr>
              <a:t>:</a:t>
            </a:r>
          </a:p>
          <a:p>
            <a:endParaRPr lang="ru-RU" sz="2400" dirty="0"/>
          </a:p>
          <a:p>
            <a:r>
              <a:rPr lang="ru-RU" sz="2400" u="sng" dirty="0">
                <a:solidFill>
                  <a:schemeClr val="bg1"/>
                </a:solidFill>
              </a:rPr>
              <a:t>Концептуальная часть</a:t>
            </a:r>
            <a:r>
              <a:rPr lang="ru-RU" sz="2400" dirty="0"/>
              <a:t> – это научная база технологии, т.е. психолого-педагогические идеи, которые заложены в ее фундамент.</a:t>
            </a:r>
          </a:p>
          <a:p>
            <a:endParaRPr lang="ru-RU" sz="2400" dirty="0"/>
          </a:p>
          <a:p>
            <a:r>
              <a:rPr lang="ru-RU" sz="2400" u="sng" dirty="0">
                <a:solidFill>
                  <a:schemeClr val="bg1"/>
                </a:solidFill>
              </a:rPr>
              <a:t>Содержательная часть</a:t>
            </a:r>
            <a:r>
              <a:rPr lang="ru-RU" sz="2400" dirty="0"/>
              <a:t> – это общие, конкретные цели и содержание учебного материала.</a:t>
            </a:r>
          </a:p>
          <a:p>
            <a:endParaRPr lang="ru-RU" sz="2400" dirty="0"/>
          </a:p>
          <a:p>
            <a:r>
              <a:rPr lang="ru-RU" sz="2400" u="sng" dirty="0">
                <a:solidFill>
                  <a:schemeClr val="bg1"/>
                </a:solidFill>
              </a:rPr>
              <a:t>Процессуальная часть</a:t>
            </a:r>
            <a:r>
              <a:rPr lang="ru-RU" sz="2400" dirty="0"/>
              <a:t> – совокупность форм и методов учебной деятельности детей, методов и форм работы педагога, деятельности педагога по управлению процессом усвоения материала, диагностика обучающего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911242829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81026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800" dirty="0">
                <a:solidFill>
                  <a:schemeClr val="bg1"/>
                </a:solidFill>
              </a:rPr>
              <a:t>К числу современных образовательных технологий можно отнести: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/>
              <a:t>1. Здоровьесберегающие технологии;</a:t>
            </a:r>
          </a:p>
          <a:p>
            <a:r>
              <a:rPr lang="ru-RU" sz="2800" dirty="0"/>
              <a:t>2. Технологии проектной деятельности</a:t>
            </a:r>
          </a:p>
          <a:p>
            <a:r>
              <a:rPr lang="ru-RU" sz="2800" dirty="0"/>
              <a:t>3. Технология исследовательской деятельности</a:t>
            </a:r>
          </a:p>
          <a:p>
            <a:r>
              <a:rPr lang="ru-RU" sz="2800" dirty="0"/>
              <a:t> 4. Информационно-коммуникационные   технологии;</a:t>
            </a:r>
          </a:p>
          <a:p>
            <a:r>
              <a:rPr lang="ru-RU" sz="2800" dirty="0"/>
              <a:t>5. Личностно-ориентированные технологии;</a:t>
            </a:r>
          </a:p>
          <a:p>
            <a:r>
              <a:rPr lang="ru-RU" sz="2800" dirty="0"/>
              <a:t>6. Технология портфолио дошкольника и воспитателя</a:t>
            </a:r>
          </a:p>
          <a:p>
            <a:r>
              <a:rPr lang="ru-RU" sz="2800" dirty="0"/>
              <a:t>7.игровая технология</a:t>
            </a:r>
          </a:p>
          <a:p>
            <a:r>
              <a:rPr lang="ru-RU" sz="2800" dirty="0"/>
              <a:t>8. Технология «ТРИЗ» и др.</a:t>
            </a:r>
          </a:p>
        </p:txBody>
      </p:sp>
    </p:spTree>
    <p:extLst>
      <p:ext uri="{BB962C8B-B14F-4D97-AF65-F5344CB8AC3E}">
        <p14:creationId xmlns:p14="http://schemas.microsoft.com/office/powerpoint/2010/main" val="2164425668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81026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1. Здоровьесберегающие технологии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i="1" dirty="0"/>
              <a:t>Целью </a:t>
            </a:r>
            <a:r>
              <a:rPr lang="ru-RU" sz="2400" dirty="0" err="1"/>
              <a:t>здоровьесберегающих</a:t>
            </a:r>
            <a:r>
              <a:rPr lang="ru-RU" sz="2400" dirty="0"/>
              <a:t> технологий является обеспечение ребенку возможности сохранения здоровья, формирование у него необходимых знаний, умений, навыков по здоровому образу жизни.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Классификация </a:t>
            </a:r>
            <a:r>
              <a:rPr lang="ru-RU" sz="2400" dirty="0" err="1">
                <a:solidFill>
                  <a:schemeClr val="bg1"/>
                </a:solidFill>
              </a:rPr>
              <a:t>здоровьесберегающих</a:t>
            </a:r>
            <a:r>
              <a:rPr lang="ru-RU" sz="2400" dirty="0">
                <a:solidFill>
                  <a:schemeClr val="bg1"/>
                </a:solidFill>
              </a:rPr>
              <a:t> технологий:</a:t>
            </a:r>
          </a:p>
          <a:p>
            <a:r>
              <a:rPr lang="ru-RU" sz="2400" i="1" dirty="0"/>
              <a:t>- медико-профилактические</a:t>
            </a:r>
          </a:p>
          <a:p>
            <a:r>
              <a:rPr lang="ru-RU" sz="2400" i="1" dirty="0"/>
              <a:t>- физкультурно-оздоровительные</a:t>
            </a:r>
          </a:p>
          <a:p>
            <a:r>
              <a:rPr lang="ru-RU" sz="2400" i="1" dirty="0"/>
              <a:t>- обеспечения социально-психологического благополучия ребенка</a:t>
            </a:r>
            <a:r>
              <a:rPr lang="ru-RU" sz="2400" dirty="0"/>
              <a:t> </a:t>
            </a:r>
          </a:p>
          <a:p>
            <a:r>
              <a:rPr lang="ru-RU" sz="2400" i="1" dirty="0"/>
              <a:t>- </a:t>
            </a:r>
            <a:r>
              <a:rPr lang="ru-RU" sz="2400" i="1" dirty="0" err="1"/>
              <a:t>здоровьесбережения</a:t>
            </a:r>
            <a:r>
              <a:rPr lang="ru-RU" sz="2400" i="1" dirty="0"/>
              <a:t> и </a:t>
            </a:r>
            <a:r>
              <a:rPr lang="ru-RU" sz="2400" i="1" dirty="0" err="1"/>
              <a:t>здоровьеобогащения</a:t>
            </a:r>
            <a:r>
              <a:rPr lang="ru-RU" sz="2400" i="1" dirty="0"/>
              <a:t> педагогов</a:t>
            </a:r>
          </a:p>
          <a:p>
            <a:r>
              <a:rPr lang="ru-RU" sz="2400" i="1" dirty="0"/>
              <a:t>- образовательные</a:t>
            </a:r>
            <a:r>
              <a:rPr lang="ru-RU" sz="2400" dirty="0"/>
              <a:t> </a:t>
            </a:r>
          </a:p>
          <a:p>
            <a:r>
              <a:rPr lang="ru-RU" sz="2400" i="1" dirty="0"/>
              <a:t>- обучения здоровому образу жизни</a:t>
            </a:r>
          </a:p>
          <a:p>
            <a:r>
              <a:rPr lang="ru-RU" sz="2400" dirty="0"/>
              <a:t>К числу </a:t>
            </a:r>
            <a:r>
              <a:rPr lang="ru-RU" sz="2400" dirty="0" err="1"/>
              <a:t>здоровьесберегающих</a:t>
            </a:r>
            <a:r>
              <a:rPr lang="ru-RU" sz="2400" dirty="0"/>
              <a:t> педагогических технологий следует отнести и </a:t>
            </a:r>
            <a:r>
              <a:rPr lang="ru-RU" sz="2400" i="1" dirty="0"/>
              <a:t>педагогическую технологию активной сенсорно-развивающей среды.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0603980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367596"/>
            <a:ext cx="8643966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60648"/>
            <a:ext cx="76706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 </a:t>
            </a:r>
            <a:r>
              <a:rPr lang="ru-RU" sz="2000" dirty="0">
                <a:solidFill>
                  <a:schemeClr val="bg1"/>
                </a:solidFill>
              </a:rPr>
              <a:t>2.</a:t>
            </a:r>
            <a:r>
              <a:rPr lang="ru-RU" sz="2400" dirty="0">
                <a:solidFill>
                  <a:schemeClr val="bg1"/>
                </a:solidFill>
              </a:rPr>
              <a:t>Технологии проектной деятельности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b="1" i="1" dirty="0"/>
              <a:t>Цель: </a:t>
            </a:r>
            <a:r>
              <a:rPr lang="ru-RU" sz="2400" dirty="0"/>
              <a:t>Развитие и обогащение социально-личностного опыта посредством включения детей</a:t>
            </a:r>
          </a:p>
          <a:p>
            <a:r>
              <a:rPr lang="ru-RU" sz="2400" dirty="0"/>
              <a:t> в сферу межличностного взаимодействия.</a:t>
            </a:r>
          </a:p>
          <a:p>
            <a:endParaRPr lang="ru-RU" sz="2400" dirty="0"/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Классификация учебных проектов: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i="1" dirty="0"/>
              <a:t>- «игровые»</a:t>
            </a:r>
          </a:p>
          <a:p>
            <a:r>
              <a:rPr lang="ru-RU" sz="2400" i="1" dirty="0"/>
              <a:t>- «экскурсионные»</a:t>
            </a:r>
          </a:p>
          <a:p>
            <a:r>
              <a:rPr lang="ru-RU" sz="2400" i="1" dirty="0"/>
              <a:t>- «повествовательные»</a:t>
            </a:r>
          </a:p>
          <a:p>
            <a:r>
              <a:rPr lang="ru-RU" sz="2400" i="1" dirty="0"/>
              <a:t>- «конструктивные»</a:t>
            </a:r>
          </a:p>
          <a:p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5386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753</TotalTime>
  <Words>1960</Words>
  <Application>Microsoft Office PowerPoint</Application>
  <PresentationFormat>Экран (4:3)</PresentationFormat>
  <Paragraphs>291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Roman, serif</vt:lpstr>
      <vt:lpstr>Tw Cen MT</vt:lpstr>
      <vt:lpstr>Контур</vt:lpstr>
      <vt:lpstr>выступление НА ТЕМУ:   «Современные образовательные технологии  как фактор, влияющий на повышение качества  образования» </vt:lpstr>
      <vt:lpstr>Ребенок воспитывается разными случайностями, его окружающими. Педагогика должна дать направление этим случайностям.                                                                             В. Ф. Одоевский</vt:lpstr>
      <vt:lpstr>Технология – это совокупность приемов, применяемых в каком-либо деле, мастерстве, искусстве (толковый словарь).  Педагогическая технология - 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                                                     (Б.Т.Лихачёв)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zavuch002</dc:creator>
  <cp:lastModifiedBy>Оксана</cp:lastModifiedBy>
  <cp:revision>92</cp:revision>
  <dcterms:created xsi:type="dcterms:W3CDTF">2013-04-26T06:45:09Z</dcterms:created>
  <dcterms:modified xsi:type="dcterms:W3CDTF">2022-01-08T14:30:54Z</dcterms:modified>
</cp:coreProperties>
</file>