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4" r:id="rId2"/>
    <p:sldId id="278" r:id="rId3"/>
    <p:sldId id="280" r:id="rId4"/>
    <p:sldId id="282" r:id="rId5"/>
    <p:sldId id="283" r:id="rId6"/>
    <p:sldId id="268" r:id="rId7"/>
    <p:sldId id="271" r:id="rId8"/>
    <p:sldId id="270" r:id="rId9"/>
    <p:sldId id="284" r:id="rId10"/>
    <p:sldId id="285" r:id="rId11"/>
    <p:sldId id="272" r:id="rId12"/>
    <p:sldId id="273" r:id="rId13"/>
    <p:sldId id="274" r:id="rId14"/>
    <p:sldId id="276" r:id="rId15"/>
    <p:sldId id="2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A"/>
    <a:srgbClr val="663300"/>
    <a:srgbClr val="002D86"/>
    <a:srgbClr val="993300"/>
    <a:srgbClr val="6E4C42"/>
    <a:srgbClr val="C48108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3C9D3-1E33-4170-97EC-366C9C54A61F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6EF29-3A4C-4F2D-81A6-C28452E94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EF29-3A4C-4F2D-81A6-C28452E94D3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1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EF29-3A4C-4F2D-81A6-C28452E94D3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8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EF29-3A4C-4F2D-81A6-C28452E94D3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6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-25400" y="0"/>
            <a:ext cx="9163050" cy="7027863"/>
            <a:chOff x="-16" y="0"/>
            <a:chExt cx="5772" cy="4427"/>
          </a:xfrm>
        </p:grpSpPr>
        <p:grpSp>
          <p:nvGrpSpPr>
            <p:cNvPr id="5" name="Group 98"/>
            <p:cNvGrpSpPr>
              <a:grpSpLocks/>
            </p:cNvGrpSpPr>
            <p:nvPr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7" name="Group 9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92" name="Freeform 100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3" name="Freeform 101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0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90" name="Freeform 103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Freeform 104"/>
                <p:cNvSpPr>
                  <a:spLocks/>
                </p:cNvSpPr>
                <p:nvPr/>
              </p:nvSpPr>
              <p:spPr bwMode="hidden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0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5"/>
                <a:chOff x="1130" y="1"/>
                <a:chExt cx="385" cy="4308"/>
              </a:xfrm>
            </p:grpSpPr>
            <p:sp>
              <p:nvSpPr>
                <p:cNvPr id="86" name="Freeform 106"/>
                <p:cNvSpPr>
                  <a:spLocks/>
                </p:cNvSpPr>
                <p:nvPr/>
              </p:nvSpPr>
              <p:spPr bwMode="hidden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107"/>
                <p:cNvSpPr>
                  <a:spLocks/>
                </p:cNvSpPr>
                <p:nvPr/>
              </p:nvSpPr>
              <p:spPr bwMode="hidden">
                <a:xfrm>
                  <a:off x="1237" y="2174"/>
                  <a:ext cx="251" cy="389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Freeform 108"/>
                <p:cNvSpPr>
                  <a:spLocks/>
                </p:cNvSpPr>
                <p:nvPr/>
              </p:nvSpPr>
              <p:spPr bwMode="hidden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Freeform 109"/>
                <p:cNvSpPr>
                  <a:spLocks/>
                </p:cNvSpPr>
                <p:nvPr/>
              </p:nvSpPr>
              <p:spPr bwMode="hidden">
                <a:xfrm>
                  <a:off x="1255" y="2644"/>
                  <a:ext cx="146" cy="155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1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84" name="Freeform 111"/>
                <p:cNvSpPr>
                  <a:spLocks/>
                </p:cNvSpPr>
                <p:nvPr/>
              </p:nvSpPr>
              <p:spPr bwMode="hidden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Freeform 112"/>
                <p:cNvSpPr>
                  <a:spLocks/>
                </p:cNvSpPr>
                <p:nvPr/>
              </p:nvSpPr>
              <p:spPr bwMode="hidden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1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82" name="Freeform 114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Freeform 115"/>
                <p:cNvSpPr>
                  <a:spLocks/>
                </p:cNvSpPr>
                <p:nvPr/>
              </p:nvSpPr>
              <p:spPr bwMode="hidden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2" name="Freeform 116"/>
              <p:cNvSpPr>
                <a:spLocks/>
              </p:cNvSpPr>
              <p:nvPr/>
            </p:nvSpPr>
            <p:spPr bwMode="hidden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7"/>
              <p:cNvSpPr>
                <a:spLocks/>
              </p:cNvSpPr>
              <p:nvPr/>
            </p:nvSpPr>
            <p:spPr bwMode="hidden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8"/>
              <p:cNvSpPr>
                <a:spLocks/>
              </p:cNvSpPr>
              <p:nvPr/>
            </p:nvSpPr>
            <p:spPr bwMode="hidden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19"/>
              <p:cNvSpPr>
                <a:spLocks/>
              </p:cNvSpPr>
              <p:nvPr/>
            </p:nvSpPr>
            <p:spPr bwMode="hidden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0"/>
              <p:cNvSpPr>
                <a:spLocks/>
              </p:cNvSpPr>
              <p:nvPr/>
            </p:nvSpPr>
            <p:spPr bwMode="hidden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12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77" name="Freeform 122"/>
                <p:cNvSpPr>
                  <a:spLocks/>
                </p:cNvSpPr>
                <p:nvPr/>
              </p:nvSpPr>
              <p:spPr bwMode="hidden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Freeform 123"/>
                <p:cNvSpPr>
                  <a:spLocks/>
                </p:cNvSpPr>
                <p:nvPr/>
              </p:nvSpPr>
              <p:spPr bwMode="hidden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Freeform 124"/>
                <p:cNvSpPr>
                  <a:spLocks/>
                </p:cNvSpPr>
                <p:nvPr/>
              </p:nvSpPr>
              <p:spPr bwMode="hidden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0" name="Freeform 125"/>
                <p:cNvSpPr>
                  <a:spLocks/>
                </p:cNvSpPr>
                <p:nvPr/>
              </p:nvSpPr>
              <p:spPr bwMode="hidden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Freeform 126"/>
                <p:cNvSpPr>
                  <a:spLocks/>
                </p:cNvSpPr>
                <p:nvPr/>
              </p:nvSpPr>
              <p:spPr bwMode="hidden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" name="Group 12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72" name="Freeform 12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Freeform 12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Freeform 13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Freeform 13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Freeform 13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13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68" name="Freeform 134"/>
                <p:cNvSpPr>
                  <a:spLocks/>
                </p:cNvSpPr>
                <p:nvPr/>
              </p:nvSpPr>
              <p:spPr bwMode="hidden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Freeform 135"/>
                <p:cNvSpPr>
                  <a:spLocks/>
                </p:cNvSpPr>
                <p:nvPr/>
              </p:nvSpPr>
              <p:spPr bwMode="hidden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Freeform 136"/>
                <p:cNvSpPr>
                  <a:spLocks/>
                </p:cNvSpPr>
                <p:nvPr/>
              </p:nvSpPr>
              <p:spPr bwMode="hidden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Freeform 137"/>
                <p:cNvSpPr>
                  <a:spLocks/>
                </p:cNvSpPr>
                <p:nvPr/>
              </p:nvSpPr>
              <p:spPr bwMode="hidden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13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66" name="Freeform 139"/>
                <p:cNvSpPr>
                  <a:spLocks/>
                </p:cNvSpPr>
                <p:nvPr/>
              </p:nvSpPr>
              <p:spPr bwMode="hidden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140"/>
                <p:cNvSpPr>
                  <a:spLocks/>
                </p:cNvSpPr>
                <p:nvPr/>
              </p:nvSpPr>
              <p:spPr bwMode="hidden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41"/>
              <p:cNvGrpSpPr>
                <a:grpSpLocks/>
              </p:cNvGrpSpPr>
              <p:nvPr/>
            </p:nvGrpSpPr>
            <p:grpSpPr bwMode="auto">
              <a:xfrm>
                <a:off x="2958" y="1201"/>
                <a:ext cx="1763" cy="1448"/>
                <a:chOff x="3387" y="1456"/>
                <a:chExt cx="1707" cy="1402"/>
              </a:xfrm>
            </p:grpSpPr>
            <p:sp>
              <p:nvSpPr>
                <p:cNvPr id="63" name="Freeform 142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143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144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3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2" name="Freeform 145"/>
              <p:cNvSpPr>
                <a:spLocks/>
              </p:cNvSpPr>
              <p:nvPr/>
            </p:nvSpPr>
            <p:spPr bwMode="hidden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146"/>
              <p:cNvSpPr>
                <a:spLocks/>
              </p:cNvSpPr>
              <p:nvPr/>
            </p:nvSpPr>
            <p:spPr bwMode="hidden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147"/>
              <p:cNvSpPr>
                <a:spLocks/>
              </p:cNvSpPr>
              <p:nvPr/>
            </p:nvSpPr>
            <p:spPr bwMode="hidden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5" name="Group 148"/>
              <p:cNvGrpSpPr>
                <a:grpSpLocks/>
              </p:cNvGrpSpPr>
              <p:nvPr/>
            </p:nvGrpSpPr>
            <p:grpSpPr bwMode="auto">
              <a:xfrm>
                <a:off x="4356" y="2717"/>
                <a:ext cx="1199" cy="985"/>
                <a:chOff x="3387" y="1456"/>
                <a:chExt cx="1707" cy="1402"/>
              </a:xfrm>
            </p:grpSpPr>
            <p:sp>
              <p:nvSpPr>
                <p:cNvPr id="60" name="Freeform 149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150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151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52"/>
              <p:cNvGrpSpPr>
                <a:grpSpLocks/>
              </p:cNvGrpSpPr>
              <p:nvPr/>
            </p:nvGrpSpPr>
            <p:grpSpPr bwMode="auto">
              <a:xfrm>
                <a:off x="1480" y="3480"/>
                <a:ext cx="931" cy="765"/>
                <a:chOff x="3387" y="1456"/>
                <a:chExt cx="1707" cy="1402"/>
              </a:xfrm>
            </p:grpSpPr>
            <p:sp>
              <p:nvSpPr>
                <p:cNvPr id="57" name="Freeform 153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154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155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7" name="Freeform 156"/>
              <p:cNvSpPr>
                <a:spLocks/>
              </p:cNvSpPr>
              <p:nvPr/>
            </p:nvSpPr>
            <p:spPr bwMode="hidden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157"/>
              <p:cNvSpPr>
                <a:spLocks/>
              </p:cNvSpPr>
              <p:nvPr/>
            </p:nvSpPr>
            <p:spPr bwMode="hidden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158"/>
              <p:cNvSpPr>
                <a:spLocks/>
              </p:cNvSpPr>
              <p:nvPr/>
            </p:nvSpPr>
            <p:spPr bwMode="hidden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159"/>
              <p:cNvSpPr>
                <a:spLocks/>
              </p:cNvSpPr>
              <p:nvPr/>
            </p:nvSpPr>
            <p:spPr bwMode="hidden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60"/>
              <p:cNvSpPr>
                <a:spLocks/>
              </p:cNvSpPr>
              <p:nvPr/>
            </p:nvSpPr>
            <p:spPr bwMode="hidden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61"/>
              <p:cNvSpPr>
                <a:spLocks/>
              </p:cNvSpPr>
              <p:nvPr/>
            </p:nvSpPr>
            <p:spPr bwMode="hidden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62"/>
              <p:cNvSpPr>
                <a:spLocks/>
              </p:cNvSpPr>
              <p:nvPr/>
            </p:nvSpPr>
            <p:spPr bwMode="hidden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63"/>
              <p:cNvSpPr>
                <a:spLocks/>
              </p:cNvSpPr>
              <p:nvPr/>
            </p:nvSpPr>
            <p:spPr bwMode="hidden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64"/>
              <p:cNvSpPr>
                <a:spLocks/>
              </p:cNvSpPr>
              <p:nvPr/>
            </p:nvSpPr>
            <p:spPr bwMode="hidden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65"/>
              <p:cNvSpPr>
                <a:spLocks/>
              </p:cNvSpPr>
              <p:nvPr/>
            </p:nvSpPr>
            <p:spPr bwMode="hidden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7" name="Group 166"/>
              <p:cNvGrpSpPr>
                <a:grpSpLocks/>
              </p:cNvGrpSpPr>
              <p:nvPr/>
            </p:nvGrpSpPr>
            <p:grpSpPr bwMode="auto">
              <a:xfrm>
                <a:off x="1487" y="2470"/>
                <a:ext cx="931" cy="765"/>
                <a:chOff x="3387" y="1456"/>
                <a:chExt cx="1707" cy="1402"/>
              </a:xfrm>
            </p:grpSpPr>
            <p:sp>
              <p:nvSpPr>
                <p:cNvPr id="54" name="Freeform 167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168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169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8" name="Group 170"/>
              <p:cNvGrpSpPr>
                <a:grpSpLocks/>
              </p:cNvGrpSpPr>
              <p:nvPr/>
            </p:nvGrpSpPr>
            <p:grpSpPr bwMode="auto">
              <a:xfrm>
                <a:off x="1502" y="91"/>
                <a:ext cx="931" cy="765"/>
                <a:chOff x="3387" y="1456"/>
                <a:chExt cx="1707" cy="1402"/>
              </a:xfrm>
            </p:grpSpPr>
            <p:sp>
              <p:nvSpPr>
                <p:cNvPr id="51" name="Freeform 171"/>
                <p:cNvSpPr>
                  <a:spLocks/>
                </p:cNvSpPr>
                <p:nvPr/>
              </p:nvSpPr>
              <p:spPr bwMode="hidden">
                <a:xfrm rot="21428822" flipH="1">
                  <a:off x="3387" y="1658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Freeform 172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173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5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9" name="Freeform 174"/>
              <p:cNvSpPr>
                <a:spLocks/>
              </p:cNvSpPr>
              <p:nvPr/>
            </p:nvSpPr>
            <p:spPr bwMode="hidden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75"/>
              <p:cNvSpPr>
                <a:spLocks/>
              </p:cNvSpPr>
              <p:nvPr/>
            </p:nvSpPr>
            <p:spPr bwMode="hidden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176"/>
              <p:cNvSpPr>
                <a:spLocks/>
              </p:cNvSpPr>
              <p:nvPr/>
            </p:nvSpPr>
            <p:spPr bwMode="hidden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2" name="Group 17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46" name="Freeform 17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7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18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18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18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43" name="Group 18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44" name="Freeform 184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185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6" name="Rectangle 186"/>
            <p:cNvSpPr>
              <a:spLocks noChangeArrowheads="1"/>
            </p:cNvSpPr>
            <p:nvPr/>
          </p:nvSpPr>
          <p:spPr bwMode="gray">
            <a:xfrm>
              <a:off x="740" y="2161"/>
              <a:ext cx="5016" cy="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F385D1-8610-4781-9B68-F1D570E90D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61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A91A9-F299-42A8-AF55-B938A09F3D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6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6B0C7-C121-44F3-AC50-F4D40E526C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9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7282B-2D58-404E-A9B0-8CEC41A235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15074-83BA-4F3D-A6C5-641DFDEBE8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9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AD01-9D8B-426F-804D-9D77BE8E37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91891-39D4-4505-BF6D-5B2AABE51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0B68-12BA-4DA5-8029-36D554F34E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7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CE0A-ACA1-4D6B-986C-1FAE90E41B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2E63-11A1-4889-9779-FB6111B91F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2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1139-E6A9-49AD-8148-0CD351633E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7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-25400" y="0"/>
            <a:ext cx="9166225" cy="7027863"/>
            <a:chOff x="-16" y="0"/>
            <a:chExt cx="5774" cy="4427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1035" name="Group 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1034" name="Freeform 10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" name="Freeform 11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3" name="Freeform 13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" name="Freeform 14"/>
                <p:cNvSpPr>
                  <a:spLocks/>
                </p:cNvSpPr>
                <p:nvPr/>
              </p:nvSpPr>
              <p:spPr bwMode="white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7" name="Group 1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1040" name="Freeform 16"/>
                <p:cNvSpPr>
                  <a:spLocks/>
                </p:cNvSpPr>
                <p:nvPr/>
              </p:nvSpPr>
              <p:spPr bwMode="white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white">
                <a:xfrm>
                  <a:off x="1237" y="2174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white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white">
                <a:xfrm>
                  <a:off x="1255" y="2644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8" name="Group 2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5" name="Freeform 21"/>
                <p:cNvSpPr>
                  <a:spLocks/>
                </p:cNvSpPr>
                <p:nvPr/>
              </p:nvSpPr>
              <p:spPr bwMode="white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" name="Freeform 22"/>
                <p:cNvSpPr>
                  <a:spLocks/>
                </p:cNvSpPr>
                <p:nvPr/>
              </p:nvSpPr>
              <p:spPr bwMode="white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9" name="Group 2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7" name="Freeform 24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" name="Freeform 25"/>
                <p:cNvSpPr>
                  <a:spLocks/>
                </p:cNvSpPr>
                <p:nvPr/>
              </p:nvSpPr>
              <p:spPr bwMode="white">
                <a:xfrm>
                  <a:off x="3227" y="2119"/>
                  <a:ext cx="111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50" name="Freeform 26"/>
              <p:cNvSpPr>
                <a:spLocks/>
              </p:cNvSpPr>
              <p:nvPr/>
            </p:nvSpPr>
            <p:spPr bwMode="white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white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white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white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white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45" name="Group 3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1056" name="Freeform 32"/>
                <p:cNvSpPr>
                  <a:spLocks/>
                </p:cNvSpPr>
                <p:nvPr/>
              </p:nvSpPr>
              <p:spPr bwMode="white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white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white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white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white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6" name="Group 3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1062" name="Freeform 3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" name="Freeform 4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" name="Freeform 4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7" name="Group 4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1068" name="Freeform 44"/>
                <p:cNvSpPr>
                  <a:spLocks/>
                </p:cNvSpPr>
                <p:nvPr/>
              </p:nvSpPr>
              <p:spPr bwMode="white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/>
              </p:nvSpPr>
              <p:spPr bwMode="white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" name="Freeform 46"/>
                <p:cNvSpPr>
                  <a:spLocks/>
                </p:cNvSpPr>
                <p:nvPr/>
              </p:nvSpPr>
              <p:spPr bwMode="white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white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8" name="Group 4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1073" name="Freeform 49"/>
                <p:cNvSpPr>
                  <a:spLocks/>
                </p:cNvSpPr>
                <p:nvPr/>
              </p:nvSpPr>
              <p:spPr bwMode="white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white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49" name="Group 51"/>
              <p:cNvGrpSpPr>
                <a:grpSpLocks/>
              </p:cNvGrpSpPr>
              <p:nvPr/>
            </p:nvGrpSpPr>
            <p:grpSpPr bwMode="auto">
              <a:xfrm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1076" name="Freeform 52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79" name="Freeform 55"/>
              <p:cNvSpPr>
                <a:spLocks/>
              </p:cNvSpPr>
              <p:nvPr/>
            </p:nvSpPr>
            <p:spPr bwMode="white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white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white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3" name="Group 58"/>
              <p:cNvGrpSpPr>
                <a:grpSpLocks/>
              </p:cNvGrpSpPr>
              <p:nvPr/>
            </p:nvGrpSpPr>
            <p:grpSpPr bwMode="auto">
              <a:xfrm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1083" name="Freeform 59"/>
                <p:cNvSpPr>
                  <a:spLocks/>
                </p:cNvSpPr>
                <p:nvPr/>
              </p:nvSpPr>
              <p:spPr bwMode="white">
                <a:xfrm rot="21428822" flipH="1">
                  <a:off x="3387" y="16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4" name="Freeform 60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white">
                <a:xfrm>
                  <a:off x="4085" y="1693"/>
                  <a:ext cx="475" cy="1165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1087" name="Freeform 63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8" name="Freeform 64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89" name="Freeform 65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90" name="Freeform 66"/>
              <p:cNvSpPr>
                <a:spLocks/>
              </p:cNvSpPr>
              <p:nvPr/>
            </p:nvSpPr>
            <p:spPr bwMode="white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white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white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white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white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white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white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white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white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white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65" name="Group 76"/>
              <p:cNvGrpSpPr>
                <a:grpSpLocks/>
              </p:cNvGrpSpPr>
              <p:nvPr/>
            </p:nvGrpSpPr>
            <p:grpSpPr bwMode="auto">
              <a:xfrm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1101" name="Freeform 77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66" name="Group 80"/>
              <p:cNvGrpSpPr>
                <a:grpSpLocks/>
              </p:cNvGrpSpPr>
              <p:nvPr/>
            </p:nvGrpSpPr>
            <p:grpSpPr bwMode="auto">
              <a:xfrm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1105" name="Freeform 81"/>
                <p:cNvSpPr>
                  <a:spLocks/>
                </p:cNvSpPr>
                <p:nvPr/>
              </p:nvSpPr>
              <p:spPr bwMode="white">
                <a:xfrm rot="21428822" flipH="1">
                  <a:off x="3387" y="1658"/>
                  <a:ext cx="707" cy="1013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white">
                <a:xfrm rot="-744944">
                  <a:off x="4387" y="1456"/>
                  <a:ext cx="707" cy="1015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white">
                <a:xfrm>
                  <a:off x="4086" y="1695"/>
                  <a:ext cx="474" cy="1163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108" name="Freeform 84"/>
              <p:cNvSpPr>
                <a:spLocks/>
              </p:cNvSpPr>
              <p:nvPr/>
            </p:nvSpPr>
            <p:spPr bwMode="white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white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white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70" name="Group 8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1112" name="Freeform 8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3" name="Freeform 8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4" name="Freeform 9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5" name="Freeform 9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6" name="Freeform 9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71" name="Group 9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1118" name="Freeform 94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19" name="Freeform 95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120" name="Rectangle 96"/>
            <p:cNvSpPr>
              <a:spLocks noChangeArrowheads="1"/>
            </p:cNvSpPr>
            <p:nvPr/>
          </p:nvSpPr>
          <p:spPr bwMode="gray">
            <a:xfrm>
              <a:off x="813" y="3"/>
              <a:ext cx="4945" cy="95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1" name="Rectangle 97"/>
            <p:cNvSpPr>
              <a:spLocks noChangeArrowheads="1"/>
            </p:cNvSpPr>
            <p:nvPr/>
          </p:nvSpPr>
          <p:spPr bwMode="auto">
            <a:xfrm>
              <a:off x="1963" y="908"/>
              <a:ext cx="3793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B9AA170-8C34-446B-907D-930FB88D7E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9"/>
            <a:ext cx="9144000" cy="6822281"/>
          </a:xfrm>
          <a:prstGeom prst="rect">
            <a:avLst/>
          </a:prstGeom>
        </p:spPr>
      </p:pic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10383" y="4365104"/>
            <a:ext cx="4824536" cy="1872208"/>
          </a:xfrm>
        </p:spPr>
        <p:txBody>
          <a:bodyPr/>
          <a:lstStyle/>
          <a:p>
            <a:pPr eaLnBrk="1" hangingPunct="1"/>
            <a:r>
              <a:rPr lang="ru-RU" sz="2000" b="1" dirty="0">
                <a:solidFill>
                  <a:srgbClr val="6E4C42"/>
                </a:solidFill>
              </a:rPr>
              <a:t>Подготовила</a:t>
            </a:r>
          </a:p>
          <a:p>
            <a:pPr eaLnBrk="1" hangingPunct="1"/>
            <a:r>
              <a:rPr lang="ru-RU" sz="2000" b="1" dirty="0">
                <a:solidFill>
                  <a:srgbClr val="6E4C42"/>
                </a:solidFill>
              </a:rPr>
              <a:t>Воспитатель группы «Теремок»</a:t>
            </a:r>
          </a:p>
          <a:p>
            <a:pPr eaLnBrk="1" hangingPunct="1"/>
            <a:r>
              <a:rPr lang="ru-RU" sz="2000" b="1" dirty="0">
                <a:solidFill>
                  <a:srgbClr val="6E4C42"/>
                </a:solidFill>
              </a:rPr>
              <a:t>Лапузова М.Л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80728"/>
            <a:ext cx="79928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solidFill>
                  <a:srgbClr val="6E4C4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4000" b="1" cap="none" spc="0" dirty="0">
                <a:ln w="1905"/>
                <a:solidFill>
                  <a:srgbClr val="6E4C4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роведение дыхательной гимнастики </a:t>
            </a:r>
          </a:p>
          <a:p>
            <a:pPr algn="ctr"/>
            <a:r>
              <a:rPr lang="ru-RU" sz="4000" b="1" dirty="0">
                <a:ln w="1905"/>
                <a:solidFill>
                  <a:srgbClr val="6E4C4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детей дошкольного</a:t>
            </a:r>
          </a:p>
          <a:p>
            <a:pPr algn="ctr"/>
            <a:r>
              <a:rPr lang="ru-RU" sz="4000" b="1" cap="none" spc="0" dirty="0">
                <a:ln w="1905"/>
                <a:solidFill>
                  <a:srgbClr val="6E4C4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возраста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04161"/>
            <a:ext cx="2975992" cy="263189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9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6497"/>
            <a:ext cx="9144000" cy="6822281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624" y="620688"/>
            <a:ext cx="7488832" cy="5544616"/>
          </a:xfrm>
          <a:ln w="38100">
            <a:solidFill>
              <a:srgbClr val="993300"/>
            </a:solidFill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663300"/>
                </a:solidFill>
              </a:rPr>
              <a:t>  </a:t>
            </a:r>
            <a:endParaRPr lang="ru-RU" sz="1600" b="1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  <a:p>
            <a:pPr algn="l"/>
            <a:r>
              <a:rPr lang="en-US" sz="1600" b="1" dirty="0">
                <a:solidFill>
                  <a:srgbClr val="C8008A"/>
                </a:solidFill>
                <a:latin typeface="Comic Sans MS" pitchFamily="66" charset="0"/>
              </a:rPr>
              <a:t>                               </a:t>
            </a:r>
            <a:endParaRPr lang="ru-RU" sz="1600" b="1" dirty="0">
              <a:solidFill>
                <a:srgbClr val="C8008A"/>
              </a:solidFill>
              <a:latin typeface="Comic Sans MS" pitchFamily="66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«ПЕТУХ» </a:t>
            </a:r>
          </a:p>
          <a:p>
            <a:pPr algn="l"/>
            <a:r>
              <a:rPr lang="ru-RU" sz="1600" b="1" dirty="0">
                <a:solidFill>
                  <a:srgbClr val="002D86"/>
                </a:solidFill>
                <a:latin typeface="Comic Sans MS" pitchFamily="66" charset="0"/>
                <a:cs typeface="Arial" pitchFamily="34" charset="0"/>
              </a:rPr>
              <a:t>                        Крыльями взмахнул петух</a:t>
            </a:r>
          </a:p>
          <a:p>
            <a:pPr algn="l"/>
            <a:r>
              <a:rPr lang="ru-RU" sz="1600" b="1" dirty="0">
                <a:solidFill>
                  <a:srgbClr val="002D86"/>
                </a:solidFill>
                <a:latin typeface="Comic Sans MS" pitchFamily="66" charset="0"/>
                <a:cs typeface="Arial" pitchFamily="34" charset="0"/>
              </a:rPr>
              <a:t>                        Всех нас разбудил он вдруг.</a:t>
            </a:r>
          </a:p>
          <a:p>
            <a:pPr algn="l"/>
            <a:endParaRPr lang="ru-RU" sz="2400" b="1" dirty="0">
              <a:solidFill>
                <a:srgbClr val="663300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Встать прямо, ноги врозь, руки</a:t>
            </a:r>
          </a:p>
          <a:p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опустить. Поднять руки в стороны,</a:t>
            </a:r>
          </a:p>
          <a:p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затем хлопать ими по бедрам.</a:t>
            </a:r>
          </a:p>
          <a:p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Выдыхая, произносить «ку-ка-ре-</a:t>
            </a:r>
          </a:p>
          <a:p>
            <a:r>
              <a:rPr 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ку». Повторить 5—6 раз.</a:t>
            </a:r>
          </a:p>
          <a:p>
            <a:pPr algn="l"/>
            <a:endParaRPr lang="ru-RU" sz="1600" b="1" dirty="0">
              <a:solidFill>
                <a:srgbClr val="A20070"/>
              </a:solidFill>
              <a:latin typeface="Comic Sans MS" pitchFamily="66" charset="0"/>
              <a:cs typeface="Arial" pitchFamily="34" charset="0"/>
            </a:endParaRPr>
          </a:p>
          <a:p>
            <a:pPr algn="l"/>
            <a:endParaRPr lang="ru-RU" sz="1600" b="1" dirty="0">
              <a:solidFill>
                <a:srgbClr val="A20070"/>
              </a:solidFill>
              <a:latin typeface="Comic Sans MS" pitchFamily="66" charset="0"/>
              <a:cs typeface="Arial" pitchFamily="34" charset="0"/>
            </a:endParaRPr>
          </a:p>
          <a:p>
            <a:pPr algn="l"/>
            <a:endParaRPr lang="ru-RU" sz="1600" b="1" dirty="0">
              <a:solidFill>
                <a:srgbClr val="A20070"/>
              </a:solidFill>
              <a:latin typeface="Comic Sans MS" pitchFamily="66" charset="0"/>
              <a:cs typeface="Arial" pitchFamily="34" charset="0"/>
            </a:endParaRPr>
          </a:p>
          <a:p>
            <a:pPr algn="l">
              <a:buFont typeface="Arial" charset="0"/>
              <a:buNone/>
            </a:pPr>
            <a:r>
              <a:rPr lang="ru-RU" sz="1600" b="1" dirty="0">
                <a:solidFill>
                  <a:srgbClr val="A20070"/>
                </a:solidFill>
                <a:latin typeface="Comic Sans MS" pitchFamily="66" charset="0"/>
                <a:cs typeface="Arial" pitchFamily="34" charset="0"/>
              </a:rPr>
              <a:t>	</a:t>
            </a:r>
          </a:p>
          <a:p>
            <a:pPr algn="l">
              <a:buFont typeface="Arial" charset="0"/>
              <a:buNone/>
            </a:pPr>
            <a:endParaRPr lang="ru-RU" sz="1600" b="1" dirty="0">
              <a:solidFill>
                <a:srgbClr val="A2007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0F0E2-D58A-49AE-8731-F73690FDF284}"/>
              </a:ext>
            </a:extLst>
          </p:cNvPr>
          <p:cNvSpPr txBox="1"/>
          <p:nvPr/>
        </p:nvSpPr>
        <p:spPr>
          <a:xfrm>
            <a:off x="2159493" y="2957134"/>
            <a:ext cx="1332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8008A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F6B4D1-61F9-4C3B-AE97-0C4651D87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5" y="647563"/>
            <a:ext cx="1800201" cy="22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4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" y="-1"/>
            <a:ext cx="9144000" cy="68222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35571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68634" y="748871"/>
            <a:ext cx="4572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663300"/>
                </a:solidFill>
              </a:rPr>
              <a:t>                   «Буль - </a:t>
            </a:r>
            <a:r>
              <a:rPr lang="ru-RU" sz="1600" b="1" dirty="0" err="1">
                <a:solidFill>
                  <a:srgbClr val="663300"/>
                </a:solidFill>
              </a:rPr>
              <a:t>бульки</a:t>
            </a:r>
            <a:r>
              <a:rPr lang="ru-RU" sz="1600" b="1" dirty="0">
                <a:solidFill>
                  <a:srgbClr val="663300"/>
                </a:solidFill>
              </a:rPr>
              <a:t>».</a:t>
            </a:r>
          </a:p>
          <a:p>
            <a:br>
              <a:rPr lang="ru-RU" sz="1600" b="1" dirty="0">
                <a:solidFill>
                  <a:srgbClr val="663300"/>
                </a:solidFill>
              </a:rPr>
            </a:br>
            <a:r>
              <a:rPr lang="ru-RU" sz="1600" b="1" dirty="0">
                <a:solidFill>
                  <a:srgbClr val="663300"/>
                </a:solidFill>
              </a:rPr>
              <a:t>Возьмите два пластмассовых прозрачных стаканчика. В один налейте много воды, почти до краев, а в другой налейте чуть-чуть. Предложите ребенку поиграть в «</a:t>
            </a:r>
            <a:r>
              <a:rPr lang="ru-RU" sz="1600" b="1" dirty="0" err="1">
                <a:solidFill>
                  <a:srgbClr val="663300"/>
                </a:solidFill>
              </a:rPr>
              <a:t>бульбульки</a:t>
            </a:r>
            <a:r>
              <a:rPr lang="ru-RU" sz="1600" b="1" dirty="0">
                <a:solidFill>
                  <a:srgbClr val="663300"/>
                </a:solidFill>
              </a:rPr>
              <a:t>» с помощью трубочек для коктейля. Для этого в стаканчик, где много воды нужно дуть через трубочку слабо, а в стаканчик, где мало воды – можно дуть сильно. Задача ребенка так играть в «Буль-</a:t>
            </a:r>
            <a:r>
              <a:rPr lang="ru-RU" sz="1600" b="1" dirty="0" err="1">
                <a:solidFill>
                  <a:srgbClr val="663300"/>
                </a:solidFill>
              </a:rPr>
              <a:t>бульки</a:t>
            </a:r>
            <a:r>
              <a:rPr lang="ru-RU" sz="1600" b="1" dirty="0">
                <a:solidFill>
                  <a:srgbClr val="663300"/>
                </a:solidFill>
              </a:rPr>
              <a:t>», чтобы не пролить воду. Обязательно обратите внимание ребенка на слова: слабо, сильно, много, мало. Эту игру можно также использовать для закрепления знания цветов. Для этого возьмите разноцветные стаканчики и трубочки и предложите ребенку подуть в зеленый стаканчик через зеленую трубочку и т. д.</a:t>
            </a:r>
            <a:br>
              <a:rPr lang="ru-RU" sz="1600" b="1" dirty="0">
                <a:solidFill>
                  <a:srgbClr val="663300"/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27654" name="Picture 6" descr="http://www.metaplast-sp.spb.ru/img/plastic-stakan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159224" cy="20903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http://www.krepplast.ru/media/item/sized/800x800/182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191842" cy="1800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504" cy="6813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35571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926718"/>
            <a:ext cx="45720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>
                <a:solidFill>
                  <a:srgbClr val="333333"/>
                </a:solidFill>
              </a:rPr>
              <a:t>              </a:t>
            </a:r>
            <a:r>
              <a:rPr lang="ru-RU" sz="1600" b="1" i="1" dirty="0">
                <a:solidFill>
                  <a:srgbClr val="663300"/>
                </a:solidFill>
              </a:rPr>
              <a:t>«Волшебные пузырьки». </a:t>
            </a:r>
            <a:br>
              <a:rPr lang="ru-RU" sz="1600" b="1" i="1" dirty="0">
                <a:solidFill>
                  <a:srgbClr val="663300"/>
                </a:solidFill>
              </a:rPr>
            </a:br>
            <a:br>
              <a:rPr lang="ru-RU" sz="1600" b="1" i="1" dirty="0">
                <a:solidFill>
                  <a:srgbClr val="663300"/>
                </a:solidFill>
              </a:rPr>
            </a:br>
            <a:r>
              <a:rPr lang="ru-RU" sz="1600" b="1" dirty="0">
                <a:solidFill>
                  <a:srgbClr val="663300"/>
                </a:solidFill>
              </a:rPr>
              <a:t>Предложите ребенку поиграть с мыльными пузырями. Он может сам выдувать мыльные пузыри, если же у него не получается дуть или он не хочет заниматься, то выдувайте пузыри Вы, направляя их в ребенка. Это стимулирует ребенка дуть на пузыри, чтобы они не попали в него.</a:t>
            </a:r>
            <a:br>
              <a:rPr lang="ru-RU" sz="1600" b="1" dirty="0">
                <a:solidFill>
                  <a:srgbClr val="663300"/>
                </a:solidFill>
              </a:rPr>
            </a:br>
            <a:br>
              <a:rPr lang="ru-RU" sz="1600" dirty="0">
                <a:solidFill>
                  <a:srgbClr val="663300"/>
                </a:solidFill>
              </a:rPr>
            </a:br>
            <a:endParaRPr lang="ru-RU" sz="1600" dirty="0">
              <a:solidFill>
                <a:srgbClr val="66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i="1" dirty="0">
                <a:solidFill>
                  <a:srgbClr val="663300"/>
                </a:solidFill>
              </a:rPr>
              <a:t>                 «Дудочка». </a:t>
            </a:r>
            <a:br>
              <a:rPr lang="ru-RU" sz="1600" b="1" i="1" dirty="0">
                <a:solidFill>
                  <a:srgbClr val="663300"/>
                </a:solidFill>
              </a:rPr>
            </a:br>
            <a:br>
              <a:rPr lang="ru-RU" sz="1600" b="1" i="1" dirty="0">
                <a:solidFill>
                  <a:srgbClr val="663300"/>
                </a:solidFill>
              </a:rPr>
            </a:br>
            <a:r>
              <a:rPr lang="ru-RU" sz="1600" b="1" dirty="0">
                <a:solidFill>
                  <a:srgbClr val="663300"/>
                </a:solidFill>
              </a:rPr>
              <a:t>Предложите ребенку высунуть узкий язык вперед, слегка касаясь кончиком языка стеклянного пузырька. Выдувать воздух на кончик языка так, чтобы пузырек засвистел, как дудочка.</a:t>
            </a:r>
            <a:br>
              <a:rPr lang="ru-RU" sz="1600" b="1" dirty="0">
                <a:solidFill>
                  <a:srgbClr val="663300"/>
                </a:solidFill>
              </a:rPr>
            </a:br>
            <a:br>
              <a:rPr lang="ru-RU" sz="1600" b="1" dirty="0">
                <a:solidFill>
                  <a:srgbClr val="663300"/>
                </a:solidFill>
              </a:rPr>
            </a:br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25602" name="Picture 2" descr="E:\Мои документы\Мама\клипарты\семья ,дом\detskie igruschki\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1014">
            <a:off x="5786811" y="4541057"/>
            <a:ext cx="2991890" cy="10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4F43B85-6D7E-4D9F-83ED-0364AF18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9" y="643614"/>
            <a:ext cx="4211602" cy="263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9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1"/>
            <a:ext cx="9144000" cy="68222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35571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38084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i="1" dirty="0">
                <a:solidFill>
                  <a:srgbClr val="663300"/>
                </a:solidFill>
              </a:rPr>
              <a:t>                        Снег».</a:t>
            </a:r>
            <a:br>
              <a:rPr lang="ru-RU" sz="1600" b="1" i="1" dirty="0">
                <a:solidFill>
                  <a:srgbClr val="663300"/>
                </a:solidFill>
              </a:rPr>
            </a:br>
            <a:r>
              <a:rPr lang="ru-RU" sz="1600" b="1" dirty="0">
                <a:solidFill>
                  <a:srgbClr val="663300"/>
                </a:solidFill>
              </a:rPr>
              <a:t>Ребенку предлагается подуть на вату, мелкие бумажки, пушинки и тем самым превратить обычную комнату в заснеженный лес. Губы ребёнка должны быть округлены и слегка вытянуты вперёд. Желательно не надувать щеки, при выполнении этого упражнения.</a:t>
            </a:r>
            <a:br>
              <a:rPr lang="ru-RU" sz="1600" b="1" dirty="0">
                <a:solidFill>
                  <a:srgbClr val="333333"/>
                </a:solidFill>
              </a:rPr>
            </a:br>
            <a:endParaRPr lang="ru-RU" sz="1600" b="1" dirty="0">
              <a:solidFill>
                <a:srgbClr val="333333"/>
              </a:solidFill>
            </a:endParaRPr>
          </a:p>
        </p:txBody>
      </p:sp>
      <p:pic>
        <p:nvPicPr>
          <p:cNvPr id="24578" name="Picture 2" descr="E:\Мои документы\Мама\клипарты\семья ,дом\detskie igruschki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99" y="2972112"/>
            <a:ext cx="142727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E:\Мои документы\Мама\клипарты\семья ,дом\detskie igruschki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2878357"/>
            <a:ext cx="1556568" cy="8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E:\Мои документы\Мама\клипарты\семья ,дом\detskie igruschki\Holliewood_PlayDays_Ball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59" y="5750382"/>
            <a:ext cx="791586" cy="7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7" name="Picture 11" descr="http://kartiny.ucoz.ru/_ph/547/2/58690102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6" y="523431"/>
            <a:ext cx="2458809" cy="20162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steelforce.ru/content/image/64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98551"/>
            <a:ext cx="198447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4365104"/>
            <a:ext cx="56166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srgbClr val="333333"/>
                </a:solidFill>
              </a:rPr>
              <a:t>                            «</a:t>
            </a:r>
            <a:r>
              <a:rPr lang="ru-RU" sz="1600" b="1" i="1" dirty="0">
                <a:solidFill>
                  <a:srgbClr val="663300"/>
                </a:solidFill>
              </a:rPr>
              <a:t>Футбол». </a:t>
            </a:r>
            <a:br>
              <a:rPr lang="ru-RU" sz="1600" b="1" i="1" dirty="0">
                <a:solidFill>
                  <a:srgbClr val="663300"/>
                </a:solidFill>
              </a:rPr>
            </a:br>
            <a:r>
              <a:rPr lang="ru-RU" sz="1600" b="1" dirty="0">
                <a:solidFill>
                  <a:srgbClr val="663300"/>
                </a:solidFill>
              </a:rPr>
              <a:t>Соорудите из конструктора или другого материала ворота, возьмите шарик от пинг-понга или любой другой легкий шарик. И поиграйте с ребенком в футбол. Ребенок должен дуть на шарик, стараясь загнать его в ворота. Можно взять два шарика и поиграть в игру: «Кто быстрее».</a:t>
            </a:r>
            <a:br>
              <a:rPr lang="ru-RU" sz="1600" b="1" dirty="0">
                <a:solidFill>
                  <a:srgbClr val="663300"/>
                </a:solidFill>
              </a:rPr>
            </a:br>
            <a:endParaRPr lang="ru-RU" sz="1600" b="1" dirty="0">
              <a:solidFill>
                <a:srgbClr val="66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559182"/>
            <a:ext cx="57921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srgbClr val="663300"/>
                </a:solidFill>
              </a:rPr>
              <a:t>                              «Кораблики»</a:t>
            </a:r>
            <a:r>
              <a:rPr lang="ru-RU" sz="1600" b="1" dirty="0">
                <a:solidFill>
                  <a:srgbClr val="663300"/>
                </a:solidFill>
              </a:rPr>
              <a:t>.</a:t>
            </a:r>
            <a:br>
              <a:rPr lang="ru-RU" sz="1600" b="1" dirty="0">
                <a:solidFill>
                  <a:srgbClr val="663300"/>
                </a:solidFill>
              </a:rPr>
            </a:br>
            <a:r>
              <a:rPr lang="ru-RU" sz="1600" b="1" dirty="0">
                <a:solidFill>
                  <a:srgbClr val="663300"/>
                </a:solidFill>
              </a:rPr>
              <a:t>Наполните таз водой и научите ребёнка дуть на лёгкие предметы, находящиеся в тазу, например, кораблики. Вы можете устроить соревнование: чей кораблик дальше уплыл. Очень хорошо для этих целей использовать пластмассовые яйца от «киндер-сюрпризов» или упаковки от бахил, выдаваемых автоматами</a:t>
            </a:r>
            <a:r>
              <a:rPr lang="ru-RU" b="1" dirty="0">
                <a:solidFill>
                  <a:srgbClr val="333333"/>
                </a:solidFill>
              </a:rPr>
              <a:t>.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208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6"/>
            <a:ext cx="9144000" cy="68222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35571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12474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i="1" dirty="0">
                <a:solidFill>
                  <a:srgbClr val="663300"/>
                </a:solidFill>
              </a:rPr>
              <a:t>«Губная гармошка».</a:t>
            </a:r>
            <a:br>
              <a:rPr lang="ru-RU" sz="1600" b="1" i="1" dirty="0">
                <a:solidFill>
                  <a:srgbClr val="663300"/>
                </a:solidFill>
              </a:rPr>
            </a:br>
            <a:br>
              <a:rPr lang="ru-RU" sz="1600" b="1" i="1" dirty="0">
                <a:solidFill>
                  <a:srgbClr val="663300"/>
                </a:solidFill>
              </a:rPr>
            </a:br>
            <a:r>
              <a:rPr lang="ru-RU" sz="1600" b="1" dirty="0">
                <a:solidFill>
                  <a:srgbClr val="663300"/>
                </a:solidFill>
              </a:rPr>
              <a:t>Предложите ребенку стать музыкантом, пусть он поиграет на губной гармошке. При этом ваша задача не в том, чтобы научить его играть, потому, не обращайте внимание на мелодию. Важно, чтобы ребенок вдыхал воздух через губную гармошку и выдыхал в нее же. </a:t>
            </a:r>
            <a:br>
              <a:rPr lang="ru-RU" sz="1600" b="1" dirty="0">
                <a:solidFill>
                  <a:srgbClr val="663300"/>
                </a:solidFill>
              </a:rPr>
            </a:br>
            <a:br>
              <a:rPr lang="ru-RU" sz="1600" b="1" dirty="0">
                <a:solidFill>
                  <a:srgbClr val="663300"/>
                </a:solidFill>
              </a:rPr>
            </a:br>
            <a:endParaRPr lang="ru-RU" sz="1600" b="1" dirty="0">
              <a:solidFill>
                <a:srgbClr val="663300"/>
              </a:solidFill>
            </a:endParaRPr>
          </a:p>
          <a:p>
            <a:pPr lvl="0"/>
            <a:r>
              <a:rPr lang="ru-RU" sz="1600" b="1" i="1" dirty="0">
                <a:solidFill>
                  <a:srgbClr val="663300"/>
                </a:solidFill>
              </a:rPr>
              <a:t>«Свеча». </a:t>
            </a:r>
            <a:br>
              <a:rPr lang="ru-RU" sz="1600" b="1" i="1" dirty="0">
                <a:solidFill>
                  <a:srgbClr val="663300"/>
                </a:solidFill>
              </a:rPr>
            </a:br>
            <a:br>
              <a:rPr lang="ru-RU" sz="1600" b="1" i="1" dirty="0">
                <a:solidFill>
                  <a:srgbClr val="663300"/>
                </a:solidFill>
              </a:rPr>
            </a:br>
            <a:r>
              <a:rPr lang="ru-RU" sz="1600" b="1" dirty="0">
                <a:solidFill>
                  <a:srgbClr val="663300"/>
                </a:solidFill>
              </a:rPr>
              <a:t>Купите большие разноцветные свечи и поиграйте с ними. Вы зажигаете свечи и просите ребенка подуть на синюю свечу, затем на желтую свечу и т.д. Дуть нужно медленно, вдох не должен быть шумным, нельзя надувать щеки. Сначала свечу можно поднести поближе к ребенку, затем постепенно удалять ее.</a:t>
            </a:r>
          </a:p>
        </p:txBody>
      </p:sp>
      <p:pic>
        <p:nvPicPr>
          <p:cNvPr id="23554" name="Picture 2" descr="E:\Мои документы\Мама\клипарты\скрап-клоуны\bright_set\lliella_PPFun_candl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64" y="2780928"/>
            <a:ext cx="1828800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E:\Мои документы\Мама\клипарты\семья ,дом\detskie igruschki\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422"/>
            <a:ext cx="2244929" cy="16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25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9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35571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1D9CB-D06D-4E11-B35B-E99182899D07}"/>
              </a:ext>
            </a:extLst>
          </p:cNvPr>
          <p:cNvSpPr txBox="1"/>
          <p:nvPr/>
        </p:nvSpPr>
        <p:spPr>
          <a:xfrm>
            <a:off x="1835696" y="1124744"/>
            <a:ext cx="59046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663300"/>
                </a:solidFill>
              </a:rPr>
              <a:t>Эти упражнения ребенок должен выполнять утром и в середине дня. В летнее время дыхательную гимнастику лучше проводить на воздухе во время прогулки.</a:t>
            </a:r>
            <a:br>
              <a:rPr lang="ru-RU" sz="3600" dirty="0">
                <a:solidFill>
                  <a:srgbClr val="663300"/>
                </a:solidFill>
              </a:rPr>
            </a:br>
            <a:br>
              <a:rPr lang="ru-RU" sz="3600" dirty="0">
                <a:solidFill>
                  <a:srgbClr val="663300"/>
                </a:solidFill>
              </a:rPr>
            </a:br>
            <a:endParaRPr lang="ru-RU" sz="36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5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98"/>
            <a:ext cx="9144000" cy="68222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35571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078" y="571528"/>
            <a:ext cx="4572000" cy="4524315"/>
          </a:xfrm>
          <a:prstGeom prst="rect">
            <a:avLst/>
          </a:prstGeom>
          <a:ln w="38100">
            <a:solidFill>
              <a:srgbClr val="663300"/>
            </a:solidFill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663300"/>
                </a:solidFill>
              </a:rPr>
              <a:t>Дыхательная гимнастика - это система дыхательных упражнений, направленных на укрепление здоровья и лечение различных заболеваний. Она помогает избавиться от различных недугов бронхов, типа бронхиальной астмы, хронического бронхита, а также великолепно справляется и с различного рода деформациями костно-связочной системы. С её помощью очень легко справиться с переутомлением, бессонницей и чрезмерной усталостью. </a:t>
            </a:r>
          </a:p>
          <a:p>
            <a:r>
              <a:rPr lang="ru-RU" sz="1600" b="1" dirty="0">
                <a:solidFill>
                  <a:srgbClr val="663300"/>
                </a:solidFill>
              </a:rPr>
              <a:t>В настоящее время дыхательная гимнастика заслужила признание миллионов людей, которым, благодаря ей, удалось вернуть себе здоровье. Это один из самых чудодейственных методов оздоровления</a:t>
            </a:r>
            <a:r>
              <a:rPr lang="ru-RU" sz="1600" dirty="0"/>
              <a:t>.</a:t>
            </a:r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8" name="Picture 9" descr="http://www.syl.ru/misc/i/ai/167045/618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33485"/>
            <a:ext cx="2998619" cy="36004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6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9"/>
            <a:ext cx="9144000" cy="6822281"/>
          </a:xfrm>
          <a:prstGeom prst="rect">
            <a:avLst/>
          </a:prstGeom>
        </p:spPr>
      </p:pic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10382" y="692696"/>
            <a:ext cx="7378041" cy="5400600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rgbClr val="6E4C42"/>
                </a:solidFill>
              </a:rPr>
              <a:t>Правильное дыхание очень важно для развития речи дошкольников. Оно влияет на звукопроизношение, артикуляцию и развитие голоса. Дыхательные упражнения помогают выработать диафрагмальное дыхание, а также продолжительность, силу и правильное распределение выдоха. </a:t>
            </a:r>
          </a:p>
        </p:txBody>
      </p:sp>
    </p:spTree>
    <p:extLst>
      <p:ext uri="{BB962C8B-B14F-4D97-AF65-F5344CB8AC3E}">
        <p14:creationId xmlns:p14="http://schemas.microsoft.com/office/powerpoint/2010/main" val="376647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9"/>
            <a:ext cx="9144000" cy="6822281"/>
          </a:xfrm>
          <a:prstGeom prst="rect">
            <a:avLst/>
          </a:prstGeom>
        </p:spPr>
      </p:pic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10382" y="692696"/>
            <a:ext cx="7378041" cy="5400600"/>
          </a:xfrm>
        </p:spPr>
        <p:txBody>
          <a:bodyPr/>
          <a:lstStyle/>
          <a:p>
            <a:pPr eaLnBrk="1" hangingPunct="1"/>
            <a:r>
              <a:rPr lang="ru-RU" sz="5400" b="1" dirty="0">
                <a:solidFill>
                  <a:srgbClr val="FF0000"/>
                </a:solidFill>
              </a:rPr>
              <a:t>Рекомендации во время работы над развитием речевого дыхания:</a:t>
            </a:r>
            <a:br>
              <a:rPr lang="ru-RU" sz="5400" b="1" dirty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9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9"/>
            <a:ext cx="9144000" cy="6822281"/>
          </a:xfrm>
          <a:prstGeom prst="rect">
            <a:avLst/>
          </a:prstGeom>
        </p:spPr>
      </p:pic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7992888" cy="5688632"/>
          </a:xfrm>
        </p:spPr>
        <p:txBody>
          <a:bodyPr/>
          <a:lstStyle/>
          <a:p>
            <a:pPr algn="l" eaLnBrk="1" hangingPunct="1"/>
            <a:r>
              <a:rPr lang="ru-RU" sz="2400" b="1" dirty="0">
                <a:solidFill>
                  <a:srgbClr val="6E4C42"/>
                </a:solidFill>
              </a:rPr>
              <a:t>-</a:t>
            </a:r>
            <a:r>
              <a:rPr lang="ru-RU" sz="2000" b="1" dirty="0">
                <a:solidFill>
                  <a:srgbClr val="6E4C42"/>
                </a:solidFill>
              </a:rPr>
              <a:t>Вдох через нос, выдох – ртом.</a:t>
            </a:r>
            <a:br>
              <a:rPr lang="ru-RU" sz="2000" b="1" dirty="0">
                <a:solidFill>
                  <a:srgbClr val="6E4C42"/>
                </a:solidFill>
              </a:rPr>
            </a:br>
            <a:r>
              <a:rPr lang="ru-RU" sz="2000" b="1" dirty="0">
                <a:solidFill>
                  <a:srgbClr val="6E4C42"/>
                </a:solidFill>
              </a:rPr>
              <a:t>-Губы во время выдоха «трубочкой».</a:t>
            </a:r>
            <a:br>
              <a:rPr lang="ru-RU" sz="2000" b="1" dirty="0">
                <a:solidFill>
                  <a:srgbClr val="6E4C42"/>
                </a:solidFill>
              </a:rPr>
            </a:br>
            <a:r>
              <a:rPr lang="ru-RU" sz="2000" b="1" dirty="0">
                <a:solidFill>
                  <a:srgbClr val="6E4C42"/>
                </a:solidFill>
              </a:rPr>
              <a:t>-Выдох должен быть продолжительным и плавным (предметы, предлагаемые ребёнку для </a:t>
            </a:r>
            <a:r>
              <a:rPr lang="ru-RU" sz="2000" b="1" dirty="0" err="1">
                <a:solidFill>
                  <a:srgbClr val="6E4C42"/>
                </a:solidFill>
              </a:rPr>
              <a:t>поддувания</a:t>
            </a:r>
            <a:r>
              <a:rPr lang="ru-RU" sz="2000" b="1" dirty="0">
                <a:solidFill>
                  <a:srgbClr val="6E4C42"/>
                </a:solidFill>
              </a:rPr>
              <a:t>, должны находиться на уровне рта ребёнка).</a:t>
            </a:r>
            <a:br>
              <a:rPr lang="ru-RU" sz="2000" b="1" dirty="0">
                <a:solidFill>
                  <a:srgbClr val="6E4C42"/>
                </a:solidFill>
              </a:rPr>
            </a:br>
            <a:r>
              <a:rPr lang="ru-RU" sz="2000" b="1" dirty="0">
                <a:solidFill>
                  <a:srgbClr val="6E4C42"/>
                </a:solidFill>
              </a:rPr>
              <a:t>-Не поднимать плечи при вдохе.</a:t>
            </a:r>
            <a:br>
              <a:rPr lang="ru-RU" sz="2000" b="1" dirty="0">
                <a:solidFill>
                  <a:srgbClr val="6E4C42"/>
                </a:solidFill>
              </a:rPr>
            </a:br>
            <a:r>
              <a:rPr lang="ru-RU" sz="2000" b="1" dirty="0">
                <a:solidFill>
                  <a:srgbClr val="6E4C42"/>
                </a:solidFill>
              </a:rPr>
              <a:t>-Не надувать щёки при выдохе.</a:t>
            </a:r>
            <a:br>
              <a:rPr lang="ru-RU" sz="2000" b="1" dirty="0">
                <a:solidFill>
                  <a:srgbClr val="6E4C42"/>
                </a:solidFill>
              </a:rPr>
            </a:br>
            <a:r>
              <a:rPr lang="ru-RU" sz="2000" b="1" dirty="0">
                <a:solidFill>
                  <a:srgbClr val="6E4C42"/>
                </a:solidFill>
              </a:rPr>
              <a:t>-Упражнения на развитие дыхания повторять не более 3-5 раз.</a:t>
            </a:r>
            <a:br>
              <a:rPr lang="ru-RU" sz="2000" b="1" dirty="0">
                <a:solidFill>
                  <a:srgbClr val="6E4C42"/>
                </a:solidFill>
              </a:rPr>
            </a:br>
            <a:r>
              <a:rPr lang="ru-RU" sz="2000" b="1" dirty="0">
                <a:solidFill>
                  <a:srgbClr val="6E4C42"/>
                </a:solidFill>
              </a:rPr>
              <a:t>-Следить за осанкой ребёнка: спину держать прямо, не сутулиться, не опускать плечи. </a:t>
            </a:r>
            <a:br>
              <a:rPr lang="ru-RU" sz="2000" b="1" dirty="0">
                <a:solidFill>
                  <a:srgbClr val="6E4C42"/>
                </a:solidFill>
              </a:rPr>
            </a:br>
            <a:r>
              <a:rPr lang="ru-RU" sz="2000" b="1" dirty="0">
                <a:solidFill>
                  <a:srgbClr val="6E4C42"/>
                </a:solidFill>
              </a:rPr>
              <a:t>-Упражнения дыхательной гимнастики должны проводить в хорошо проветренном помещении.</a:t>
            </a:r>
            <a:br>
              <a:rPr lang="ru-RU" sz="2000" b="1" dirty="0">
                <a:solidFill>
                  <a:srgbClr val="6E4C42"/>
                </a:solidFill>
              </a:rPr>
            </a:br>
            <a:r>
              <a:rPr lang="ru-RU" sz="2000" b="1" dirty="0">
                <a:solidFill>
                  <a:srgbClr val="6E4C42"/>
                </a:solidFill>
              </a:rPr>
              <a:t>-Все упражнения проводить в игровой форме, только с положительным настроем.</a:t>
            </a:r>
          </a:p>
        </p:txBody>
      </p:sp>
    </p:spTree>
    <p:extLst>
      <p:ext uri="{BB962C8B-B14F-4D97-AF65-F5344CB8AC3E}">
        <p14:creationId xmlns:p14="http://schemas.microsoft.com/office/powerpoint/2010/main" val="361671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1"/>
            <a:ext cx="9144000" cy="68222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1880" y="908720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Перед проведением дыхательной гимнастики необходимо вытереть пыль в помещении, проветрить его, если в доме имеется увлажнитель воздуха, воспользоваться им.</a:t>
            </a:r>
          </a:p>
        </p:txBody>
      </p:sp>
      <p:pic>
        <p:nvPicPr>
          <p:cNvPr id="9" name="Picture 3" descr="E:\Мои документы\Мама\клипарты\DETKI\vekt_kl_deti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04" y="2060848"/>
            <a:ext cx="1800200" cy="29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05125" y="3933056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Упражнения рекомендуется выполнять в свободной одежде, которая не стесняет движения.</a:t>
            </a:r>
            <a:br>
              <a:rPr lang="ru-RU" b="1" dirty="0">
                <a:solidFill>
                  <a:srgbClr val="663300"/>
                </a:solidFill>
              </a:rPr>
            </a:br>
            <a:br>
              <a:rPr lang="ru-RU" b="1" dirty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14" name="Picture 4" descr="E:\Мои документы\Мама\клипарты\DETKI\5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3308647"/>
            <a:ext cx="166687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2" y="908720"/>
            <a:ext cx="2486788" cy="19442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80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-6980"/>
            <a:ext cx="9144000" cy="68222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Дыхательную гимнастику не рекомендуется проводить после плотного ужина или обеда. Лучше, чтобы между занятиями и последним приемом пищи прошел хотя бы час, еще лучше, если занятия проводятся натощак.</a:t>
            </a:r>
            <a:br>
              <a:rPr lang="ru-RU" b="1" dirty="0">
                <a:solidFill>
                  <a:srgbClr val="663300"/>
                </a:solidFill>
              </a:rPr>
            </a:br>
            <a:br>
              <a:rPr lang="ru-RU" b="1" dirty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8" name="Picture 5" descr="E:\Мои документы\Мама\клипарты\DETKI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36350"/>
            <a:ext cx="2448920" cy="212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29249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3300"/>
                </a:solidFill>
              </a:rPr>
              <a:t>Необходимо следить за тем, чтобы во время выполнения упражнений не напрягались мышцы рук, шеи, груди.</a:t>
            </a:r>
            <a:br>
              <a:rPr lang="ru-RU" b="1" dirty="0">
                <a:solidFill>
                  <a:srgbClr val="663300"/>
                </a:solidFill>
              </a:rPr>
            </a:br>
            <a:endParaRPr lang="ru-RU" dirty="0"/>
          </a:p>
        </p:txBody>
      </p:sp>
      <p:pic>
        <p:nvPicPr>
          <p:cNvPr id="9" name="Picture 5" descr="E:\Мои документы\Мама\клипарты\дети\картинки -весёлые друзья\funny_friendss\Мальч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75639"/>
            <a:ext cx="1796678" cy="22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:\Мои документы\Мама\клипарты\дети\картинки -весёлые друзья\funny_friendss\Девоч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42" y="3890471"/>
            <a:ext cx="1770509" cy="23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6497"/>
            <a:ext cx="9144000" cy="6822281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624" y="3789040"/>
            <a:ext cx="7488832" cy="2376264"/>
          </a:xfrm>
          <a:ln w="38100">
            <a:solidFill>
              <a:srgbClr val="993300"/>
            </a:solidFill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663300"/>
                </a:solidFill>
              </a:rPr>
              <a:t>  Необходимо дозировать количество и темп проведения упражнений.</a:t>
            </a:r>
          </a:p>
          <a:p>
            <a:pPr algn="just"/>
            <a:r>
              <a:rPr lang="ru-RU" sz="1600" b="1" dirty="0">
                <a:solidFill>
                  <a:srgbClr val="663300"/>
                </a:solidFill>
              </a:rPr>
              <a:t>      Вдыхать воздух через рот и нос, а выдыхать через рот.</a:t>
            </a:r>
          </a:p>
          <a:p>
            <a:pPr algn="just"/>
            <a:r>
              <a:rPr lang="ru-RU" sz="1600" b="1" dirty="0">
                <a:solidFill>
                  <a:srgbClr val="663300"/>
                </a:solidFill>
              </a:rPr>
              <a:t>    Вдыхать легко и коротко, а выдыхать длительно и экономно.</a:t>
            </a:r>
          </a:p>
          <a:p>
            <a:pPr algn="just"/>
            <a:r>
              <a:rPr lang="ru-RU" sz="1600" b="1" dirty="0">
                <a:solidFill>
                  <a:srgbClr val="663300"/>
                </a:solidFill>
              </a:rPr>
              <a:t>После выдоха перед новым вдохом сделать остановку  на 2-3секунды.</a:t>
            </a:r>
          </a:p>
          <a:p>
            <a:pPr algn="just"/>
            <a:r>
              <a:rPr lang="ru-RU" sz="1600" b="1" dirty="0">
                <a:solidFill>
                  <a:srgbClr val="663300"/>
                </a:solidFill>
              </a:rPr>
              <a:t>В процессе речевого дыхания не напрягать мышцы в области шеи, рук, живота, груди. Плечи не поднимать при вдохе, опускать при выдохе.</a:t>
            </a:r>
          </a:p>
          <a:p>
            <a:pPr algn="just"/>
            <a:endParaRPr lang="ru-RU" sz="1600" b="1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  <a:p>
            <a:pPr algn="l"/>
            <a:endParaRPr lang="ru-RU" sz="1600" b="1" dirty="0">
              <a:solidFill>
                <a:srgbClr val="663300"/>
              </a:solidFill>
            </a:endParaRPr>
          </a:p>
        </p:txBody>
      </p:sp>
      <p:pic>
        <p:nvPicPr>
          <p:cNvPr id="7" name="Picture 7" descr="http://mdou345.ru/wp-content/uploads/2015/06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0"/>
          <a:stretch/>
        </p:blipFill>
        <p:spPr bwMode="auto">
          <a:xfrm>
            <a:off x="1763688" y="534105"/>
            <a:ext cx="5263525" cy="28897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9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6497"/>
            <a:ext cx="9144000" cy="6822281"/>
          </a:xfrm>
          <a:prstGeom prst="rect">
            <a:avLst/>
          </a:prstGeom>
          <a:ln>
            <a:solidFill>
              <a:srgbClr val="993300"/>
            </a:solidFill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624" y="620688"/>
            <a:ext cx="7488832" cy="5544616"/>
          </a:xfrm>
          <a:ln w="38100">
            <a:solidFill>
              <a:srgbClr val="993300"/>
            </a:solidFill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663300"/>
                </a:solidFill>
              </a:rPr>
              <a:t>  </a:t>
            </a:r>
            <a:endParaRPr lang="ru-RU" sz="1600" b="1" dirty="0">
              <a:ln>
                <a:solidFill>
                  <a:srgbClr val="663300"/>
                </a:solidFill>
              </a:ln>
              <a:solidFill>
                <a:srgbClr val="663300"/>
              </a:solidFill>
            </a:endParaRPr>
          </a:p>
          <a:p>
            <a:pPr algn="l"/>
            <a:r>
              <a:rPr lang="en-US" sz="1600" b="1" dirty="0">
                <a:solidFill>
                  <a:srgbClr val="C8008A"/>
                </a:solidFill>
                <a:latin typeface="Comic Sans MS" pitchFamily="66" charset="0"/>
              </a:rPr>
              <a:t>                               </a:t>
            </a:r>
            <a:endParaRPr lang="ru-RU" sz="1600" b="1" dirty="0">
              <a:solidFill>
                <a:srgbClr val="C8008A"/>
              </a:solidFill>
              <a:latin typeface="Comic Sans MS" pitchFamily="66" charset="0"/>
            </a:endParaRPr>
          </a:p>
          <a:p>
            <a:pPr algn="l"/>
            <a:r>
              <a:rPr lang="ru-RU" sz="1600" b="1" dirty="0">
                <a:solidFill>
                  <a:srgbClr val="C8008A"/>
                </a:solidFill>
                <a:latin typeface="Comic Sans MS" pitchFamily="66" charset="0"/>
              </a:rPr>
              <a:t>                              </a:t>
            </a:r>
            <a:r>
              <a:rPr lang="ru-RU" sz="2800" b="1" dirty="0">
                <a:solidFill>
                  <a:srgbClr val="C8008A"/>
                </a:solidFill>
                <a:latin typeface="Comic Sans MS" pitchFamily="66" charset="0"/>
              </a:rPr>
              <a:t>«ЧАСИКИ»</a:t>
            </a:r>
          </a:p>
          <a:p>
            <a:pPr algn="l"/>
            <a:endParaRPr lang="ru-RU" sz="2800" b="1" dirty="0">
              <a:solidFill>
                <a:srgbClr val="C8008A"/>
              </a:solidFill>
              <a:latin typeface="Comic Sans MS" pitchFamily="66" charset="0"/>
            </a:endParaRPr>
          </a:p>
          <a:p>
            <a:pPr algn="ctr">
              <a:buFont typeface="Arial" charset="0"/>
              <a:buNone/>
            </a:pPr>
            <a:r>
              <a:rPr lang="ru-RU" sz="1600" dirty="0">
                <a:solidFill>
                  <a:srgbClr val="002E8A"/>
                </a:solidFill>
                <a:latin typeface="Arial Black" pitchFamily="34" charset="0"/>
              </a:rPr>
              <a:t>Часики вперёд идут,</a:t>
            </a:r>
          </a:p>
          <a:p>
            <a:pPr algn="ctr">
              <a:buFont typeface="Arial" charset="0"/>
              <a:buNone/>
            </a:pPr>
            <a:r>
              <a:rPr lang="ru-RU" sz="1600" dirty="0">
                <a:solidFill>
                  <a:srgbClr val="002E8A"/>
                </a:solidFill>
                <a:latin typeface="Arial Black" pitchFamily="34" charset="0"/>
              </a:rPr>
              <a:t>За собою нас ведут.</a:t>
            </a:r>
          </a:p>
          <a:p>
            <a:pPr>
              <a:buFont typeface="Arial" charset="0"/>
              <a:buNone/>
            </a:pPr>
            <a:r>
              <a:rPr lang="ru-RU" sz="1600" dirty="0">
                <a:solidFill>
                  <a:srgbClr val="A20070"/>
                </a:solidFill>
                <a:latin typeface="Comic Sans MS" pitchFamily="66" charset="0"/>
              </a:rPr>
              <a:t>   </a:t>
            </a:r>
            <a:endParaRPr lang="ru-RU" sz="1600" b="1" dirty="0">
              <a:solidFill>
                <a:srgbClr val="A20070"/>
              </a:solidFill>
              <a:latin typeface="Comic Sans MS" pitchFamily="66" charset="0"/>
              <a:cs typeface="Arial" pitchFamily="34" charset="0"/>
            </a:endParaRPr>
          </a:p>
          <a:p>
            <a:pPr algn="l">
              <a:buFont typeface="Arial" charset="0"/>
              <a:buNone/>
            </a:pPr>
            <a:r>
              <a:rPr lang="ru-RU" sz="1600" b="1" dirty="0">
                <a:solidFill>
                  <a:srgbClr val="A20070"/>
                </a:solidFill>
                <a:latin typeface="Comic Sans MS" pitchFamily="66" charset="0"/>
                <a:cs typeface="Arial" pitchFamily="34" charset="0"/>
              </a:rPr>
              <a:t>	</a:t>
            </a:r>
          </a:p>
          <a:p>
            <a:pPr algn="l">
              <a:buFont typeface="Arial" charset="0"/>
              <a:buNone/>
            </a:pPr>
            <a:r>
              <a:rPr lang="ru-RU" sz="28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Стоя, ноги слегка расставить, руки опустить. Размахивая прямыми руками вперед и назад, произносить «тик-так». </a:t>
            </a:r>
          </a:p>
          <a:p>
            <a:pPr algn="l">
              <a:buFont typeface="Arial" charset="0"/>
              <a:buNone/>
            </a:pPr>
            <a:r>
              <a:rPr lang="ru-RU" sz="2800" b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	Повторить 10—12 раз.</a:t>
            </a:r>
            <a:endParaRPr lang="ru-RU" sz="2800" b="1" dirty="0">
              <a:solidFill>
                <a:srgbClr val="993300"/>
              </a:solidFill>
              <a:latin typeface="Comic Sans MS" pitchFamily="66" charset="0"/>
            </a:endParaRPr>
          </a:p>
          <a:p>
            <a:pPr algn="l"/>
            <a:br>
              <a:rPr lang="ru-RU" sz="2800" b="1" dirty="0">
                <a:solidFill>
                  <a:srgbClr val="993300"/>
                </a:solidFill>
                <a:latin typeface="Comic Sans MS" pitchFamily="66" charset="0"/>
              </a:rPr>
            </a:br>
            <a:endParaRPr lang="ru-RU" sz="2800" b="1" dirty="0">
              <a:solidFill>
                <a:srgbClr val="9933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0F0E2-D58A-49AE-8731-F73690FDF284}"/>
              </a:ext>
            </a:extLst>
          </p:cNvPr>
          <p:cNvSpPr txBox="1"/>
          <p:nvPr/>
        </p:nvSpPr>
        <p:spPr>
          <a:xfrm>
            <a:off x="2159493" y="2957134"/>
            <a:ext cx="13323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8008A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244C15-DA31-4D71-B386-55974E73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052736"/>
            <a:ext cx="2304256" cy="22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78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333333"/>
      </a:dk1>
      <a:lt1>
        <a:srgbClr val="E5EEDA"/>
      </a:lt1>
      <a:dk2>
        <a:srgbClr val="425032"/>
      </a:dk2>
      <a:lt2>
        <a:srgbClr val="B2C29C"/>
      </a:lt2>
      <a:accent1>
        <a:srgbClr val="8CC6CA"/>
      </a:accent1>
      <a:accent2>
        <a:srgbClr val="D5E3C3"/>
      </a:accent2>
      <a:accent3>
        <a:srgbClr val="F0F5EA"/>
      </a:accent3>
      <a:accent4>
        <a:srgbClr val="2A2A2A"/>
      </a:accent4>
      <a:accent5>
        <a:srgbClr val="C5DFE1"/>
      </a:accent5>
      <a:accent6>
        <a:srgbClr val="C1CEB0"/>
      </a:accent6>
      <a:hlink>
        <a:srgbClr val="B89040"/>
      </a:hlink>
      <a:folHlink>
        <a:srgbClr val="FFFFFF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E5EEDA"/>
        </a:lt1>
        <a:dk2>
          <a:srgbClr val="425032"/>
        </a:dk2>
        <a:lt2>
          <a:srgbClr val="B2C29C"/>
        </a:lt2>
        <a:accent1>
          <a:srgbClr val="8CC6CA"/>
        </a:accent1>
        <a:accent2>
          <a:srgbClr val="D5E3C3"/>
        </a:accent2>
        <a:accent3>
          <a:srgbClr val="F0F5EA"/>
        </a:accent3>
        <a:accent4>
          <a:srgbClr val="2A2A2A"/>
        </a:accent4>
        <a:accent5>
          <a:srgbClr val="C5DFE1"/>
        </a:accent5>
        <a:accent6>
          <a:srgbClr val="C1CEB0"/>
        </a:accent6>
        <a:hlink>
          <a:srgbClr val="B890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9AAF7D"/>
        </a:lt1>
        <a:dk2>
          <a:srgbClr val="425032"/>
        </a:dk2>
        <a:lt2>
          <a:srgbClr val="5C6254"/>
        </a:lt2>
        <a:accent1>
          <a:srgbClr val="A8C1C6"/>
        </a:accent1>
        <a:accent2>
          <a:srgbClr val="8DA56D"/>
        </a:accent2>
        <a:accent3>
          <a:srgbClr val="CAD4BF"/>
        </a:accent3>
        <a:accent4>
          <a:srgbClr val="2A2A2A"/>
        </a:accent4>
        <a:accent5>
          <a:srgbClr val="D1DDDF"/>
        </a:accent5>
        <a:accent6>
          <a:srgbClr val="7F9562"/>
        </a:accent6>
        <a:hlink>
          <a:srgbClr val="D3781D"/>
        </a:hlink>
        <a:folHlink>
          <a:srgbClr val="D4D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94D2B"/>
        </a:dk1>
        <a:lt1>
          <a:srgbClr val="FFFFFF"/>
        </a:lt1>
        <a:dk2>
          <a:srgbClr val="99703F"/>
        </a:dk2>
        <a:lt2>
          <a:srgbClr val="FCF3D0"/>
        </a:lt2>
        <a:accent1>
          <a:srgbClr val="E9947D"/>
        </a:accent1>
        <a:accent2>
          <a:srgbClr val="8F693B"/>
        </a:accent2>
        <a:accent3>
          <a:srgbClr val="CABBAF"/>
        </a:accent3>
        <a:accent4>
          <a:srgbClr val="DADADA"/>
        </a:accent4>
        <a:accent5>
          <a:srgbClr val="F2C8BF"/>
        </a:accent5>
        <a:accent6>
          <a:srgbClr val="815E35"/>
        </a:accent6>
        <a:hlink>
          <a:srgbClr val="CDAE6F"/>
        </a:hlink>
        <a:folHlink>
          <a:srgbClr val="BF956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94D2B"/>
        </a:dk1>
        <a:lt1>
          <a:srgbClr val="E5D5C1"/>
        </a:lt1>
        <a:dk2>
          <a:srgbClr val="333333"/>
        </a:dk2>
        <a:lt2>
          <a:srgbClr val="BD9361"/>
        </a:lt2>
        <a:accent1>
          <a:srgbClr val="E9947D"/>
        </a:accent1>
        <a:accent2>
          <a:srgbClr val="DDC6AB"/>
        </a:accent2>
        <a:accent3>
          <a:srgbClr val="F0E7DD"/>
        </a:accent3>
        <a:accent4>
          <a:srgbClr val="594023"/>
        </a:accent4>
        <a:accent5>
          <a:srgbClr val="F2C8BF"/>
        </a:accent5>
        <a:accent6>
          <a:srgbClr val="C8B39B"/>
        </a:accent6>
        <a:hlink>
          <a:srgbClr val="A19E3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694D2B"/>
        </a:dk1>
        <a:lt1>
          <a:srgbClr val="FFFFFF"/>
        </a:lt1>
        <a:dk2>
          <a:srgbClr val="333333"/>
        </a:dk2>
        <a:lt2>
          <a:srgbClr val="BD9361"/>
        </a:lt2>
        <a:accent1>
          <a:srgbClr val="F4CABE"/>
        </a:accent1>
        <a:accent2>
          <a:srgbClr val="F5EEE7"/>
        </a:accent2>
        <a:accent3>
          <a:srgbClr val="FFFFFF"/>
        </a:accent3>
        <a:accent4>
          <a:srgbClr val="594023"/>
        </a:accent4>
        <a:accent5>
          <a:srgbClr val="F8E1DB"/>
        </a:accent5>
        <a:accent6>
          <a:srgbClr val="DED8D1"/>
        </a:accent6>
        <a:hlink>
          <a:srgbClr val="A19E37"/>
        </a:hlink>
        <a:folHlink>
          <a:srgbClr val="DCC4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694D2B"/>
        </a:dk1>
        <a:lt1>
          <a:srgbClr val="FFFFFF"/>
        </a:lt1>
        <a:dk2>
          <a:srgbClr val="5F5F5F"/>
        </a:dk2>
        <a:lt2>
          <a:srgbClr val="FCF3D0"/>
        </a:lt2>
        <a:accent1>
          <a:srgbClr val="AAAA9A"/>
        </a:accent1>
        <a:accent2>
          <a:srgbClr val="424E49"/>
        </a:accent2>
        <a:accent3>
          <a:srgbClr val="B6B6B6"/>
        </a:accent3>
        <a:accent4>
          <a:srgbClr val="DADADA"/>
        </a:accent4>
        <a:accent5>
          <a:srgbClr val="D2D2CA"/>
        </a:accent5>
        <a:accent6>
          <a:srgbClr val="3B4641"/>
        </a:accent6>
        <a:hlink>
          <a:srgbClr val="D9B945"/>
        </a:hlink>
        <a:folHlink>
          <a:srgbClr val="9392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'Бамбук 2'</Template>
  <TotalTime>425</TotalTime>
  <Words>1059</Words>
  <Application>Microsoft Office PowerPoint</Application>
  <PresentationFormat>Экран (4:3)</PresentationFormat>
  <Paragraphs>67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Comic Sans MS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для родителей по проведению дыхательной гимнастики</dc:title>
  <dc:creator>Домашний</dc:creator>
  <cp:lastModifiedBy>Александр Лапузов</cp:lastModifiedBy>
  <cp:revision>39</cp:revision>
  <dcterms:created xsi:type="dcterms:W3CDTF">2016-04-19T19:09:39Z</dcterms:created>
  <dcterms:modified xsi:type="dcterms:W3CDTF">2021-02-15T10:36:04Z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TC100690411049</vt:lpwstr>
  </property>
</Properties>
</file>