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0" r:id="rId4"/>
    <p:sldId id="285" r:id="rId5"/>
    <p:sldId id="286" r:id="rId6"/>
    <p:sldId id="282" r:id="rId7"/>
    <p:sldId id="277" r:id="rId8"/>
    <p:sldId id="289" r:id="rId9"/>
    <p:sldId id="262" r:id="rId10"/>
    <p:sldId id="267" r:id="rId11"/>
    <p:sldId id="263" r:id="rId12"/>
    <p:sldId id="265" r:id="rId13"/>
    <p:sldId id="270" r:id="rId14"/>
    <p:sldId id="268" r:id="rId15"/>
    <p:sldId id="271" r:id="rId16"/>
    <p:sldId id="275" r:id="rId17"/>
    <p:sldId id="278" r:id="rId18"/>
    <p:sldId id="280" r:id="rId19"/>
    <p:sldId id="290" r:id="rId20"/>
    <p:sldId id="287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Муниципальное бюджетное дошкольное образовательное учреждение </a:t>
            </a:r>
            <a:r>
              <a:rPr lang="ru-RU" sz="2400" dirty="0" smtClean="0"/>
              <a:t>«Детский </a:t>
            </a:r>
            <a:r>
              <a:rPr lang="ru-RU" sz="2400" dirty="0"/>
              <a:t>сад №</a:t>
            </a:r>
            <a:r>
              <a:rPr lang="ru-RU" sz="2400" dirty="0" smtClean="0"/>
              <a:t>66 </a:t>
            </a:r>
            <a:r>
              <a:rPr lang="ru-RU" sz="2400" dirty="0" err="1" smtClean="0"/>
              <a:t>г.Челябинска</a:t>
            </a:r>
            <a:r>
              <a:rPr lang="ru-RU" sz="2400" dirty="0" smtClean="0"/>
              <a:t>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Мой безопасный мир»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</a:t>
            </a:r>
            <a:r>
              <a:rPr lang="ru-RU" dirty="0" smtClean="0"/>
              <a:t>               </a:t>
            </a:r>
            <a:r>
              <a:rPr lang="ru-RU" sz="2000" dirty="0" smtClean="0"/>
              <a:t>воспитатель первой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квалификационной категории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</a:t>
            </a:r>
            <a:r>
              <a:rPr lang="ru-RU" sz="2000" dirty="0" err="1" smtClean="0"/>
              <a:t>Моторина</a:t>
            </a:r>
            <a:r>
              <a:rPr lang="ru-RU" sz="2000" dirty="0" smtClean="0"/>
              <a:t> Л.А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                                                                                        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38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детский сад\IMG_20211201_145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детский сад\IMG_20211201_15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Desktop\детский сад\IMG_20211201_145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335699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30243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Настольно – печатные игры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latin typeface="+mn-lt"/>
              </a:rPr>
              <a:t>«Основы безопасности», «Прогулка по городу», «Хорошо – плохо», «Дорожные знаки», «Спасатели», «Умный светофор»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«Чтобы не попасть в беду», «Как избежать неприятностей», «Не играй с огнем</a:t>
            </a:r>
            <a:r>
              <a:rPr lang="ru-RU" sz="2400" b="1" dirty="0" smtClean="0">
                <a:latin typeface="+mn-lt"/>
              </a:rPr>
              <a:t>» и т.д.</a:t>
            </a:r>
            <a:endParaRPr lang="ru-RU" sz="2400" b="1" dirty="0">
              <a:latin typeface="+mn-lt"/>
            </a:endParaRPr>
          </a:p>
        </p:txBody>
      </p:sp>
      <p:pic>
        <p:nvPicPr>
          <p:cNvPr id="2050" name="Picture 2" descr="C:\Users\Home\Desktop\детский сад\IMG_20211201_135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7" y="2492896"/>
            <a:ext cx="3181316" cy="23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детский сад\IMG_20211201_145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0" y="5176574"/>
            <a:ext cx="2280189" cy="155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esktop\детский сад\IMG_20211201_145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60853"/>
            <a:ext cx="2318009" cy="16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85969"/>
            <a:ext cx="3678916" cy="215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02935"/>
            <a:ext cx="2852557" cy="207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7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раздел «Ребёнок на улицах города»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168352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2771308" cy="297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66" y="3573016"/>
            <a:ext cx="3160376" cy="312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0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«Беседа об опасных предметах в быту»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59712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245532" cy="432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4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Продуктивная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деятельность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latin typeface="+mn-lt"/>
              </a:rPr>
              <a:t>Рисовали «перекресток» </a:t>
            </a:r>
            <a:r>
              <a:rPr lang="ru-RU" sz="2400" b="1" dirty="0">
                <a:latin typeface="+mn-lt"/>
              </a:rPr>
              <a:t>- рассматривали</a:t>
            </a:r>
            <a:r>
              <a:rPr lang="ru-RU" sz="2400" b="1" dirty="0" smtClean="0">
                <a:latin typeface="+mn-lt"/>
              </a:rPr>
              <a:t>, как можно переходить дорогу. А так же нарисовали запрещающие </a:t>
            </a:r>
            <a:r>
              <a:rPr lang="ru-RU" sz="2400" b="1" dirty="0">
                <a:latin typeface="+mn-lt"/>
              </a:rPr>
              <a:t>знаки    </a:t>
            </a:r>
            <a:r>
              <a:rPr lang="ru-RU" sz="2400" b="1" dirty="0" smtClean="0">
                <a:latin typeface="+mn-lt"/>
              </a:rPr>
              <a:t>«Правила поведения в лесу!»</a:t>
            </a:r>
            <a:endParaRPr lang="ru-RU" sz="2400" b="1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492896"/>
            <a:ext cx="1916489" cy="133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980540"/>
            <a:ext cx="2843361" cy="183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5305"/>
            <a:ext cx="2511049" cy="166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846238" cy="198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Home\Desktop\детский сад\IMG_20211201_142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1" y="4293096"/>
            <a:ext cx="2963461" cy="20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815" y="4581128"/>
            <a:ext cx="4120721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3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760640" cy="610669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Помогает формированию правил безопасности художественная литература. Дети внутренне содействуют героям и переживают с ними все происходящие события. Малыши как бы ставят себя на место героев, иллюстрируют возможные последствия нарушения правил поведения. Вместе с «неразлучными друзьями» из произведений А. Иванова мы закрепляем правила пожарной безопасности, правила поведения на дороге и около водоемов, эти истории нравятся детям и они обсуждают поведение каждого героя.</a:t>
            </a:r>
          </a:p>
        </p:txBody>
      </p:sp>
    </p:spTree>
    <p:extLst>
      <p:ext uri="{BB962C8B-B14F-4D97-AF65-F5344CB8AC3E}">
        <p14:creationId xmlns:p14="http://schemas.microsoft.com/office/powerpoint/2010/main" val="35468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детский сад\IMG_20211201_140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66469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ome\Desktop\детский сад\IMG_20211201_1407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68258"/>
            <a:ext cx="5440462" cy="330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ome\Desktop\детский сад\IMG_20211201_135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43" y="260648"/>
            <a:ext cx="3343245" cy="295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10445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>
                <a:solidFill>
                  <a:srgbClr val="C00000"/>
                </a:solidFill>
                <a:latin typeface="+mn-lt"/>
              </a:rPr>
              <a:t>Заключительный этап</a:t>
            </a:r>
            <a:r>
              <a:rPr lang="ru-RU" sz="31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latin typeface="+mn-lt"/>
              </a:rPr>
              <a:t>Задачи</a:t>
            </a:r>
            <a:br>
              <a:rPr lang="ru-RU" sz="2400" b="1" dirty="0">
                <a:latin typeface="+mn-lt"/>
              </a:rPr>
            </a:br>
            <a:r>
              <a:rPr lang="ru-RU" sz="2700" b="1" dirty="0">
                <a:latin typeface="+mn-lt"/>
              </a:rPr>
              <a:t>формировать ценностные ориентации на нормы и правила жизни в обществе, поведения в природе, ответственное отношение к своей безопасности</a:t>
            </a:r>
            <a:r>
              <a:rPr lang="ru-RU" sz="2700" b="1" dirty="0" smtClean="0">
                <a:latin typeface="+mn-lt"/>
              </a:rPr>
              <a:t>;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>
                <a:latin typeface="+mn-lt"/>
              </a:rPr>
              <a:t/>
            </a:r>
            <a:br>
              <a:rPr lang="ru-RU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>формировать осознание своего социального «Я</a:t>
            </a:r>
            <a:r>
              <a:rPr lang="ru-RU" sz="2700" b="1" dirty="0" smtClean="0">
                <a:latin typeface="+mn-lt"/>
              </a:rPr>
              <a:t>»;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>
                <a:latin typeface="+mn-lt"/>
              </a:rPr>
              <a:t/>
            </a:r>
            <a:br>
              <a:rPr lang="ru-RU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>стимулировать воображение, интерес к исследовательской деятельности, развивать навыки коллективного взаимодействия</a:t>
            </a:r>
            <a:r>
              <a:rPr lang="ru-RU" sz="2700" b="1" dirty="0" smtClean="0">
                <a:latin typeface="+mn-lt"/>
              </a:rPr>
              <a:t>;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>
                <a:latin typeface="+mn-lt"/>
              </a:rPr>
              <a:t/>
            </a:r>
            <a:br>
              <a:rPr lang="ru-RU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>вызывать чувства гордости за смелых, отважных, заботливых людей.</a:t>
            </a:r>
          </a:p>
        </p:txBody>
      </p:sp>
    </p:spTree>
    <p:extLst>
      <p:ext uri="{BB962C8B-B14F-4D97-AF65-F5344CB8AC3E}">
        <p14:creationId xmlns:p14="http://schemas.microsoft.com/office/powerpoint/2010/main" val="26000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84976" cy="207424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Дети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конкурс стихов, рассказов на тему «Как себя вести»;</a:t>
            </a:r>
            <a:br>
              <a:rPr lang="ru-RU" sz="2400" b="1" dirty="0">
                <a:latin typeface="+mn-lt"/>
              </a:rPr>
            </a:br>
            <a:r>
              <a:rPr lang="ru-RU" sz="2400" b="1" dirty="0" smtClean="0">
                <a:latin typeface="+mn-lt"/>
              </a:rPr>
              <a:t>оформление </a:t>
            </a:r>
            <a:r>
              <a:rPr lang="ru-RU" sz="2400" b="1" dirty="0">
                <a:latin typeface="+mn-lt"/>
              </a:rPr>
              <a:t>выставки детского </a:t>
            </a:r>
            <a:r>
              <a:rPr lang="ru-RU" sz="2400" b="1" dirty="0" smtClean="0">
                <a:latin typeface="+mn-lt"/>
              </a:rPr>
              <a:t>творчества «</a:t>
            </a:r>
            <a:r>
              <a:rPr lang="ru-RU" sz="2400" b="1" dirty="0">
                <a:latin typeface="+mn-lt"/>
              </a:rPr>
              <a:t>М</a:t>
            </a:r>
            <a:r>
              <a:rPr lang="ru-RU" sz="2400" b="1" dirty="0" smtClean="0">
                <a:latin typeface="+mn-lt"/>
              </a:rPr>
              <a:t>ой безопасный мир»,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плакатов </a:t>
            </a:r>
            <a:r>
              <a:rPr lang="ru-RU" sz="2400" b="1" dirty="0">
                <a:latin typeface="+mn-lt"/>
              </a:rPr>
              <a:t>«Безопасность»;</a:t>
            </a:r>
            <a:br>
              <a:rPr lang="ru-RU" sz="2400" b="1" dirty="0">
                <a:latin typeface="+mn-lt"/>
              </a:rPr>
            </a:br>
            <a:r>
              <a:rPr lang="ru-RU" sz="2400" b="1" dirty="0" smtClean="0">
                <a:latin typeface="+mn-lt"/>
              </a:rPr>
              <a:t>видеоматериалов </a:t>
            </a:r>
            <a:r>
              <a:rPr lang="ru-RU" sz="2400" b="1" dirty="0">
                <a:latin typeface="+mn-lt"/>
              </a:rPr>
              <a:t>о безопасном </a:t>
            </a:r>
            <a:r>
              <a:rPr lang="ru-RU" sz="2400" b="1" dirty="0" smtClean="0">
                <a:latin typeface="+mn-lt"/>
              </a:rPr>
              <a:t>поведении.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3284984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ea typeface="+mj-ea"/>
                <a:cs typeface="+mj-cs"/>
              </a:rPr>
              <a:t>Родители</a:t>
            </a:r>
            <a:r>
              <a:rPr lang="ru-RU" sz="22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2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200" b="1" dirty="0">
                <a:solidFill>
                  <a:prstClr val="black"/>
                </a:solidFill>
                <a:ea typeface="+mj-ea"/>
                <a:cs typeface="+mj-cs"/>
              </a:rPr>
              <a:t>участие в досугах, акциях, участие в оформлении выставок, памяток, альбомов, уголка по безопасности жизнедеятельности;</a:t>
            </a:r>
            <a:br>
              <a:rPr lang="ru-RU" sz="22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200" b="1" dirty="0">
                <a:solidFill>
                  <a:prstClr val="black"/>
                </a:solidFill>
                <a:ea typeface="+mj-ea"/>
                <a:cs typeface="+mj-cs"/>
              </a:rPr>
              <a:t>оформление и  презентация журнала для родителей «Основы безопасности жизнедеятельности».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859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5253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Предложенный проект</a:t>
            </a:r>
            <a:r>
              <a:rPr lang="ru-RU" sz="2800" b="1" dirty="0">
                <a:latin typeface="+mn-lt"/>
              </a:rPr>
              <a:t>- попытка показать на практике систему деятельности родителей, воспитателей и детей по обучению  дошкольников  основным правилам  безопасности.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Сформировать у детей  необходимые представления, умения и навыки безопасного  поведения на дорогах, дома и в социуме. Уберечь ребенка от  беды- долг нас, взрослых !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7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+mn-lt"/>
              </a:rPr>
              <a:t>С первых лет жизни любознательность ребенка, его активность в вопросах познания окружающего становятся порой опасными для него. </a:t>
            </a:r>
            <a:r>
              <a:rPr lang="ru-RU" sz="2800" b="1" u="sng" dirty="0">
                <a:latin typeface="+mn-lt"/>
              </a:rPr>
              <a:t>Запреты взрослых</a:t>
            </a:r>
            <a:r>
              <a:rPr lang="ru-RU" sz="2800" b="1" dirty="0">
                <a:latin typeface="+mn-lt"/>
              </a:rPr>
              <a:t>: </a:t>
            </a:r>
            <a:r>
              <a:rPr lang="ru-RU" sz="2800" b="1" i="1" dirty="0">
                <a:latin typeface="+mn-lt"/>
              </a:rPr>
              <a:t>«нельзя»</a:t>
            </a:r>
            <a:r>
              <a:rPr lang="ru-RU" sz="2800" b="1" dirty="0">
                <a:latin typeface="+mn-lt"/>
              </a:rPr>
              <a:t>, </a:t>
            </a:r>
            <a:r>
              <a:rPr lang="ru-RU" sz="2800" b="1" i="1" dirty="0">
                <a:latin typeface="+mn-lt"/>
              </a:rPr>
              <a:t>«не трогай»</a:t>
            </a:r>
            <a:r>
              <a:rPr lang="ru-RU" sz="2800" b="1" dirty="0">
                <a:latin typeface="+mn-lt"/>
              </a:rPr>
              <a:t>, </a:t>
            </a:r>
            <a:r>
              <a:rPr lang="ru-RU" sz="2800" b="1" i="1" dirty="0">
                <a:latin typeface="+mn-lt"/>
              </a:rPr>
              <a:t>«отойди»</a:t>
            </a:r>
            <a:r>
              <a:rPr lang="ru-RU" sz="2800" b="1" dirty="0">
                <a:latin typeface="+mn-lt"/>
              </a:rPr>
              <a:t> часто дают обратный эффект, стимулируя еще большее любопытство ребенка. Ребенок попадает в разные жизненные ситуации, в которых он может просто растеряться. Наша задача дать детям необходимую сумму знаний об общепринятых человеком нормах поведения, научить адекватно, осознанно действовать в той или иной обстановке, помочь овладеть элементарными навыками поведения дома, на улице, в парке, в транспорте, развить у детей самостоятельность и ответственность.</a:t>
            </a:r>
            <a:br>
              <a:rPr lang="ru-RU" sz="2800" b="1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10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88832" cy="596267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 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"</a:t>
            </a:r>
            <a:r>
              <a:rPr lang="ru-RU" sz="2800" b="1" i="1" dirty="0">
                <a:latin typeface="+mn-lt"/>
              </a:rPr>
              <a:t>Самое дорогое у человека-это жизнь". А жизнь ребёнка вдвойне дорога, потому что он делает только первые шаги в этом сложном и порой небезопасном мире. А научить его безопасному поведению – задача нас с вами – взрослых, воспитателей и родителей</a:t>
            </a:r>
            <a:r>
              <a:rPr lang="ru-RU" sz="2800" i="1" dirty="0" smtClean="0">
                <a:latin typeface="+mn-lt"/>
              </a:rPr>
              <a:t>.</a:t>
            </a:r>
            <a:br>
              <a:rPr lang="ru-RU" sz="2800" i="1" dirty="0" smtClean="0">
                <a:latin typeface="+mn-lt"/>
              </a:rPr>
            </a:br>
            <a:r>
              <a:rPr lang="ru-RU" sz="2800" i="1" dirty="0" smtClean="0">
                <a:latin typeface="+mn-lt"/>
              </a:rPr>
              <a:t>                                                </a:t>
            </a:r>
            <a:br>
              <a:rPr lang="ru-RU" sz="2800" i="1" dirty="0" smtClean="0">
                <a:latin typeface="+mn-lt"/>
              </a:rPr>
            </a:br>
            <a:r>
              <a:rPr lang="ru-RU" sz="2800" i="1" dirty="0">
                <a:latin typeface="+mn-lt"/>
              </a:rPr>
              <a:t> </a:t>
            </a:r>
            <a:r>
              <a:rPr lang="ru-RU" sz="2800" i="1" dirty="0" smtClean="0">
                <a:latin typeface="+mn-lt"/>
              </a:rPr>
              <a:t>                                                   </a:t>
            </a:r>
            <a:r>
              <a:rPr lang="ru-RU" sz="2800" b="1" i="1" dirty="0" smtClean="0">
                <a:latin typeface="+mn-lt"/>
              </a:rPr>
              <a:t>Н.А. Островский</a:t>
            </a:r>
            <a:endParaRPr lang="ru-RU" sz="28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67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6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544616" cy="34423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Цель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 проекта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latin typeface="+mn-lt"/>
              </a:rPr>
              <a:t>Формирование у детей старшего дошкольного возраста навыков безопасного поведения, умения адекватно действовать в неординарных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36403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latin typeface="+mn-lt"/>
              </a:rPr>
              <a:t>Задачи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: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- содействовать осознанию каждым ребёнком безопасной жизнедеятельности;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- развивать умение наблюдать за поведением людей, их умением вести себя в различных ситуациях, проявлять сочувствие, взаимопомощь;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- стимулировать развитие интереса к проблеме собственной безопасности;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- формировать навыки безопасного поведения в различных ситуациях дома, на улице, в общественных местах, в природе;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- обогащать речь дошкольников с помощью произведений художественной литературы;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- воспитывать у детей бережное отношение к собственному здоровью, природе, окружающему миру.</a:t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13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latin typeface="+mn-lt"/>
              </a:rPr>
              <a:t>Предполагаемый результат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:</a:t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latin typeface="+mn-lt"/>
              </a:rPr>
              <a:t>- у детей сформирован интерес к проблеме собственной безопасности, понимание того, что может быть опасным в общении с другими людьми, предметами, в  природе.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- они проявляют умение правильно вести себя в различных опасных ситуациях на улице и дома, когда остаются одни,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- проявляют способность ориентироваться на нормы и правила 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жизни </a:t>
            </a:r>
            <a:r>
              <a:rPr lang="ru-RU" sz="2400" b="1" dirty="0" smtClean="0">
                <a:latin typeface="+mn-lt"/>
              </a:rPr>
              <a:t> общества</a:t>
            </a:r>
            <a:r>
              <a:rPr lang="ru-RU" sz="2400" b="1" dirty="0">
                <a:latin typeface="+mn-lt"/>
              </a:rPr>
              <a:t>, осознают важность и необходимость гуманного и бережного отношения к родной земле, окружающему миру,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- принимают активное участие в общественно значимых мероприятиях, полезных делах.</a:t>
            </a:r>
          </a:p>
        </p:txBody>
      </p:sp>
    </p:spTree>
    <p:extLst>
      <p:ext uri="{BB962C8B-B14F-4D97-AF65-F5344CB8AC3E}">
        <p14:creationId xmlns:p14="http://schemas.microsoft.com/office/powerpoint/2010/main" val="10160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Методы проекта:</a:t>
            </a:r>
            <a:r>
              <a:rPr lang="ru-RU" sz="32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solidFill>
                  <a:srgbClr val="C00000"/>
                </a:solidFill>
                <a:latin typeface="+mn-lt"/>
              </a:rPr>
              <a:t> </a:t>
            </a:r>
            <a:r>
              <a:rPr lang="ru-RU" sz="2400" b="1" dirty="0">
                <a:latin typeface="+mn-lt"/>
              </a:rPr>
              <a:t>целевые прогулки;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 беседы;</a:t>
            </a:r>
            <a:br>
              <a:rPr lang="ru-RU" sz="2400" b="1" dirty="0">
                <a:latin typeface="+mn-lt"/>
              </a:rPr>
            </a:br>
            <a:r>
              <a:rPr lang="ru-RU" sz="2400" b="1" dirty="0" smtClean="0">
                <a:latin typeface="+mn-lt"/>
              </a:rPr>
              <a:t>наблюдения</a:t>
            </a:r>
            <a:r>
              <a:rPr lang="ru-RU" sz="2400" b="1" dirty="0">
                <a:latin typeface="+mn-lt"/>
              </a:rPr>
              <a:t>;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 эксперименты;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 моделирование;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 дидактические игры;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 сюжетно-ролевые игры;</a:t>
            </a:r>
            <a:br>
              <a:rPr lang="ru-RU" sz="2400" b="1" dirty="0">
                <a:latin typeface="+mn-lt"/>
              </a:rPr>
            </a:br>
            <a:r>
              <a:rPr lang="ru-RU" sz="2400" b="1" dirty="0" smtClean="0">
                <a:latin typeface="+mn-lt"/>
              </a:rPr>
              <a:t>занятия </a:t>
            </a:r>
            <a:r>
              <a:rPr lang="ru-RU" sz="2400" b="1" dirty="0">
                <a:latin typeface="+mn-lt"/>
              </a:rPr>
              <a:t>(ознакомление с окружающим, развитие речи, рисование, аппликация, конструирование);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 досуги и развлечения;</a:t>
            </a:r>
            <a:br>
              <a:rPr lang="ru-RU" sz="2400" b="1" dirty="0">
                <a:latin typeface="+mn-lt"/>
              </a:rPr>
            </a:br>
            <a:r>
              <a:rPr lang="ru-RU" sz="2400" b="1" dirty="0" smtClean="0">
                <a:latin typeface="+mn-lt"/>
              </a:rPr>
              <a:t>выставки</a:t>
            </a:r>
            <a:r>
              <a:rPr lang="ru-RU" sz="2400" b="1" dirty="0">
                <a:latin typeface="+mn-lt"/>
              </a:rPr>
              <a:t>; анкетирование;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 акции;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 выставки работ.</a:t>
            </a:r>
          </a:p>
        </p:txBody>
      </p:sp>
    </p:spTree>
    <p:extLst>
      <p:ext uri="{BB962C8B-B14F-4D97-AF65-F5344CB8AC3E}">
        <p14:creationId xmlns:p14="http://schemas.microsoft.com/office/powerpoint/2010/main" val="1022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Обеспечение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проектной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деятельности: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+mn-lt"/>
              </a:rPr>
            </a:br>
            <a:r>
              <a:rPr lang="ru-RU" sz="2400" b="1" u="sng" dirty="0" smtClean="0">
                <a:latin typeface="+mn-lt"/>
              </a:rPr>
              <a:t>Материально-техническое:</a:t>
            </a:r>
            <a:r>
              <a:rPr lang="ru-RU" sz="2400" b="1" u="sng" dirty="0">
                <a:latin typeface="+mn-lt"/>
              </a:rPr>
              <a:t> </a:t>
            </a:r>
            <a:r>
              <a:rPr lang="ru-RU" sz="2400" b="1" dirty="0">
                <a:latin typeface="+mn-lt"/>
              </a:rPr>
              <a:t>дидактические игры</a:t>
            </a:r>
            <a:r>
              <a:rPr lang="ru-RU" sz="2400" b="1" dirty="0" smtClean="0">
                <a:latin typeface="+mn-lt"/>
              </a:rPr>
              <a:t>;</a:t>
            </a:r>
            <a:r>
              <a:rPr lang="ru-RU" sz="2400" b="1" dirty="0">
                <a:latin typeface="+mn-lt"/>
              </a:rPr>
              <a:t> </a:t>
            </a:r>
            <a:r>
              <a:rPr lang="ru-RU" sz="2400" b="1" dirty="0" smtClean="0">
                <a:latin typeface="+mn-lt"/>
              </a:rPr>
              <a:t>конспекты занятий; фотоальбомы</a:t>
            </a:r>
            <a:r>
              <a:rPr lang="ru-RU" sz="2400" b="1" dirty="0">
                <a:latin typeface="+mn-lt"/>
              </a:rPr>
              <a:t>, буклеты, книги,  открытки о безопасности жизнедеятельности;  видеоматериалы, презентации на тему «Основы </a:t>
            </a:r>
            <a:r>
              <a:rPr lang="ru-RU" sz="2400" b="1" dirty="0" smtClean="0">
                <a:latin typeface="+mn-lt"/>
              </a:rPr>
              <a:t>безопасности и </a:t>
            </a:r>
            <a:r>
              <a:rPr lang="ru-RU" sz="2400" b="1" dirty="0" err="1" smtClean="0">
                <a:latin typeface="+mn-lt"/>
              </a:rPr>
              <a:t>жизнидеятельности</a:t>
            </a:r>
            <a:r>
              <a:rPr lang="ru-RU" sz="2400" b="1" dirty="0" smtClean="0">
                <a:latin typeface="+mn-lt"/>
              </a:rPr>
              <a:t>»; компьютер</a:t>
            </a:r>
            <a:r>
              <a:rPr lang="ru-RU" sz="2400" b="1" dirty="0">
                <a:latin typeface="+mn-lt"/>
              </a:rPr>
              <a:t>, мультимедийная техника.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71287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88" y="5229200"/>
            <a:ext cx="2902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6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Для решения таких задач в первую очередь был разработан методический инструментарий: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составлен перспективный план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подобраны конспекты занятий, экскурсий, прогулок, бесед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составлены картотеки игр, загадок, моделирующих ситуаций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составлен план работы с родителями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48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2400" b="1" dirty="0"/>
              <a:t>Для организации обучения безопасной жизнедеятельности в группе создана предметно - развивающая среда.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1026" name="Picture 2" descr="C:\Users\Home\Desktop\детский сад\IMG_20211201_145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1484784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Desktop\детский сад\IMG_20211201_145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79785"/>
            <a:ext cx="2577949" cy="403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651751" cy="350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0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185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дошкольное образовательное учреждение «Детский сад №66 г.Челябинска»   «Мой безопасный мир»                               воспитатель первой                                                                                     квалификационной категории                                                      Моторина Л.А.                                                                                             </vt:lpstr>
      <vt:lpstr>С первых лет жизни любознательность ребенка, его активность в вопросах познания окружающего становятся порой опасными для него. Запреты взрослых: «нельзя», «не трогай», «отойди» часто дают обратный эффект, стимулируя еще большее любопытство ребенка. Ребенок попадает в разные жизненные ситуации, в которых он может просто растеряться. Наша задача дать детям необходимую сумму знаний об общепринятых человеком нормах поведения, научить адекватно, осознанно действовать в той или иной обстановке, помочь овладеть элементарными навыками поведения дома, на улице, в парке, в транспорте, развить у детей самостоятельность и ответственность. </vt:lpstr>
      <vt:lpstr> Цель проекта: Формирование у детей старшего дошкольного возраста навыков безопасного поведения, умения адекватно действовать в неординарных ситуациях.</vt:lpstr>
      <vt:lpstr>Задачи: - содействовать осознанию каждым ребёнком безопасной жизнедеятельности; - развивать умение наблюдать за поведением людей, их умением вести себя в различных ситуациях, проявлять сочувствие, взаимопомощь; - стимулировать развитие интереса к проблеме собственной безопасности; - формировать навыки безопасного поведения в различных ситуациях дома, на улице, в общественных местах, в природе; - обогащать речь дошкольников с помощью произведений художественной литературы; - воспитывать у детей бережное отношение к собственному здоровью, природе, окружающему миру. </vt:lpstr>
      <vt:lpstr>Предполагаемый результат: - у детей сформирован интерес к проблеме собственной безопасности, понимание того, что может быть опасным в общении с другими людьми, предметами, в  природе. - они проявляют умение правильно вести себя в различных опасных ситуациях на улице и дома, когда остаются одни, - проявляют способность ориентироваться на нормы и правила  жизни  общества, осознают важность и необходимость гуманного и бережного отношения к родной земле, окружающему миру, - принимают активное участие в общественно значимых мероприятиях, полезных делах.</vt:lpstr>
      <vt:lpstr>Методы проекта:  целевые прогулки;  беседы; наблюдения;  эксперименты;  моделирование;  дидактические игры;  сюжетно-ролевые игры; занятия (ознакомление с окружающим, развитие речи, рисование, аппликация, конструирование);  досуги и развлечения; выставки; анкетирование;  акции;  выставки работ.</vt:lpstr>
      <vt:lpstr>   Обеспечение проектной деятельности: Материально-техническое: дидактические игры; конспекты занятий; фотоальбомы, буклеты, книги,  открытки о безопасности жизнедеятельности;  видеоматериалы, презентации на тему «Основы безопасности и жизнидеятельности»; компьютер, мультимедийная техника. </vt:lpstr>
      <vt:lpstr>Для решения таких задач в первую очередь был разработан методический инструментарий: составлен перспективный план подобраны конспекты занятий, экскурсий, прогулок, бесед составлены картотеки игр, загадок, моделирующих ситуаций составлен план работы с родителями</vt:lpstr>
      <vt:lpstr>Для организации обучения безопасной жизнедеятельности в группе создана предметно - развивающая среда. </vt:lpstr>
      <vt:lpstr>Презентация PowerPoint</vt:lpstr>
      <vt:lpstr>Настольно – печатные игры «Основы безопасности», «Прогулка по городу», «Хорошо – плохо», «Дорожные знаки», «Спасатели», «Умный светофор» «Чтобы не попасть в беду», «Как избежать неприятностей», «Не играй с огнем» и т.д.</vt:lpstr>
      <vt:lpstr>раздел «Ребёнок на улицах города»</vt:lpstr>
      <vt:lpstr>«Беседа об опасных предметах в быту»</vt:lpstr>
      <vt:lpstr> Продуктивная деятельность  Рисовали «перекресток» - рассматривали, как можно переходить дорогу. А так же нарисовали запрещающие знаки    «Правила поведения в лесу!»</vt:lpstr>
      <vt:lpstr>Помогает формированию правил безопасности художественная литература. Дети внутренне содействуют героям и переживают с ними все происходящие события. Малыши как бы ставят себя на место героев, иллюстрируют возможные последствия нарушения правил поведения. Вместе с «неразлучными друзьями» из произведений А. Иванова мы закрепляем правила пожарной безопасности, правила поведения на дороге и около водоемов, эти истории нравятся детям и они обсуждают поведение каждого героя.</vt:lpstr>
      <vt:lpstr>Презентация PowerPoint</vt:lpstr>
      <vt:lpstr>Заключительный этап Задачи формировать ценностные ориентации на нормы и правила жизни в обществе, поведения в природе, ответственное отношение к своей безопасности;  формировать осознание своего социального «Я»;  стимулировать воображение, интерес к исследовательской деятельности, развивать навыки коллективного взаимодействия;  вызывать чувства гордости за смелых, отважных, заботливых людей.</vt:lpstr>
      <vt:lpstr>Дети конкурс стихов, рассказов на тему «Как себя вести»; оформление выставки детского творчества «Мой безопасный мир»,  плакатов «Безопасность»; видеоматериалов о безопасном поведении. </vt:lpstr>
      <vt:lpstr>Предложенный проект- попытка показать на практике систему деятельности родителей, воспитателей и детей по обучению  дошкольников  основным правилам  безопасности. Сформировать у детей  необходимые представления, умения и навыки безопасного  поведения на дорогах, дома и в социуме. Уберечь ребенка от  беды- долг нас, взрослых !  </vt:lpstr>
      <vt:lpstr>  "Самое дорогое у человека-это жизнь". А жизнь ребёнка вдвойне дорога, потому что он делает только первые шаги в этом сложном и порой небезопасном мире. А научить его безопасному поведению – задача нас с вами – взрослых, воспитателей и родителей.                                                                                                      Н.А. Островский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S66</cp:lastModifiedBy>
  <cp:revision>68</cp:revision>
  <dcterms:created xsi:type="dcterms:W3CDTF">2021-11-30T15:17:28Z</dcterms:created>
  <dcterms:modified xsi:type="dcterms:W3CDTF">2021-12-16T04:57:34Z</dcterms:modified>
</cp:coreProperties>
</file>