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2B64-00D9-40CF-A8A3-48347C36730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6574-5CC0-4330-A2EE-B38220292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0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2B64-00D9-40CF-A8A3-48347C36730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6574-5CC0-4330-A2EE-B38220292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4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2B64-00D9-40CF-A8A3-48347C36730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6574-5CC0-4330-A2EE-B38220292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94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2B64-00D9-40CF-A8A3-48347C36730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6574-5CC0-4330-A2EE-B38220292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59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2B64-00D9-40CF-A8A3-48347C36730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6574-5CC0-4330-A2EE-B38220292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634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2B64-00D9-40CF-A8A3-48347C36730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6574-5CC0-4330-A2EE-B38220292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7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2B64-00D9-40CF-A8A3-48347C36730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6574-5CC0-4330-A2EE-B38220292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9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2B64-00D9-40CF-A8A3-48347C36730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6574-5CC0-4330-A2EE-B38220292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20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2B64-00D9-40CF-A8A3-48347C36730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6574-5CC0-4330-A2EE-B38220292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2B64-00D9-40CF-A8A3-48347C36730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6574-5CC0-4330-A2EE-B38220292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72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2B64-00D9-40CF-A8A3-48347C36730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6574-5CC0-4330-A2EE-B38220292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81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2B64-00D9-40CF-A8A3-48347C36730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6574-5CC0-4330-A2EE-B38220292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29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2B64-00D9-40CF-A8A3-48347C36730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6574-5CC0-4330-A2EE-B38220292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4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88D2B64-00D9-40CF-A8A3-48347C36730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2526574-5CC0-4330-A2EE-B38220292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35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88D2B64-00D9-40CF-A8A3-48347C36730F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2526574-5CC0-4330-A2EE-B38220292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78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rmburo.kz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CF3FD-8CE2-4E58-BFBE-8619EB111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56" y="1449147"/>
            <a:ext cx="10930445" cy="2971051"/>
          </a:xfrm>
        </p:spPr>
        <p:txBody>
          <a:bodyPr/>
          <a:lstStyle/>
          <a:p>
            <a:r>
              <a:rPr lang="ru-RU" sz="8800" dirty="0"/>
              <a:t>СТРЕСС ПЕРВОКЛАССНИКА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1F4872-BBC2-454F-BDF4-BB7878F76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097375"/>
          </a:xfrm>
        </p:spPr>
        <p:txBody>
          <a:bodyPr>
            <a:normAutofit/>
          </a:bodyPr>
          <a:lstStyle/>
          <a:p>
            <a:r>
              <a:rPr lang="ru-RU" sz="2800" dirty="0"/>
              <a:t>Кризис первоклассника — это переходный период между детством и возрастом младшего школьника. </a:t>
            </a:r>
          </a:p>
        </p:txBody>
      </p:sp>
    </p:spTree>
    <p:extLst>
      <p:ext uri="{BB962C8B-B14F-4D97-AF65-F5344CB8AC3E}">
        <p14:creationId xmlns:p14="http://schemas.microsoft.com/office/powerpoint/2010/main" val="101955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3C522-4ACF-4F4A-82DB-0A7B73D1C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1060450"/>
          </a:xfrm>
        </p:spPr>
        <p:txBody>
          <a:bodyPr>
            <a:normAutofit fontScale="90000"/>
          </a:bodyPr>
          <a:lstStyle/>
          <a:p>
            <a:r>
              <a:rPr lang="ru-RU" dirty="0"/>
              <a:t>Если раньше его заботили повседневные дела ближайшего окружения, то теперь он обращает внимание на жизнь других людей и сравнивает себя с ними.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BCFB26-78A9-4889-A2C8-EC128F4BA4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0517" b="2051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EAA4986-1F9D-4445-AB24-E683A4208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0000" y="5861050"/>
            <a:ext cx="10561418" cy="720372"/>
          </a:xfrm>
        </p:spPr>
        <p:txBody>
          <a:bodyPr>
            <a:normAutofit/>
          </a:bodyPr>
          <a:lstStyle/>
          <a:p>
            <a:r>
              <a:rPr lang="ru-RU" sz="1600" dirty="0"/>
              <a:t>К этому времени ребенок созревает интеллектуально, а ведущий мотив игры в жизни сменяется на обучение. Он начинает мыслить шире, появляются новые вопросы и страхи.</a:t>
            </a:r>
          </a:p>
        </p:txBody>
      </p:sp>
    </p:spTree>
    <p:extLst>
      <p:ext uri="{BB962C8B-B14F-4D97-AF65-F5344CB8AC3E}">
        <p14:creationId xmlns:p14="http://schemas.microsoft.com/office/powerpoint/2010/main" val="53129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5084-25AA-49D6-94DA-7778F11BB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-643467"/>
            <a:ext cx="10571998" cy="2865754"/>
          </a:xfrm>
        </p:spPr>
        <p:txBody>
          <a:bodyPr/>
          <a:lstStyle/>
          <a:p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По данным исследований, большинство детей (56%) полностью адаптируются к школе за первые месяцы учебы, 30% требуется полгода, а у 14% процесс растягивается на целый год.</a:t>
            </a:r>
            <a:br>
              <a:rPr lang="ru-RU" sz="2400" dirty="0"/>
            </a:br>
            <a:r>
              <a:rPr lang="ru-RU" sz="2400" dirty="0"/>
              <a:t>При этом у разных детей кризис проходит по-разному.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C857B3-B621-42A3-939E-A44F78A5E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000" b="1" u="sng" dirty="0"/>
              <a:t>Дети с внутренними проявлениями</a:t>
            </a:r>
            <a:r>
              <a:rPr lang="ru-RU" dirty="0"/>
              <a:t>: Их организм дает ответную реакцию на стресс. Они постоянно чувствуют усталость. Могут быть проблемы со сном, головные боли, нередки случаи, когда появляется недержание. При этом ребенок не доставляет неудобств: не капризничает, не скандалит и все выполняет.</a:t>
            </a:r>
          </a:p>
          <a:p>
            <a:r>
              <a:rPr lang="ru-RU" sz="2000" b="1" u="sng" dirty="0"/>
              <a:t>Дети с внешними проявлениями: </a:t>
            </a:r>
            <a:r>
              <a:rPr lang="ru-RU" dirty="0"/>
              <a:t>У таких с началом школы резко меняется поведение: послушный дошкольник превращается в неуправляемого школьника. Он капризничает, грубит, не делает уроки. Может проявлять агрессию, кривляться и передразнивать.</a:t>
            </a:r>
          </a:p>
          <a:p>
            <a:r>
              <a:rPr lang="ru-RU" sz="2000" b="1" u="sng" dirty="0"/>
              <a:t>Дети с внутренними переживаниями: </a:t>
            </a:r>
            <a:r>
              <a:rPr lang="ru-RU" sz="1900" dirty="0"/>
              <a:t>В этом случае у ребенка ничего не болит, он не капризничает, но постоянно ощущает тревожность и беспокойство. Появляются или обостряются разные страхи, например, темноты или боязнь, что его или родителей не станет. Возникают проблемы со сном и волнение перед походом в школу.</a:t>
            </a:r>
          </a:p>
        </p:txBody>
      </p:sp>
    </p:spTree>
    <p:extLst>
      <p:ext uri="{BB962C8B-B14F-4D97-AF65-F5344CB8AC3E}">
        <p14:creationId xmlns:p14="http://schemas.microsoft.com/office/powerpoint/2010/main" val="302713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5084-25AA-49D6-94DA-7778F11BB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2" y="135467"/>
            <a:ext cx="7179734" cy="1941689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4000" b="1" dirty="0"/>
              <a:t>Типичные проблемы первоклассников</a:t>
            </a:r>
            <a:br>
              <a:rPr lang="ru-RU" sz="3600" dirty="0"/>
            </a:br>
            <a:br>
              <a:rPr lang="ru-RU" sz="2400" dirty="0"/>
            </a:b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285DE5C-5680-4E20-B011-E122D371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9644" y="2077156"/>
            <a:ext cx="6999112" cy="449297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b="1" i="1" dirty="0"/>
              <a:t>Хроническая неуспеваемость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b="1" i="1" dirty="0"/>
              <a:t>Уход в себя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b="1" i="1" dirty="0"/>
              <a:t>Негативные выходки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b="1" i="1" dirty="0" err="1"/>
              <a:t>Вербализм</a:t>
            </a:r>
            <a:endParaRPr lang="ru-RU" sz="3200" b="1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b="1" i="1" dirty="0"/>
              <a:t>Постоянные заболевания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b="1" i="1" dirty="0"/>
              <a:t>Лень</a:t>
            </a:r>
          </a:p>
          <a:p>
            <a:endParaRPr lang="ru-RU" sz="2000" b="1" i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992148-F89D-41E6-A4C1-608CEC55A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992" y="1414346"/>
            <a:ext cx="4782364" cy="3180232"/>
          </a:xfrm>
          <a:prstGeom prst="rect">
            <a:avLst/>
          </a:prstGeom>
        </p:spPr>
      </p:pic>
      <p:sp>
        <p:nvSpPr>
          <p:cNvPr id="6" name="Рисунок 5">
            <a:extLst>
              <a:ext uri="{FF2B5EF4-FFF2-40B4-BE49-F238E27FC236}">
                <a16:creationId xmlns:a16="http://schemas.microsoft.com/office/drawing/2014/main" id="{7A894E0C-7CD0-4012-8E4C-BE5F253D6A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6721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5084-25AA-49D6-94DA-7778F11BB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2" y="485423"/>
            <a:ext cx="7179734" cy="231422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4000" b="1" dirty="0"/>
              <a:t>Как справиться с кризисом первоклассника?</a:t>
            </a:r>
            <a:br>
              <a:rPr lang="ru-RU" sz="4000" b="1" dirty="0"/>
            </a:br>
            <a:br>
              <a:rPr lang="ru-RU" sz="3600" dirty="0"/>
            </a:br>
            <a:br>
              <a:rPr lang="ru-RU" sz="2400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C283A37-1B0C-4683-B819-1990A38102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5954" t="12017" r="13156" b="-2468"/>
          <a:stretch/>
        </p:blipFill>
        <p:spPr>
          <a:xfrm>
            <a:off x="7552267" y="485423"/>
            <a:ext cx="4380089" cy="6203244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1285DE5C-5680-4E20-B011-E122D371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9644" y="2077156"/>
            <a:ext cx="6999112" cy="4492977"/>
          </a:xfrm>
        </p:spPr>
        <p:txBody>
          <a:bodyPr>
            <a:normAutofit/>
          </a:bodyPr>
          <a:lstStyle/>
          <a:p>
            <a:r>
              <a:rPr lang="ru-RU" sz="2000" b="1" i="1" dirty="0"/>
              <a:t>Поговорить про учебу и оценки </a:t>
            </a:r>
            <a:r>
              <a:rPr lang="ru-RU" sz="1400" dirty="0"/>
              <a:t>Обязательно обсудить оценки: гораздо важнее не пятерки, а интерес к предмету!</a:t>
            </a:r>
          </a:p>
          <a:p>
            <a:r>
              <a:rPr lang="ru-RU" sz="2000" b="1" i="1" dirty="0"/>
              <a:t>Приучить самостоятельно делать уроки </a:t>
            </a:r>
            <a:r>
              <a:rPr lang="ru-RU" sz="1400" dirty="0"/>
              <a:t>Быть рядом, чтобы ответить на вопросы, но никогда не выполнять задания за ученика.</a:t>
            </a:r>
          </a:p>
          <a:p>
            <a:r>
              <a:rPr lang="ru-RU" sz="2000" b="1" i="1" dirty="0"/>
              <a:t>Не перегружать кружками </a:t>
            </a:r>
            <a:r>
              <a:rPr lang="ru-RU" sz="1600" dirty="0"/>
              <a:t>В начальной школе кружки должны быть отдушиной, где ребенка не оценивают, и он может свободно общаться с другими детьми.</a:t>
            </a:r>
          </a:p>
          <a:p>
            <a:r>
              <a:rPr lang="ru-RU" sz="2000" b="1" i="1" dirty="0"/>
              <a:t>Хвалить и поощрять (но не деньгами)</a:t>
            </a:r>
          </a:p>
          <a:p>
            <a:r>
              <a:rPr lang="ru-RU" sz="2000" b="1" i="1" dirty="0"/>
              <a:t>Не наказывать </a:t>
            </a:r>
            <a:r>
              <a:rPr lang="ru-RU" sz="1400" dirty="0"/>
              <a:t>Если он постарался, но не получилось, это не повод для ограничений.</a:t>
            </a:r>
          </a:p>
          <a:p>
            <a:r>
              <a:rPr lang="ru-RU" sz="2000" b="1" i="1" dirty="0"/>
              <a:t>Не сравнивать </a:t>
            </a:r>
            <a:r>
              <a:rPr lang="ru-RU" sz="1400" dirty="0"/>
              <a:t>Восторги, что дочка подруги выучила целую поэму, вводят его в стресс и удручают.</a:t>
            </a:r>
          </a:p>
          <a:p>
            <a:r>
              <a:rPr lang="ru-RU" sz="2000" b="1" i="1" dirty="0"/>
              <a:t>Общаться и научить выражать эмоции</a:t>
            </a:r>
          </a:p>
        </p:txBody>
      </p:sp>
    </p:spTree>
    <p:extLst>
      <p:ext uri="{BB962C8B-B14F-4D97-AF65-F5344CB8AC3E}">
        <p14:creationId xmlns:p14="http://schemas.microsoft.com/office/powerpoint/2010/main" val="257409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4BD5F-F829-421C-91D7-7B13DC522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406401"/>
            <a:ext cx="5340338" cy="1422400"/>
          </a:xfrm>
        </p:spPr>
        <p:txBody>
          <a:bodyPr>
            <a:normAutofit/>
          </a:bodyPr>
          <a:lstStyle/>
          <a:p>
            <a:r>
              <a:rPr lang="ru-RU" sz="2800" b="1" i="1" dirty="0"/>
              <a:t>Как родителям подготовиться к кризису первоклассника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E0163D-6858-45B0-A382-D7190447E5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324" r="20324"/>
          <a:stretch>
            <a:fillRect/>
          </a:stretch>
        </p:blipFill>
        <p:spPr>
          <a:xfrm>
            <a:off x="6355644" y="259644"/>
            <a:ext cx="5605642" cy="6308539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517F4C4-BE85-46AB-BB40-686F361F7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7378" y="2344683"/>
            <a:ext cx="5340338" cy="4106915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/>
              <a:t>•</a:t>
            </a:r>
            <a:r>
              <a:rPr lang="ru-RU" dirty="0"/>
              <a:t>	</a:t>
            </a:r>
            <a:r>
              <a:rPr lang="ru-RU" sz="2900" b="1" i="1" dirty="0"/>
              <a:t>изучить информацию об эмоциональном и психологическом развитии ребенка в этот период. </a:t>
            </a:r>
          </a:p>
          <a:p>
            <a:r>
              <a:rPr lang="ru-RU" sz="2900" dirty="0"/>
              <a:t>Так родители быстрее поймут, как мыслит и что чувствует первоклассник;</a:t>
            </a:r>
          </a:p>
          <a:p>
            <a:r>
              <a:rPr lang="ru-RU" sz="2900" dirty="0"/>
              <a:t>•	</a:t>
            </a:r>
            <a:r>
              <a:rPr lang="ru-RU" sz="2900" b="1" i="1" dirty="0"/>
              <a:t>морально подготовится, что эти изменения неизбежны и происходят со всеми. </a:t>
            </a:r>
          </a:p>
          <a:p>
            <a:r>
              <a:rPr lang="ru-RU" sz="2900" dirty="0"/>
              <a:t>Родители должны принять, что школа — этап становления личности ребенка;</a:t>
            </a:r>
          </a:p>
          <a:p>
            <a:r>
              <a:rPr lang="ru-RU" sz="2900" dirty="0"/>
              <a:t>•	</a:t>
            </a:r>
            <a:r>
              <a:rPr lang="ru-RU" sz="2900" b="1" i="1" dirty="0"/>
              <a:t>стараться мыслить позитивно.</a:t>
            </a:r>
            <a:r>
              <a:rPr lang="ru-RU" sz="2900" dirty="0"/>
              <a:t> </a:t>
            </a:r>
          </a:p>
          <a:p>
            <a:r>
              <a:rPr lang="ru-RU" sz="2900" dirty="0"/>
              <a:t>В этом помогут яркие впечатления от совместных мероприятий и поездок.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88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AC3AC16-21FC-4C57-B82E-E90B148A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415479"/>
          </a:xfrm>
        </p:spPr>
        <p:txBody>
          <a:bodyPr/>
          <a:lstStyle/>
          <a:p>
            <a:r>
              <a:rPr lang="ru-RU" dirty="0"/>
              <a:t>Любой кризис пройдет легче, если у родителя и ребенка близкие доверительные отношения.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5316563-B8ED-41CE-ABE4-A9DB36583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6044" y="1996722"/>
            <a:ext cx="6863643" cy="458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2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77091" y="1449147"/>
            <a:ext cx="11104910" cy="2971051"/>
          </a:xfrm>
        </p:spPr>
        <p:txBody>
          <a:bodyPr/>
          <a:lstStyle/>
          <a:p>
            <a:pPr algn="ctr"/>
            <a:r>
              <a:rPr lang="ru-RU" sz="4000" dirty="0"/>
              <a:t>Презентацию подготовила </a:t>
            </a:r>
            <a:br>
              <a:rPr lang="ru-RU" sz="4000" dirty="0"/>
            </a:br>
            <a:r>
              <a:rPr lang="ru-RU" sz="4000" dirty="0"/>
              <a:t>воспитатель 1-й категории  </a:t>
            </a:r>
            <a:br>
              <a:rPr lang="ru-RU" sz="4000" dirty="0"/>
            </a:br>
            <a:r>
              <a:rPr lang="ru-RU" sz="4000" dirty="0"/>
              <a:t>ГБОУ ОШ № 220 Калининского района Санкт-Петербурга</a:t>
            </a:r>
            <a:br>
              <a:rPr lang="ru-RU" sz="4400" dirty="0"/>
            </a:br>
            <a:r>
              <a:rPr lang="ru-RU" dirty="0"/>
              <a:t>Емельянова Ирина Юрьевна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8D65F-B56D-4439-ACB2-EFA10E7E53A7}"/>
              </a:ext>
            </a:extLst>
          </p:cNvPr>
          <p:cNvSpPr txBox="1"/>
          <p:nvPr/>
        </p:nvSpPr>
        <p:spPr>
          <a:xfrm>
            <a:off x="7058377" y="5060077"/>
            <a:ext cx="61016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0" i="0" dirty="0">
              <a:solidFill>
                <a:srgbClr val="999999"/>
              </a:solidFill>
              <a:effectLst/>
              <a:latin typeface="Noto Serif" panose="02020600060500020200" pitchFamily="18" charset="0"/>
            </a:endParaRPr>
          </a:p>
          <a:p>
            <a:r>
              <a:rPr lang="ru-RU" b="0" i="0" dirty="0">
                <a:solidFill>
                  <a:srgbClr val="999999"/>
                </a:solidFill>
                <a:effectLst/>
                <a:latin typeface="Noto Serif" panose="02020600060500020200" pitchFamily="18" charset="0"/>
              </a:rPr>
              <a:t>Фото с сайта egaga.pl</a:t>
            </a:r>
          </a:p>
          <a:p>
            <a:r>
              <a:rPr lang="ru-RU" b="0" i="0" dirty="0">
                <a:solidFill>
                  <a:srgbClr val="999999"/>
                </a:solidFill>
                <a:effectLst/>
                <a:latin typeface="Noto Serif" panose="02020600060500020200" pitchFamily="18" charset="0"/>
              </a:rPr>
              <a:t>Фото с сайта </a:t>
            </a:r>
            <a:r>
              <a:rPr lang="en-US" b="0" i="0" dirty="0">
                <a:solidFill>
                  <a:srgbClr val="999999"/>
                </a:solidFill>
                <a:effectLst/>
                <a:latin typeface="Noto Serif" panose="02020600060500020200" pitchFamily="18" charset="0"/>
              </a:rPr>
              <a:t>malinalife.ru</a:t>
            </a:r>
            <a:endParaRPr lang="ru-RU" b="0" i="0" dirty="0">
              <a:solidFill>
                <a:srgbClr val="999999"/>
              </a:solidFill>
              <a:effectLst/>
              <a:latin typeface="Noto Serif" panose="02020600060500020200" pitchFamily="18" charset="0"/>
            </a:endParaRPr>
          </a:p>
          <a:p>
            <a:r>
              <a:rPr lang="en-US" dirty="0">
                <a:hlinkClick r:id="rId2"/>
              </a:rPr>
              <a:t>https://informburo.kz/</a:t>
            </a:r>
            <a:endParaRPr lang="ru-RU" dirty="0"/>
          </a:p>
          <a:p>
            <a:r>
              <a:rPr lang="en-US" dirty="0"/>
              <a:t>https://www.instagram.com/foxford_edu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94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110</TotalTime>
  <Words>545</Words>
  <Application>Microsoft Office PowerPoint</Application>
  <PresentationFormat>Широкоэкранный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Century Gothic</vt:lpstr>
      <vt:lpstr>Noto Serif</vt:lpstr>
      <vt:lpstr>Wingdings</vt:lpstr>
      <vt:lpstr>Wingdings 2</vt:lpstr>
      <vt:lpstr>Цитаты</vt:lpstr>
      <vt:lpstr>СТРЕСС ПЕРВОКЛАССНИКА</vt:lpstr>
      <vt:lpstr>Если раньше его заботили повседневные дела ближайшего окружения, то теперь он обращает внимание на жизнь других людей и сравнивает себя с ними.</vt:lpstr>
      <vt:lpstr>     По данным исследований, большинство детей (56%) полностью адаптируются к школе за первые месяцы учебы, 30% требуется полгода, а у 14% процесс растягивается на целый год. При этом у разных детей кризис проходит по-разному. </vt:lpstr>
      <vt:lpstr>       Типичные проблемы первоклассников  </vt:lpstr>
      <vt:lpstr>       Как справиться с кризисом первоклассника?   </vt:lpstr>
      <vt:lpstr>Как родителям подготовиться к кризису первоклассника</vt:lpstr>
      <vt:lpstr>Любой кризис пройдет легче, если у родителя и ребенка близкие доверительные отношения.</vt:lpstr>
      <vt:lpstr>Презентацию подготовила  воспитатель 1-й категории   ГБОУ ОШ № 220 Калининского района Санкт-Петербурга Емельянова Ирина Юрьевна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СТРЕСС ПЕРВОКЛАССНИКА</dc:title>
  <dc:creator>Ирина</dc:creator>
  <cp:lastModifiedBy>Ирина</cp:lastModifiedBy>
  <cp:revision>11</cp:revision>
  <dcterms:created xsi:type="dcterms:W3CDTF">2021-10-24T16:02:47Z</dcterms:created>
  <dcterms:modified xsi:type="dcterms:W3CDTF">2021-11-05T04:22:36Z</dcterms:modified>
  <cp:contentStatus/>
</cp:coreProperties>
</file>