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85" r:id="rId3"/>
    <p:sldId id="264" r:id="rId4"/>
    <p:sldId id="283" r:id="rId5"/>
    <p:sldId id="265" r:id="rId6"/>
    <p:sldId id="266" r:id="rId7"/>
    <p:sldId id="267" r:id="rId8"/>
    <p:sldId id="268" r:id="rId9"/>
    <p:sldId id="289" r:id="rId10"/>
    <p:sldId id="288" r:id="rId11"/>
    <p:sldId id="269" r:id="rId12"/>
    <p:sldId id="270" r:id="rId13"/>
    <p:sldId id="278" r:id="rId14"/>
    <p:sldId id="272" r:id="rId15"/>
    <p:sldId id="274" r:id="rId16"/>
    <p:sldId id="273" r:id="rId17"/>
    <p:sldId id="282" r:id="rId18"/>
    <p:sldId id="277" r:id="rId19"/>
    <p:sldId id="275" r:id="rId20"/>
    <p:sldId id="280" r:id="rId21"/>
    <p:sldId id="276" r:id="rId22"/>
    <p:sldId id="286" r:id="rId23"/>
    <p:sldId id="290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75F1B-7881-4C34-A909-A619D8B93B7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62F0-0392-4386-A6A9-9DEEFAD64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6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62F0-0392-4386-A6A9-9DEEFAD64E5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62F0-0392-4386-A6A9-9DEEFAD64E5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pic>
        <p:nvPicPr>
          <p:cNvPr id="12" name="Picture 6" descr="https://catherineasquithgallery.com/uploads/posts/2021-02/1613637803_73-p-fon-dlya-prezentatsii-detskoi-knigi-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460432" cy="67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</a:t>
            </a:r>
          </a:p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0435" y="3497960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Условия успешного речевого развития дошкольников 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Подготовила воспитатель:</a:t>
            </a:r>
          </a:p>
          <a:p>
            <a:pPr algn="ctr">
              <a:lnSpc>
                <a:spcPct val="150000"/>
              </a:lnSpc>
            </a:pPr>
            <a:r>
              <a:rPr lang="ru-RU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Костогорова</a:t>
            </a: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 Лилия </a:t>
            </a:r>
            <a:r>
              <a:rPr lang="ru-RU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Ахмадьяновна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56117" y="2747164"/>
            <a:ext cx="3131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МДОУ «ЦРР – д/с №72»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г. Магнитогорска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27580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4057"/>
            <a:ext cx="9144000" cy="69523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1067" y="467759"/>
            <a:ext cx="8172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0B0F0"/>
                </a:solidFill>
              </a:rPr>
              <a:t>Центр творчества: </a:t>
            </a:r>
            <a:r>
              <a:rPr lang="ru-RU" sz="2000" dirty="0" smtClean="0">
                <a:solidFill>
                  <a:srgbClr val="002060"/>
                </a:solidFill>
              </a:rPr>
              <a:t>изобразительная деятельность -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о</a:t>
            </a:r>
            <a:r>
              <a:rPr lang="ru-RU" sz="2000" dirty="0" smtClean="0">
                <a:solidFill>
                  <a:srgbClr val="002060"/>
                </a:solidFill>
              </a:rPr>
              <a:t>богащение </a:t>
            </a:r>
            <a:r>
              <a:rPr lang="ru-RU" sz="2000" dirty="0">
                <a:solidFill>
                  <a:srgbClr val="002060"/>
                </a:solidFill>
              </a:rPr>
              <a:t>словарного запаса ребёнка-дошкольника происходит через знакомство с основными и вспомогательными цветами, произведениями изобразительного искусства и его жанрами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(</a:t>
            </a:r>
            <a:r>
              <a:rPr lang="ru-RU" sz="2000" dirty="0">
                <a:solidFill>
                  <a:srgbClr val="002060"/>
                </a:solidFill>
              </a:rPr>
              <a:t>живопись, книжная графика, народное декоративное искусство, скульптура), с выразительными средствами (форма, цвет, колорит, композиция).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ходе реализации данного вида деятельности педагогом создаются условия для применения активного словаря (описание фрагментов рисунков), грамматических форм и представлений (при описании деталей аппликации, фрагментов рисунков); развития связной речи (вопросы и ответы во время продуктивной деятельности, описание собственного изделия или рисунка).</a:t>
            </a:r>
          </a:p>
        </p:txBody>
      </p:sp>
      <p:pic>
        <p:nvPicPr>
          <p:cNvPr id="18434" name="Picture 2" descr="https://free-png.ru/wp-content/uploads/2021/08/free-png.ru-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61187"/>
            <a:ext cx="2411760" cy="228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2811" y="4797152"/>
            <a:ext cx="55446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Четвертое условие </a:t>
            </a:r>
            <a:r>
              <a:rPr lang="ru-RU" sz="2000" dirty="0">
                <a:solidFill>
                  <a:srgbClr val="002060"/>
                </a:solidFill>
              </a:rPr>
              <a:t>– </a:t>
            </a:r>
            <a:r>
              <a:rPr lang="ru-RU" sz="2000" b="1" dirty="0">
                <a:solidFill>
                  <a:srgbClr val="002060"/>
                </a:solidFill>
              </a:rPr>
              <a:t>значимость </a:t>
            </a:r>
            <a:r>
              <a:rPr lang="ru-RU" sz="2000" b="1" dirty="0" smtClean="0">
                <a:solidFill>
                  <a:srgbClr val="002060"/>
                </a:solidFill>
              </a:rPr>
              <a:t>материала.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Ребенок </a:t>
            </a:r>
            <a:r>
              <a:rPr lang="ru-RU" sz="2000" dirty="0">
                <a:solidFill>
                  <a:srgbClr val="002060"/>
                </a:solidFill>
              </a:rPr>
              <a:t>хорошо расскажет о том, что он хорошо знает: у него должен быть запас знаний, материала по теме рассказа, тогда он сможет выделить главное, существенное.</a:t>
            </a:r>
          </a:p>
        </p:txBody>
      </p:sp>
    </p:spTree>
    <p:extLst>
      <p:ext uri="{BB962C8B-B14F-4D97-AF65-F5344CB8AC3E}">
        <p14:creationId xmlns:p14="http://schemas.microsoft.com/office/powerpoint/2010/main" val="294242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2168" y="2476809"/>
            <a:ext cx="7992887" cy="4381191"/>
          </a:xfrm>
        </p:spPr>
        <p:txBody>
          <a:bodyPr>
            <a:normAutofit/>
          </a:bodyPr>
          <a:lstStyle/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srgbClr val="002060"/>
                </a:solidFill>
              </a:rPr>
              <a:t>Бедность </a:t>
            </a:r>
            <a:r>
              <a:rPr lang="ru-RU" altLang="ru-RU" sz="1600" dirty="0">
                <a:solidFill>
                  <a:srgbClr val="002060"/>
                </a:solidFill>
              </a:rPr>
              <a:t>речи. Недостаточный словарный запас.</a:t>
            </a: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Употребление нелитературных слов и выражений.</a:t>
            </a: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Бедная диалогическая речь: неспособность грамотно и доступно сформулировать вопрос, построить краткий или развернутый ответ.</a:t>
            </a: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Неспособность построить монолог: например, сюжетный или описательный рассказ на предложенную тему, пересказ текста своими словами.</a:t>
            </a: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Отсутствие логического обоснования своих утверждений и выводов.</a:t>
            </a: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Отсутствие навыков культуры речи: неумение использовать интонации, регулировать громкость голоса и темп речи и т. д.</a:t>
            </a: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Плохая дикция</a:t>
            </a:r>
            <a:r>
              <a:rPr lang="ru-RU" altLang="ru-RU" sz="1600" dirty="0" smtClean="0">
                <a:solidFill>
                  <a:srgbClr val="002060"/>
                </a:solidFill>
              </a:rPr>
              <a:t>.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pic>
        <p:nvPicPr>
          <p:cNvPr id="5" name="Picture 9" descr="school03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9882"/>
            <a:ext cx="1362336" cy="148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499882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речи детей существуют проблемы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7912" y="1241975"/>
            <a:ext cx="6774567" cy="129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Односложная, состоящая лишь из простых предложений речь.</a:t>
            </a:r>
          </a:p>
          <a:p>
            <a:pPr marL="285750" indent="-28575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Неспособность грамматически правильно построить распространенное предложение.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3667660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-94378"/>
            <a:ext cx="9144000" cy="6952378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05879" y="980728"/>
            <a:ext cx="8014593" cy="2232248"/>
          </a:xfrm>
        </p:spPr>
        <p:txBody>
          <a:bodyPr>
            <a:no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  <a:latin typeface="+mj-lt"/>
              </a:rPr>
              <a:t>пересказывать </a:t>
            </a:r>
            <a:r>
              <a:rPr lang="ru-RU" altLang="ru-RU" dirty="0">
                <a:solidFill>
                  <a:srgbClr val="002060"/>
                </a:solidFill>
                <a:latin typeface="+mj-lt"/>
              </a:rPr>
              <a:t>литературные </a:t>
            </a:r>
            <a:r>
              <a:rPr lang="ru-RU" altLang="ru-RU" dirty="0" smtClean="0">
                <a:solidFill>
                  <a:srgbClr val="002060"/>
                </a:solidFill>
                <a:latin typeface="+mj-lt"/>
              </a:rPr>
              <a:t>произведения;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+mj-lt"/>
              </a:rPr>
              <a:t>составлять </a:t>
            </a:r>
            <a:r>
              <a:rPr lang="ru-RU" altLang="ru-RU" dirty="0">
                <a:solidFill>
                  <a:srgbClr val="002060"/>
                </a:solidFill>
                <a:latin typeface="+mj-lt"/>
              </a:rPr>
              <a:t>описательные рассказы о предметах, объектах и явлениях </a:t>
            </a:r>
            <a:r>
              <a:rPr lang="ru-RU" altLang="ru-RU" dirty="0" smtClean="0">
                <a:solidFill>
                  <a:srgbClr val="002060"/>
                </a:solidFill>
                <a:latin typeface="+mj-lt"/>
              </a:rPr>
              <a:t>природы;</a:t>
            </a:r>
          </a:p>
        </p:txBody>
      </p:sp>
      <p:pic>
        <p:nvPicPr>
          <p:cNvPr id="5" name="Рисунок 3" descr="http://sch9uz.mskobr.ru/images/12725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384" y="4005064"/>
            <a:ext cx="2463235" cy="25546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05879" y="260648"/>
            <a:ext cx="8014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sz="4000" dirty="0">
                <a:latin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Результаты показывают, что детям </a:t>
            </a:r>
            <a:r>
              <a:rPr lang="ru-RU" altLang="ru-RU" sz="2800" b="1" dirty="0">
                <a:solidFill>
                  <a:srgbClr val="FF0000"/>
                </a:solidFill>
              </a:rPr>
              <a:t>сложно: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5879" y="3133636"/>
            <a:ext cx="54223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rgbClr val="002060"/>
                </a:solidFill>
                <a:latin typeface="+mj-lt"/>
              </a:rPr>
              <a:t>создавать разные виды творческих рассказов;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rgbClr val="002060"/>
                </a:solidFill>
                <a:latin typeface="+mj-lt"/>
              </a:rPr>
              <a:t>освоение форм речи-рассуждения;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rgbClr val="002060"/>
                </a:solidFill>
                <a:latin typeface="+mj-lt"/>
              </a:rPr>
              <a:t>сочинение рассказов по картине и серии сюжетных картинок.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7504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-94378"/>
            <a:ext cx="9144000" cy="6952378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5705" y="404664"/>
            <a:ext cx="785921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Типичные ошибки педагогов в подготовке и проведении речевых занятий:</a:t>
            </a: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dirty="0" smtClean="0">
                <a:latin typeface="Times New Roman" pitchFamily="18" charset="0"/>
              </a:rPr>
              <a:t> 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9928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Речевое занятие должно развивать не речь воспитателя, а речь детей (речевая активность педагога должна составлять 1/3, а не наоборот);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Плохо спланированное занятие;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 поставленных речевых задачах не хватает конкретики (например: обогащать словарь детей и всё. Нет перечисления конкретных слов);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Быстрая потеря интереса детей к </a:t>
            </a:r>
            <a:r>
              <a:rPr lang="ru-RU" alt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занятию.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Воспитатель преимущественно активизирует речь тех детей, которые более умелые в пересказе, рассказе, у них богатый словарный запас или они более уверенны, или открыто требуют к себе внимания;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Незнание педагогом методики проведения речевых занятий (методики пересказа, заучивания стихотворений, рассказа по картине и т.д</a:t>
            </a:r>
            <a:r>
              <a:rPr lang="ru-RU" alt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.;)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Нежелание </a:t>
            </a:r>
            <a:r>
              <a:rPr lang="ru-RU" altLang="ru-RU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педагога пополнять пробелы в знании методик.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42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536923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sz="4000" b="1" dirty="0">
                <a:solidFill>
                  <a:srgbClr val="FF0000"/>
                </a:solidFill>
              </a:rPr>
              <a:t>Пути решения проблем: </a:t>
            </a:r>
          </a:p>
          <a:p>
            <a:pPr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1. Создание инновационного образовательного пространства, обеспечивающего условия для приобретения педагогами новых профессиональных знаний. </a:t>
            </a:r>
          </a:p>
          <a:p>
            <a:pPr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2. Распространение лучших образовательных практик по речевому развитию детей. </a:t>
            </a:r>
          </a:p>
          <a:p>
            <a:pPr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3. Создание условий для реализации инновационных педагогических технологий, направленных на повышение качества работы по речевому развитию дошкольников. </a:t>
            </a:r>
          </a:p>
          <a:p>
            <a:pPr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4. Усиление работы по развитию устной речи дошкольников по всем направлениям.</a:t>
            </a:r>
          </a:p>
          <a:p>
            <a:pPr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5. Образование системы работы в тесной взаимосвязи всех специалистов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ru-RU" altLang="ru-RU" sz="24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63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Условия успешного речевого 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развития: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99715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1. В </a:t>
            </a: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дошкольном учреждении должны быть созданы условия для развития речи детей в общении со взрослыми и сверстниками.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2. 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Педагоги </a:t>
            </a: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задают детям образцы правильной литературной речи.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3. 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Обеспечивают </a:t>
            </a: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развитие звуковой культуры речи со стороны детей в соответствии с их возрастными особенностями.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4. 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Обеспечивают </a:t>
            </a: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детям условия для обогащения их словаря с учетом возрастных особенностей.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5. С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оздают </a:t>
            </a: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условия для овладения детьми грамматическим строем речи.</a:t>
            </a:r>
          </a:p>
          <a:p>
            <a:endParaRPr lang="ru-RU" dirty="0"/>
          </a:p>
        </p:txBody>
      </p:sp>
      <p:pic>
        <p:nvPicPr>
          <p:cNvPr id="5" name="Picture 5" descr="https://avatars.mds.yandex.net/get-zen_doc/1137439/pub_5acb3ba30422b4ea99a29fc7_5acb3bdc2394dfca464ef469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12282"/>
            <a:ext cx="1368152" cy="15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982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pic>
        <p:nvPicPr>
          <p:cNvPr id="15362" name="Picture 2" descr="https://avatars.mds.yandex.net/get-zen_doc/1895194/pub_5ea2bf7e78aebd0462a44131_5ea2c5ddee850c65e2aa6e21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44551"/>
            <a:ext cx="3168352" cy="275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46567" y="3434784"/>
            <a:ext cx="4572000" cy="33733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9. Приобщают детей к культуре чтения художественной литературы.</a:t>
            </a:r>
          </a:p>
          <a:p>
            <a:pPr>
              <a:lnSpc>
                <a:spcPct val="150000"/>
              </a:lnSpc>
              <a:buNone/>
            </a:pPr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10. Поощряют детское словотворчество.</a:t>
            </a:r>
          </a:p>
          <a:p>
            <a:pPr>
              <a:lnSpc>
                <a:spcPct val="150000"/>
              </a:lnSpc>
              <a:buNone/>
            </a:pPr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11. Создают и систематически пополняют речевые центры в группе.</a:t>
            </a:r>
          </a:p>
          <a:p>
            <a:pPr>
              <a:lnSpc>
                <a:spcPct val="150000"/>
              </a:lnSpc>
              <a:buNone/>
            </a:pPr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12. Проводят регулярную просветительскую работу с родителями по вопросам развития речи воспитанников группы.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92268"/>
            <a:ext cx="4572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altLang="ru-RU" dirty="0" smtClean="0">
                <a:solidFill>
                  <a:srgbClr val="002060"/>
                </a:solidFill>
                <a:cs typeface="Times New Roman" pitchFamily="18" charset="0"/>
              </a:rPr>
              <a:t>6. Развивают </a:t>
            </a:r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у детей связную речь с учетом их возрастных особенностей.</a:t>
            </a:r>
          </a:p>
          <a:p>
            <a:pPr>
              <a:lnSpc>
                <a:spcPct val="120000"/>
              </a:lnSpc>
              <a:buNone/>
            </a:pPr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7. Уделяют специальное внимание развитию у детей понимания речи, упражняя детей в выполнении словесной инструкции.</a:t>
            </a:r>
          </a:p>
          <a:p>
            <a:pPr>
              <a:lnSpc>
                <a:spcPct val="120000"/>
              </a:lnSpc>
              <a:buNone/>
            </a:pPr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 8. Создают условия для развития планирующей и регулирующей функции речи детей в соответствии с их возрастными особенностями.</a:t>
            </a:r>
            <a:endParaRPr lang="ru-RU" alt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5366" name="Picture 6" descr="https://img.favpng.com/18/17/16/child-computer-icons-clip-art-png-favpng-KzVGCgbMcUjYPVGN9h7KVuDd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2268"/>
            <a:ext cx="3410463" cy="27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0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940966"/>
          </a:xfrm>
        </p:spPr>
        <p:txBody>
          <a:bodyPr>
            <a:normAutofit/>
          </a:bodyPr>
          <a:lstStyle/>
          <a:p>
            <a:r>
              <a:rPr lang="ru-RU" altLang="ru-RU" sz="49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Требования к речи педагога:</a:t>
            </a:r>
            <a:r>
              <a:rPr lang="ru-RU" altLang="ru-RU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340768"/>
            <a:ext cx="8013576" cy="53121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35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содержательность</a:t>
            </a:r>
            <a:r>
              <a:rPr lang="ru-RU" altLang="ru-RU" sz="35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ru-RU" altLang="ru-RU" sz="35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точность, </a:t>
            </a:r>
          </a:p>
          <a:p>
            <a:pPr>
              <a:lnSpc>
                <a:spcPct val="90000"/>
              </a:lnSpc>
            </a:pPr>
            <a:r>
              <a:rPr lang="ru-RU" altLang="ru-RU" sz="35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логичность, </a:t>
            </a:r>
          </a:p>
          <a:p>
            <a:pPr>
              <a:lnSpc>
                <a:spcPct val="90000"/>
              </a:lnSpc>
            </a:pPr>
            <a:r>
              <a:rPr lang="ru-RU" altLang="ru-RU" sz="35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правильность,</a:t>
            </a:r>
          </a:p>
          <a:p>
            <a:pPr>
              <a:lnSpc>
                <a:spcPct val="90000"/>
              </a:lnSpc>
            </a:pPr>
            <a:r>
              <a:rPr lang="ru-RU" altLang="ru-RU" sz="35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выразительность, </a:t>
            </a:r>
          </a:p>
          <a:p>
            <a:pPr>
              <a:lnSpc>
                <a:spcPct val="90000"/>
              </a:lnSpc>
            </a:pPr>
            <a:r>
              <a:rPr lang="ru-RU" altLang="ru-RU" sz="35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эмоциональная насыщенность, </a:t>
            </a:r>
          </a:p>
          <a:p>
            <a:pPr>
              <a:lnSpc>
                <a:spcPct val="90000"/>
              </a:lnSpc>
            </a:pPr>
            <a:r>
              <a:rPr lang="ru-RU" altLang="ru-RU" sz="35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знание и соблюдение правил речевого этикета, </a:t>
            </a:r>
          </a:p>
          <a:p>
            <a:pPr>
              <a:lnSpc>
                <a:spcPct val="90000"/>
              </a:lnSpc>
            </a:pPr>
            <a:r>
              <a:rPr lang="ru-RU" altLang="ru-RU" sz="35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уместное использование невербальных средств общения (мимики, жестов, пантомимики). </a:t>
            </a:r>
          </a:p>
          <a:p>
            <a:endParaRPr lang="ru-RU" dirty="0"/>
          </a:p>
        </p:txBody>
      </p:sp>
      <p:pic>
        <p:nvPicPr>
          <p:cNvPr id="5" name="Picture 2" descr="H:\Downloads\логопед\54b73f1dbca87750fd7670818b27ac8b.jpg"/>
          <p:cNvPicPr>
            <a:picLocks noChangeAspect="1" noChangeArrowheads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5292080" y="1153672"/>
            <a:ext cx="3312368" cy="243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3148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27584" y="274638"/>
            <a:ext cx="799288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Что можно использовать для развития речи у дошкольников?</a:t>
            </a:r>
            <a:endParaRPr lang="ru-RU" sz="3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88840"/>
            <a:ext cx="7787208" cy="5069160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u="sng" dirty="0" err="1">
                <a:solidFill>
                  <a:srgbClr val="FF0000"/>
                </a:solidFill>
              </a:rPr>
              <a:t>Здоровьесберегающие</a:t>
            </a:r>
            <a:r>
              <a:rPr lang="ru-RU" sz="3300" b="1" u="sng" dirty="0">
                <a:solidFill>
                  <a:srgbClr val="FF0000"/>
                </a:solidFill>
              </a:rPr>
              <a:t> технологии </a:t>
            </a:r>
            <a:r>
              <a:rPr lang="ru-RU" sz="3300" b="1" u="sng" dirty="0">
                <a:solidFill>
                  <a:srgbClr val="FF0000"/>
                </a:solidFill>
              </a:rPr>
              <a:t>                  </a:t>
            </a:r>
            <a:r>
              <a:rPr lang="ru-RU" sz="3300" dirty="0" smtClean="0">
                <a:solidFill>
                  <a:srgbClr val="002060"/>
                </a:solidFill>
              </a:rPr>
              <a:t>(</a:t>
            </a:r>
            <a:r>
              <a:rPr lang="ru-RU" sz="3300" dirty="0" err="1">
                <a:solidFill>
                  <a:srgbClr val="002060"/>
                </a:solidFill>
              </a:rPr>
              <a:t>физминутки</a:t>
            </a:r>
            <a:r>
              <a:rPr lang="ru-RU" sz="3300" dirty="0">
                <a:solidFill>
                  <a:srgbClr val="002060"/>
                </a:solidFill>
              </a:rPr>
              <a:t>, подвижные игры, </a:t>
            </a:r>
            <a:r>
              <a:rPr lang="ru-RU" sz="3300" dirty="0" smtClean="0">
                <a:solidFill>
                  <a:srgbClr val="002060"/>
                </a:solidFill>
              </a:rPr>
              <a:t>минутки </a:t>
            </a:r>
            <a:r>
              <a:rPr lang="ru-RU" sz="3300" dirty="0">
                <a:solidFill>
                  <a:srgbClr val="002060"/>
                </a:solidFill>
              </a:rPr>
              <a:t>настроения; пальчиковая гимнастика; некоторые приемы самомассажа (точечный </a:t>
            </a:r>
            <a:r>
              <a:rPr lang="ru-RU" sz="3300" dirty="0" smtClean="0">
                <a:solidFill>
                  <a:srgbClr val="002060"/>
                </a:solidFill>
              </a:rPr>
              <a:t>массаж </a:t>
            </a:r>
            <a:r>
              <a:rPr lang="ru-RU" sz="3300" dirty="0">
                <a:solidFill>
                  <a:srgbClr val="002060"/>
                </a:solidFill>
              </a:rPr>
              <a:t>и др</a:t>
            </a:r>
            <a:r>
              <a:rPr lang="ru-RU" sz="3300" dirty="0" smtClean="0">
                <a:solidFill>
                  <a:srgbClr val="002060"/>
                </a:solidFill>
              </a:rPr>
              <a:t>.)</a:t>
            </a:r>
            <a:endParaRPr lang="ru-RU" sz="3300" dirty="0">
              <a:solidFill>
                <a:srgbClr val="002060"/>
              </a:solidFill>
            </a:endParaRPr>
          </a:p>
          <a:p>
            <a:r>
              <a:rPr lang="ru-RU" sz="3300" b="1" u="sng" dirty="0">
                <a:solidFill>
                  <a:srgbClr val="FF0000"/>
                </a:solidFill>
              </a:rPr>
              <a:t>Игровые технологии </a:t>
            </a:r>
            <a:r>
              <a:rPr lang="ru-RU" sz="3300" b="1" u="sng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sz="3300" dirty="0" smtClean="0">
                <a:solidFill>
                  <a:srgbClr val="002060"/>
                </a:solidFill>
              </a:rPr>
              <a:t>(</a:t>
            </a:r>
            <a:r>
              <a:rPr lang="ru-RU" sz="3300" dirty="0">
                <a:solidFill>
                  <a:srgbClr val="002060"/>
                </a:solidFill>
              </a:rPr>
              <a:t>настольно-печатные игры, сюжетно-дидактические игры-инсценировки, игры с дидактическими игрушками моторного характера (игры с вкладышами, разборными шарами, башенками, дидактические игры с предметами, словесные игры, театрально-игровая деятельность, пальчиковый театр</a:t>
            </a:r>
            <a:r>
              <a:rPr lang="ru-RU" sz="3300" dirty="0" smtClean="0">
                <a:solidFill>
                  <a:srgbClr val="002060"/>
                </a:solidFill>
              </a:rPr>
              <a:t>)</a:t>
            </a:r>
            <a:endParaRPr lang="ru-RU" sz="3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08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83746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Применение мнемотехники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95707"/>
            <a:ext cx="2664296" cy="25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centr-sozvezdie.ucoz.com/mnemotablica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3384376" cy="25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omane.ru/nuda/mnemotehnika-v-korrekcionno-vospitatelenoj-rabote-s-doshkoleni/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47" y="1790982"/>
            <a:ext cx="3752466" cy="37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19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14401" y="0"/>
            <a:ext cx="9144000" cy="6952378"/>
          </a:xfrm>
          <a:prstGeom prst="rect">
            <a:avLst/>
          </a:prstGeom>
          <a:noFill/>
        </p:spPr>
      </p:pic>
      <p:sp>
        <p:nvSpPr>
          <p:cNvPr id="3" name="AutoShape 2" descr="https://ds05.infourok.ru/uploads/ex/10c5/001273cc-4ae548c4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5089" y="332656"/>
            <a:ext cx="81369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Актуальность проблемы речевого развития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Говорить </a:t>
            </a:r>
            <a:r>
              <a:rPr lang="ru-RU" sz="2000" b="1" dirty="0">
                <a:solidFill>
                  <a:srgbClr val="002060"/>
                </a:solidFill>
              </a:rPr>
              <a:t>умеют почти все, но говорить правильно, лишь единицы из нас. </a:t>
            </a:r>
            <a:r>
              <a:rPr lang="ru-RU" sz="2000" b="1" dirty="0">
                <a:solidFill>
                  <a:srgbClr val="002060"/>
                </a:solidFill>
              </a:rPr>
              <a:t>Разговаривая с другими, мы пользуемся речью как средством передачи своих мыслей. </a:t>
            </a:r>
            <a:r>
              <a:rPr lang="ru-RU" sz="2000" b="1" dirty="0">
                <a:solidFill>
                  <a:srgbClr val="002060"/>
                </a:solidFill>
              </a:rPr>
              <a:t>Речь для нас является одной из главных потребностей и функций человека. </a:t>
            </a:r>
            <a:r>
              <a:rPr lang="ru-RU" sz="2000" b="1" dirty="0" smtClean="0">
                <a:solidFill>
                  <a:srgbClr val="002060"/>
                </a:solidFill>
              </a:rPr>
              <a:t>Именно </a:t>
            </a:r>
            <a:r>
              <a:rPr lang="ru-RU" sz="2000" b="1" dirty="0">
                <a:solidFill>
                  <a:srgbClr val="002060"/>
                </a:solidFill>
              </a:rPr>
              <a:t>через общение с другими людьми человек реализует себя как личность.  </a:t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8" name="Picture 8" descr="https://do3.pskgu.ru/pluginfile.php/37470/course/overviewfiles/%D0%BC%D0%B4%D0%BA%2003.02%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298748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05740" y="281527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Наблюдая за детьми, я обратила внимание на то, что не все дети в группе имеют одинаковый уровень речевого развития: одни правильно произносят слова, могут высказать свою просьбу, общаются друг с другом, слушают и понимают заданный вопрос, и могут на него ответить. Другие говорят все еще недостаточно отчетливо, неправильно произносят слова, затрудняются  из-за скудности словарного запаса в подборе слов для словосочетаний. Есть и такие, кто не понимает смысла слов и это ведет к непониманию содержания читаемого, рассказываемого материала.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13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139136" cy="738336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cs typeface="Times New Roman" pitchFamily="18" charset="0"/>
              </a:rPr>
              <a:t>Мнемотаблицы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4824536" cy="321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ds03.infourok.ru/uploads/ex/000d/00019a34-25218159/hello_html_5e894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98" y="4221791"/>
            <a:ext cx="3668384" cy="25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s03.infourok.ru/uploads/ex/1386/00019a25-02fca702/img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35" y="1556792"/>
            <a:ext cx="3048339" cy="22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edushk.ru/pars_docs/refs/5/4508/4508_html_8e6537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74" y="4540735"/>
            <a:ext cx="2952328" cy="19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08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sp>
        <p:nvSpPr>
          <p:cNvPr id="6" name="AutoShape 2" descr="https://www.pinclipart.com/picdir/big/575-5751048_subject-english-icon-png-clip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www.vhv.rs/dpng/d/326-3266440_blog-hd-png-download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66122" y="1236489"/>
            <a:ext cx="8131727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эмоциональное </a:t>
            </a:r>
            <a:r>
              <a:rPr lang="ru-RU" sz="21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общение с ребенком с момента </a:t>
            </a:r>
            <a:r>
              <a:rPr lang="ru-RU" sz="21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рождения;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создавать </a:t>
            </a:r>
            <a:r>
              <a:rPr lang="ru-RU" sz="21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условия для общения с другими </a:t>
            </a:r>
            <a:r>
              <a:rPr lang="ru-RU" sz="21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детьми;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речь </a:t>
            </a:r>
            <a:r>
              <a:rPr lang="ru-RU" sz="21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взрослого – пример для </a:t>
            </a:r>
            <a:r>
              <a:rPr lang="ru-RU" sz="21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подражания;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развивать </a:t>
            </a:r>
            <a:r>
              <a:rPr lang="ru-RU" sz="21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мелкую моторику для руки, это ведет к развитию речи </a:t>
            </a:r>
            <a:r>
              <a:rPr lang="ru-RU" sz="21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ребенка;</a:t>
            </a:r>
          </a:p>
        </p:txBody>
      </p:sp>
      <p:pic>
        <p:nvPicPr>
          <p:cNvPr id="8200" name="Picture 8" descr="http://ds61.amsvlad.ru/upload/iblock/f35/f35d5683846534a698ed3cbf171bc2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3476189"/>
            <a:ext cx="3586810" cy="33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75656" y="304320"/>
            <a:ext cx="676875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Факторы успешного речевого развития 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(памятка для родителей):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66122" y="3183937"/>
            <a:ext cx="4677478" cy="351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словесные игры взрослого и ребенка;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чтение художественной литературы, разучивание стихов;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удовлетворение </a:t>
            </a:r>
            <a:r>
              <a:rPr lang="ru-RU" sz="21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любознательности ребенка, ответы на все его “почему”;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совместные выезды на природу, экскурсии, посещения музеев с дальнейшем обсуждением.</a:t>
            </a:r>
          </a:p>
        </p:txBody>
      </p:sp>
    </p:spTree>
    <p:extLst>
      <p:ext uri="{BB962C8B-B14F-4D97-AF65-F5344CB8AC3E}">
        <p14:creationId xmlns:p14="http://schemas.microsoft.com/office/powerpoint/2010/main" val="322674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pic>
        <p:nvPicPr>
          <p:cNvPr id="5" name="Picture 2" descr="https://img2.freepng.ru/20190531/oz/kisspng-clip-art-book-school-portable-network-graphics-ope-png-school-books-transparent-amp-png-clipart-fre-5cf1d4bdb1a258.96819937155935250972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75" y="1123902"/>
            <a:ext cx="2385278" cy="233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548680"/>
            <a:ext cx="4828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Список использованной литературы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973376"/>
            <a:ext cx="5328592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1. Алексеева М.М. Яшина В.И. Речевое развитие дошкольников. - М.: Академия, 2000. - 159 с.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2. </a:t>
            </a:r>
            <a:r>
              <a:rPr lang="ru-RU" dirty="0" err="1">
                <a:solidFill>
                  <a:srgbClr val="002060"/>
                </a:solidFill>
                <a:cs typeface="Times New Roman" pitchFamily="18" charset="0"/>
              </a:rPr>
              <a:t>Арушанова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 А.Г. Речь и речевое общение детей: Книга для воспитателей детского сада. -- М.: Мозаика-Синтез, 2000. - 272 с.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3. </a:t>
            </a:r>
            <a:r>
              <a:rPr lang="ru-RU" dirty="0" err="1">
                <a:solidFill>
                  <a:srgbClr val="002060"/>
                </a:solidFill>
                <a:cs typeface="Times New Roman" pitchFamily="18" charset="0"/>
              </a:rPr>
              <a:t>Гербова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 В.В. Развитие речи в детском саду. – М.: Мозаика-Синтез, 2005.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1776" y="422108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4. Приказ </a:t>
            </a:r>
            <a:r>
              <a:rPr lang="ru-RU" dirty="0" err="1">
                <a:solidFill>
                  <a:srgbClr val="002060"/>
                </a:solidFill>
                <a:cs typeface="Times New Roman" pitchFamily="18" charset="0"/>
              </a:rPr>
              <a:t>Минобрнауки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 России № 1155 от 17 октября 2013 г. «Об утверждении федерального государственного образовательного стандарта дошкольного образования» [Электронный ресурс] – Режим доступа: </a:t>
            </a:r>
            <a:r>
              <a:rPr lang="ru-RU" dirty="0" err="1">
                <a:solidFill>
                  <a:srgbClr val="002060"/>
                </a:solidFill>
                <a:cs typeface="Times New Roman" pitchFamily="18" charset="0"/>
              </a:rPr>
              <a:t>минобрауки.рф</a:t>
            </a: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. (дата обращения: </a:t>
            </a: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15.11.2021).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96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pic>
        <p:nvPicPr>
          <p:cNvPr id="8" name="Picture 5" descr="https://catherineasquithgallery.com/uploads/posts/2021-02/1613640534_42-p-fon-dlya-prezentatsii-logopeda-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1" y="185742"/>
            <a:ext cx="8328913" cy="66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280954"/>
            <a:ext cx="5795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10475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3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463605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Согласно </a:t>
            </a:r>
            <a:r>
              <a:rPr lang="ru-RU" sz="2400" b="1" dirty="0">
                <a:solidFill>
                  <a:srgbClr val="FF0000"/>
                </a:solidFill>
              </a:rPr>
              <a:t>Федеральному государственному образовательному стандарту дошкольного образования </a:t>
            </a:r>
            <a:r>
              <a:rPr lang="ru-RU" sz="2400" b="1" dirty="0">
                <a:solidFill>
                  <a:srgbClr val="0070C0"/>
                </a:solidFill>
              </a:rPr>
              <a:t>развитие речи выделено в отдельную образовательную область и включает в себя: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5" name="AutoShape 2" descr="https://skunova.ru/fgos_d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257581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978" y="2924944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• владение речью как средством общения и культуры;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• обогащение активного словаря;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• развитие связной, грамматически правильной диалогической     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и </a:t>
            </a:r>
            <a:r>
              <a:rPr lang="ru-RU" sz="2000" b="1" dirty="0">
                <a:solidFill>
                  <a:srgbClr val="002060"/>
                </a:solidFill>
              </a:rPr>
              <a:t>монологической речи;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• развитие речевого творчества;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• развитие звуковой и интонационной культуры речи, фонематического слуха;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• знакомство с книжной культурой, детской литературой, понимание на слух текстов различных жанров детской литературы;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• формирование звуковой аналитико-синтетической активности как предпосылки к обучению речи.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04" y="1340767"/>
            <a:ext cx="1584175" cy="143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3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635896" y="332656"/>
            <a:ext cx="5400600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в развитии речи детей </a:t>
            </a:r>
          </a:p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дошкольного возраста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</a:rPr>
              <a:t>21 век - век компьютерных технологий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У детей, казалось бы, есть все для их развития: компьютеры, телефоны, телевизоры, но почему-то все больше и больше встречается детей с речевыми нарушениями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0052" y="3361177"/>
            <a:ext cx="815752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же дело?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Опыт </a:t>
            </a:r>
            <a:r>
              <a:rPr lang="ru-RU" b="1" dirty="0">
                <a:solidFill>
                  <a:srgbClr val="002060"/>
                </a:solidFill>
              </a:rPr>
              <a:t>работы показал, что в наш век, когда родители постоянно заняты, им некогда общаться с детьми.  А ведь формирование речи ребенка происходит, прежде всего, в постоянном общении с взрослыми. 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 descr="https://heaclub.ru/tim/d855c5938eded78079cc5f265c7af05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08330"/>
            <a:ext cx="2160240" cy="190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0052" y="5082962"/>
            <a:ext cx="59021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Своевременное и полноценное формирование речи в дошкольном возрасте – одно из основных условий нормального развития малыша и в дальнейшем его успешное обучение в школе.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s://cdn.pixabay.com/photo/2020/11/22/03/46/child-5765598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" y="423090"/>
            <a:ext cx="2880320" cy="32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57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-64290"/>
            <a:ext cx="9144000" cy="6952378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24373" y="404103"/>
            <a:ext cx="7968107" cy="32403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002060"/>
                </a:solidFill>
              </a:rPr>
              <a:t>В последние годы наблюдается резкое снижение уровня речевого развития дошкольников.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002060"/>
                </a:solidFill>
              </a:rPr>
              <a:t>Наиболее важные ступени в овладении речью приходятся на детский возраст – дошкольный период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ru-RU" sz="2400" b="1" dirty="0">
                <a:solidFill>
                  <a:srgbClr val="002060"/>
                </a:solidFill>
              </a:rPr>
              <a:t>  </a:t>
            </a:r>
            <a:r>
              <a:rPr lang="ru-RU" sz="2800" b="1" dirty="0">
                <a:solidFill>
                  <a:srgbClr val="002060"/>
                </a:solidFill>
              </a:rPr>
              <a:t>  </a:t>
            </a:r>
            <a:endParaRPr lang="ru-RU" sz="1000" dirty="0"/>
          </a:p>
        </p:txBody>
      </p:sp>
      <p:sp>
        <p:nvSpPr>
          <p:cNvPr id="3" name="AutoShape 2" descr="https://bibliomo.ru/upload/iblock/b04/908fe41c3de0d70d4897b13534feac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573016"/>
            <a:ext cx="410445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00B0F0"/>
                </a:solidFill>
              </a:rPr>
              <a:t>Каковы же условия успешного развития речи, формирования речевых умений и навыков у детей?</a:t>
            </a:r>
          </a:p>
        </p:txBody>
      </p:sp>
      <p:pic>
        <p:nvPicPr>
          <p:cNvPr id="11" name="Picture 5" descr="https://phonoteka.org/uploads/posts/2021-04/1619317974_53-phonoteka_org-p-fon-dlya-prezentatsii-logopeda-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73" y="3068960"/>
            <a:ext cx="361341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76672"/>
            <a:ext cx="801357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Первое условие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это потребность общения, или коммуникации.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 процессе непосредственного общения с ребенком, в игре, режимных процессах воспитатель, действуя совместно с ребенком или наблюдая его игру,  должен с большим педагогическим тактом стремиться использовать эти моменты для того, чтобы побудить малыша говорить.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21558"/>
            <a:ext cx="2994870" cy="230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815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0"/>
            <a:ext cx="9144000" cy="6952378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8226" y="2198632"/>
            <a:ext cx="8114254" cy="46745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dirty="0" smtClean="0">
                <a:solidFill>
                  <a:srgbClr val="002060"/>
                </a:solidFill>
              </a:rPr>
              <a:t>От </a:t>
            </a:r>
            <a:r>
              <a:rPr lang="ru-RU" sz="3500" dirty="0">
                <a:solidFill>
                  <a:srgbClr val="002060"/>
                </a:solidFill>
              </a:rPr>
              <a:t>того какая речевая среда окружает ребенка, во многом зависит богатство, разнообразие и правильность его собственной речи. </a:t>
            </a:r>
            <a:endParaRPr lang="ru-RU" sz="3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Речевая </a:t>
            </a:r>
            <a:r>
              <a:rPr lang="ru-RU" sz="3500" b="1" dirty="0">
                <a:solidFill>
                  <a:srgbClr val="FF0000"/>
                </a:solidFill>
              </a:rPr>
              <a:t>среда - </a:t>
            </a:r>
            <a:r>
              <a:rPr lang="ru-RU" sz="3500" dirty="0">
                <a:solidFill>
                  <a:srgbClr val="002060"/>
                </a:solidFill>
              </a:rPr>
              <a:t>это речь родителей, окружающих, фольклор, художественная литература, радио и телевидение, кино и театр, а в детском саду – речь воспитателей и других работников, речь, звучащая на занятиях</a:t>
            </a:r>
            <a:r>
              <a:rPr lang="ru-RU" sz="3500" dirty="0" smtClean="0">
                <a:solidFill>
                  <a:srgbClr val="002060"/>
                </a:solidFill>
              </a:rPr>
              <a:t>.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4402" y="652916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Второе условие </a:t>
            </a:r>
            <a:r>
              <a:rPr lang="ru-RU" sz="2800" b="1" dirty="0">
                <a:solidFill>
                  <a:srgbClr val="002060"/>
                </a:solidFill>
              </a:rPr>
              <a:t>– создание благоприятной речевой </a:t>
            </a:r>
            <a:r>
              <a:rPr lang="ru-RU" sz="2800" b="1" dirty="0" smtClean="0">
                <a:solidFill>
                  <a:srgbClr val="002060"/>
                </a:solidFill>
              </a:rPr>
              <a:t>среды.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https://phonoteka.org/uploads/posts/2021-04/1619317929_29-phonoteka_org-p-fon-dlya-prezentatsii-logopeda-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956"/>
            <a:ext cx="2520280" cy="17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16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4057"/>
            <a:ext cx="9144000" cy="69523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6502" y="2606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Третье условие </a:t>
            </a:r>
            <a:r>
              <a:rPr lang="ru-RU" sz="3200" b="1" dirty="0">
                <a:solidFill>
                  <a:srgbClr val="002060"/>
                </a:solidFill>
              </a:rPr>
              <a:t>– 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соз</a:t>
            </a:r>
            <a:r>
              <a:rPr lang="ru-RU" sz="3200" b="1" dirty="0">
                <a:solidFill>
                  <a:srgbClr val="002060"/>
                </a:solidFill>
              </a:rPr>
              <a:t>дание </a:t>
            </a:r>
            <a:r>
              <a:rPr lang="ru-RU" sz="3200" b="1" dirty="0">
                <a:solidFill>
                  <a:srgbClr val="002060"/>
                </a:solidFill>
              </a:rPr>
              <a:t>развивающей предметно-пространственной </a:t>
            </a:r>
            <a:r>
              <a:rPr lang="ru-RU" sz="3200" b="1" dirty="0" smtClean="0">
                <a:solidFill>
                  <a:srgbClr val="002060"/>
                </a:solidFill>
              </a:rPr>
              <a:t>среды.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693" y="2671368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u="sng" dirty="0" smtClean="0">
                <a:solidFill>
                  <a:srgbClr val="00B0F0"/>
                </a:solidFill>
              </a:rPr>
              <a:t>Познавательно-речевой центр: </a:t>
            </a:r>
            <a:r>
              <a:rPr lang="ru-RU" sz="2000" dirty="0" smtClean="0">
                <a:solidFill>
                  <a:srgbClr val="002060"/>
                </a:solidFill>
              </a:rPr>
              <a:t>разнообразные </a:t>
            </a:r>
            <a:r>
              <a:rPr lang="ru-RU" sz="2000" dirty="0">
                <a:solidFill>
                  <a:srgbClr val="002060"/>
                </a:solidFill>
              </a:rPr>
              <a:t>дидактические, настольно-печатные игры, художественная </a:t>
            </a:r>
            <a:r>
              <a:rPr lang="ru-RU" sz="2000" dirty="0" smtClean="0">
                <a:solidFill>
                  <a:srgbClr val="002060"/>
                </a:solidFill>
              </a:rPr>
              <a:t>литература, пособия </a:t>
            </a:r>
            <a:r>
              <a:rPr lang="ru-RU" sz="2000" dirty="0">
                <a:solidFill>
                  <a:srgbClr val="002060"/>
                </a:solidFill>
              </a:rPr>
              <a:t>для проведения артикуляционных упражнений, комплексы пальчиковых игр; приспособления для развития правильного речевого </a:t>
            </a:r>
            <a:r>
              <a:rPr lang="ru-RU" sz="2000" dirty="0" smtClean="0">
                <a:solidFill>
                  <a:srgbClr val="002060"/>
                </a:solidFill>
              </a:rPr>
              <a:t>выдоха; а также игры </a:t>
            </a:r>
            <a:r>
              <a:rPr lang="ru-RU" sz="2000" dirty="0">
                <a:solidFill>
                  <a:srgbClr val="002060"/>
                </a:solidFill>
              </a:rPr>
              <a:t>для развития мелкой моторики рук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0B0F0"/>
                </a:solidFill>
              </a:rPr>
              <a:t>Центр театрализации: </a:t>
            </a:r>
            <a:r>
              <a:rPr lang="ru-RU" sz="2000" dirty="0" smtClean="0">
                <a:solidFill>
                  <a:srgbClr val="002060"/>
                </a:solidFill>
              </a:rPr>
              <a:t>различные </a:t>
            </a:r>
            <a:r>
              <a:rPr lang="ru-RU" sz="2000" dirty="0">
                <a:solidFill>
                  <a:srgbClr val="002060"/>
                </a:solidFill>
              </a:rPr>
              <a:t>виды театров (пальчиковый, платочный, перчаточный и др</a:t>
            </a:r>
            <a:r>
              <a:rPr lang="ru-RU" sz="2000" dirty="0" smtClean="0">
                <a:solidFill>
                  <a:srgbClr val="002060"/>
                </a:solidFill>
              </a:rPr>
              <a:t>.); необходимые атрибуты, условия </a:t>
            </a:r>
            <a:r>
              <a:rPr lang="ru-RU" sz="2000" dirty="0">
                <a:solidFill>
                  <a:srgbClr val="002060"/>
                </a:solidFill>
              </a:rPr>
              <a:t>для проведения сюжетно-ролевых игр.</a:t>
            </a:r>
          </a:p>
        </p:txBody>
      </p:sp>
      <p:sp>
        <p:nvSpPr>
          <p:cNvPr id="7" name="AutoShape 9" descr="https://www.time4tots.com.au/wp-content/uploads/2017/03/shutterstock_330175964-Kindergarten-Convert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8693" y="5225913"/>
            <a:ext cx="56951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u="sng" dirty="0" smtClean="0">
                <a:solidFill>
                  <a:srgbClr val="00B0F0"/>
                </a:solidFill>
              </a:rPr>
              <a:t>Музыкальный </a:t>
            </a:r>
            <a:r>
              <a:rPr lang="ru-RU" sz="2000" u="sng" dirty="0">
                <a:solidFill>
                  <a:srgbClr val="00B0F0"/>
                </a:solidFill>
              </a:rPr>
              <a:t>центр: </a:t>
            </a:r>
            <a:r>
              <a:rPr lang="ru-RU" sz="2000" dirty="0">
                <a:solidFill>
                  <a:srgbClr val="002060"/>
                </a:solidFill>
              </a:rPr>
              <a:t>здесь дети </a:t>
            </a:r>
            <a:r>
              <a:rPr lang="ru-RU" sz="2000" dirty="0">
                <a:solidFill>
                  <a:srgbClr val="002060"/>
                </a:solidFill>
              </a:rPr>
              <a:t>учатся слышать различные звуки и отличать их по высоте и </a:t>
            </a:r>
            <a:r>
              <a:rPr lang="ru-RU" sz="2000" dirty="0" smtClean="0">
                <a:solidFill>
                  <a:srgbClr val="002060"/>
                </a:solidFill>
              </a:rPr>
              <a:t>силе; у </a:t>
            </a:r>
            <a:r>
              <a:rPr lang="ru-RU" sz="2000" dirty="0">
                <a:solidFill>
                  <a:srgbClr val="002060"/>
                </a:solidFill>
              </a:rPr>
              <a:t>воспитанников происходит развитие не только музыкального слуха, но и фонематического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382608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Насыщая групповое пространство, </a:t>
            </a:r>
            <a:r>
              <a:rPr lang="ru-RU" sz="2000" dirty="0" smtClean="0">
                <a:solidFill>
                  <a:srgbClr val="002060"/>
                </a:solidFill>
              </a:rPr>
              <a:t>нужно заботиться </a:t>
            </a:r>
            <a:r>
              <a:rPr lang="ru-RU" sz="2000" dirty="0">
                <a:solidFill>
                  <a:srgbClr val="002060"/>
                </a:solidFill>
              </a:rPr>
              <a:t>в первую очередь о том, чтобы дети в группе могли удовлетворить свои важные жизненные потребности в движении, познании, общении с взрослыми и сверстниками.</a:t>
            </a:r>
          </a:p>
        </p:txBody>
      </p:sp>
      <p:pic>
        <p:nvPicPr>
          <p:cNvPr id="7180" name="Picture 12" descr="https://hornastroenie.mos.ru/upload/medialibrary/e20/0liq2t1tg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28" y="5059401"/>
            <a:ext cx="1990262" cy="176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21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тьяна\Desktop\оформление\126 фоны для презентаций\Lab3.jpg"/>
          <p:cNvPicPr>
            <a:picLocks noChangeAspect="1" noChangeArrowheads="1"/>
          </p:cNvPicPr>
          <p:nvPr/>
        </p:nvPicPr>
        <p:blipFill>
          <a:blip r:embed="rId2" cstate="print"/>
          <a:srcRect l="29210" t="16052"/>
          <a:stretch>
            <a:fillRect/>
          </a:stretch>
        </p:blipFill>
        <p:spPr bwMode="auto">
          <a:xfrm>
            <a:off x="0" y="25626"/>
            <a:ext cx="9144000" cy="69523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20210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04664"/>
            <a:ext cx="4788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0B0F0"/>
                </a:solidFill>
              </a:rPr>
              <a:t>Экспериментальный центр</a:t>
            </a:r>
            <a:r>
              <a:rPr lang="ru-RU" sz="2000" dirty="0">
                <a:solidFill>
                  <a:srgbClr val="00B0F0"/>
                </a:solidFill>
              </a:rPr>
              <a:t>: </a:t>
            </a:r>
            <a:r>
              <a:rPr lang="ru-RU" sz="2000" dirty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процессе выполнения </a:t>
            </a:r>
            <a:r>
              <a:rPr lang="ru-RU" sz="2000" dirty="0">
                <a:solidFill>
                  <a:srgbClr val="002060"/>
                </a:solidFill>
              </a:rPr>
              <a:t>опытов и исследований дети учатся: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составлять предложения по демонстрируемым действиям;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размышлять, рассуждать и доказывать;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объяснять явления природы;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составлять небольшие рассказы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7412" name="Picture 4" descr="https://ds05.infourok.ru/uploads/ex/00ed/0010dd54-b941bf32/hello_html_m1f769f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7984"/>
            <a:ext cx="2945829" cy="24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0029" y="3031351"/>
            <a:ext cx="8217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0B0F0"/>
                </a:solidFill>
              </a:rPr>
              <a:t>Центр конструирования:</a:t>
            </a:r>
            <a:r>
              <a:rPr lang="ru-RU" sz="2000" dirty="0" smtClean="0">
                <a:solidFill>
                  <a:srgbClr val="002060"/>
                </a:solidFill>
              </a:rPr>
              <a:t> обыгрывание </a:t>
            </a:r>
            <a:r>
              <a:rPr lang="ru-RU" sz="2000" dirty="0">
                <a:solidFill>
                  <a:srgbClr val="002060"/>
                </a:solidFill>
              </a:rPr>
              <a:t>построек, обсуждение конструкций и называние деталей помогают ребёнку овладеть речью как средством общения, обогатить активный и пассивный словарь, развивают связную, грамматически правильную диалогическую и монологическую речь. 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38" y="4662567"/>
            <a:ext cx="2308134" cy="208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7584" y="4890651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Конструирование оказывает огромное влияние на развитие мелкой моторики рук, особенно когда дети работают с мелкими деталями конструктора, аппликации или с природным материалом, что в свою очередь способствует развитию речи.</a:t>
            </a:r>
          </a:p>
        </p:txBody>
      </p:sp>
    </p:spTree>
    <p:extLst>
      <p:ext uri="{BB962C8B-B14F-4D97-AF65-F5344CB8AC3E}">
        <p14:creationId xmlns:p14="http://schemas.microsoft.com/office/powerpoint/2010/main" val="3419724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1341</Words>
  <Application>Microsoft Office PowerPoint</Application>
  <PresentationFormat>Экран (4:3)</PresentationFormat>
  <Paragraphs>121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успешного речевого развития:</vt:lpstr>
      <vt:lpstr>Презентация PowerPoint</vt:lpstr>
      <vt:lpstr>Требования к речи педагога: </vt:lpstr>
      <vt:lpstr>Что можно использовать для развития речи у дошкольников?</vt:lpstr>
      <vt:lpstr>Применение мнемотехники</vt:lpstr>
      <vt:lpstr>Мнемотаблицы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части, формируемой участниками образовательного процесса, в основной общеобразовательной программе дошкольного образования дошкольной организации</dc:title>
  <dc:creator>Татьяна</dc:creator>
  <cp:lastModifiedBy>Админ</cp:lastModifiedBy>
  <cp:revision>80</cp:revision>
  <cp:lastPrinted>2016-12-14T01:48:01Z</cp:lastPrinted>
  <dcterms:created xsi:type="dcterms:W3CDTF">2014-07-15T18:33:12Z</dcterms:created>
  <dcterms:modified xsi:type="dcterms:W3CDTF">2021-11-14T21:13:06Z</dcterms:modified>
</cp:coreProperties>
</file>