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10" r:id="rId3"/>
    <p:sldId id="257" r:id="rId4"/>
    <p:sldId id="259" r:id="rId5"/>
    <p:sldId id="260" r:id="rId6"/>
    <p:sldId id="264" r:id="rId7"/>
    <p:sldId id="265" r:id="rId8"/>
    <p:sldId id="270" r:id="rId9"/>
    <p:sldId id="271" r:id="rId10"/>
    <p:sldId id="278" r:id="rId11"/>
    <p:sldId id="279" r:id="rId12"/>
    <p:sldId id="280" r:id="rId13"/>
    <p:sldId id="284" r:id="rId14"/>
    <p:sldId id="287" r:id="rId15"/>
    <p:sldId id="288" r:id="rId16"/>
    <p:sldId id="316" r:id="rId17"/>
    <p:sldId id="285" r:id="rId18"/>
    <p:sldId id="286" r:id="rId19"/>
    <p:sldId id="292" r:id="rId20"/>
    <p:sldId id="311" r:id="rId21"/>
    <p:sldId id="294" r:id="rId22"/>
    <p:sldId id="313" r:id="rId23"/>
    <p:sldId id="314" r:id="rId24"/>
    <p:sldId id="312" r:id="rId25"/>
    <p:sldId id="295" r:id="rId26"/>
    <p:sldId id="296" r:id="rId27"/>
    <p:sldId id="297" r:id="rId28"/>
    <p:sldId id="315" r:id="rId29"/>
    <p:sldId id="290" r:id="rId30"/>
    <p:sldId id="299" r:id="rId31"/>
    <p:sldId id="300" r:id="rId32"/>
    <p:sldId id="301" r:id="rId33"/>
    <p:sldId id="302" r:id="rId34"/>
    <p:sldId id="304" r:id="rId35"/>
    <p:sldId id="305" r:id="rId36"/>
    <p:sldId id="30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axId val="66947328"/>
        <c:axId val="69415680"/>
      </c:barChart>
      <c:catAx>
        <c:axId val="66947328"/>
        <c:scaling>
          <c:orientation val="minMax"/>
        </c:scaling>
        <c:axPos val="b"/>
        <c:numFmt formatCode="General" sourceLinked="1"/>
        <c:tickLblPos val="nextTo"/>
        <c:crossAx val="69415680"/>
        <c:crosses val="autoZero"/>
        <c:auto val="1"/>
        <c:lblAlgn val="ctr"/>
        <c:lblOffset val="100"/>
      </c:catAx>
      <c:valAx>
        <c:axId val="69415680"/>
        <c:scaling>
          <c:orientation val="minMax"/>
        </c:scaling>
        <c:axPos val="l"/>
        <c:majorGridlines/>
        <c:numFmt formatCode="General" sourceLinked="1"/>
        <c:tickLblPos val="nextTo"/>
        <c:crossAx val="66947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1259641651936365"/>
          <c:y val="2.6970684039087946E-2"/>
          <c:w val="0.74012627885799986"/>
          <c:h val="0.9147535971684320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axId val="63694336"/>
        <c:axId val="63695872"/>
      </c:barChart>
      <c:catAx>
        <c:axId val="63694336"/>
        <c:scaling>
          <c:orientation val="minMax"/>
        </c:scaling>
        <c:axPos val="b"/>
        <c:numFmt formatCode="General" sourceLinked="1"/>
        <c:tickLblPos val="nextTo"/>
        <c:crossAx val="63695872"/>
        <c:crosses val="autoZero"/>
        <c:auto val="1"/>
        <c:lblAlgn val="ctr"/>
        <c:lblOffset val="100"/>
      </c:catAx>
      <c:valAx>
        <c:axId val="63695872"/>
        <c:scaling>
          <c:orientation val="minMax"/>
        </c:scaling>
        <c:axPos val="l"/>
        <c:majorGridlines/>
        <c:numFmt formatCode="General" sourceLinked="1"/>
        <c:tickLblPos val="nextTo"/>
        <c:crossAx val="63694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2280049815201672"/>
          <c:y val="2.6970684039087946E-2"/>
          <c:w val="0.74012627885799986"/>
          <c:h val="0.860812229090256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</c:v>
                </c:pt>
                <c:pt idx="1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0</c:v>
                </c:pt>
              </c:numCache>
            </c:numRef>
          </c:val>
        </c:ser>
        <c:axId val="63873792"/>
        <c:axId val="63875328"/>
      </c:barChart>
      <c:catAx>
        <c:axId val="63873792"/>
        <c:scaling>
          <c:orientation val="minMax"/>
        </c:scaling>
        <c:axPos val="b"/>
        <c:tickLblPos val="nextTo"/>
        <c:crossAx val="63875328"/>
        <c:crosses val="autoZero"/>
        <c:auto val="1"/>
        <c:lblAlgn val="ctr"/>
        <c:lblOffset val="100"/>
      </c:catAx>
      <c:valAx>
        <c:axId val="63875328"/>
        <c:scaling>
          <c:orientation val="minMax"/>
        </c:scaling>
        <c:axPos val="l"/>
        <c:majorGridlines/>
        <c:numFmt formatCode="General" sourceLinked="1"/>
        <c:tickLblPos val="nextTo"/>
        <c:crossAx val="638737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94D77B-5C20-492E-9BE8-63651CF4A3FF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AFA552-BFB0-4ABE-883F-1BCAAB15E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44824"/>
            <a:ext cx="61184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Государственное бюджетное профессиональное образовательное учреждение Псковской области</a:t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1600" b="1" dirty="0" err="1" smtClean="0">
                <a:latin typeface="Times New Roman"/>
                <a:ea typeface="Calibri"/>
                <a:cs typeface="Times New Roman"/>
              </a:rPr>
              <a:t>Опочецкий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индустриально-педагогический колледж»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Заочное социально-педагогическое отделение</a:t>
            </a:r>
            <a:r>
              <a:rPr lang="ru-RU" sz="2200" b="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b="0" dirty="0" smtClean="0">
                <a:latin typeface="Times New Roman"/>
                <a:ea typeface="Calibri"/>
                <a:cs typeface="Times New Roman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924944"/>
            <a:ext cx="5392688" cy="259228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Выпускная квалификационная работа</a:t>
            </a:r>
          </a:p>
          <a:p>
            <a:pPr>
              <a:lnSpc>
                <a:spcPct val="90000"/>
              </a:lnSpc>
            </a:pPr>
            <a:endParaRPr lang="ru-RU" sz="80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русских народных сказок на развитие связной речи детей старшего дошкольного возраста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6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студентки </a:t>
            </a:r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курса группы 42</a:t>
            </a:r>
          </a:p>
          <a:p>
            <a:r>
              <a:rPr lang="ru-RU" sz="6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6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Кузьминой Ольги Михайловны.</a:t>
            </a:r>
          </a:p>
          <a:p>
            <a:r>
              <a:rPr lang="ru-RU" dirty="0"/>
              <a:t> 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6972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исследования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1052736"/>
            <a:ext cx="623312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Bookman Old Style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Базой исследования является  группа кратковременного пребывания МБОУ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Кудеверская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средняя школа»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Бежаницкого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Псковской области.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практической части исследования – выявление уровня развития связной речи детей старшего дошкольного возраста в процессе изучения русских народных сказок.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15701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исследования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1916832"/>
            <a:ext cx="5297016" cy="45571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констатирующий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формирующий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контрольный </a:t>
            </a:r>
          </a:p>
          <a:p>
            <a:endParaRPr lang="ru-RU" i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констатирующего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Подобрать методики для проведения диагностики.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диагностику развития связной монологической речи детей старшего дошкольного возраста.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контрольного мониторинга.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Методика1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Пересказ сказки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496944" cy="5493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Пересказы детей анализируются по следующим показателям: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понимание текста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правильное формулирование основной мысли;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структурирование текста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умение последовательно и точно строить пересказ (выявляется на основе сопоставления пересказа со структурой текста);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лексика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полнота использования лексики оригинала, замена авторских выразительных средств собственными;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грамматика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правильность построения предложения, умение использовать сложные предложения;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плавность речи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наличие или отсутствие длительных пауз;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самостоятельность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наличие или отсутствие необходимости в подсказках по ходу пересказа и в повторном чтении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2.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Пересказ с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использованием серии сюжетных картинок</a:t>
            </a:r>
          </a:p>
        </p:txBody>
      </p:sp>
      <p:pic>
        <p:nvPicPr>
          <p:cNvPr id="5" name="Содержимое 4" descr="http://olgasergeeff.ru/wp-content/uploads/2012/10/%D0%97%D0%B0%D1%8E%D1%88%D0%BA%D0%B8%D0%BD%D0%B0-%D0%B8%D0%B7%D0%B1%D1%83%D1%88%D0%BA%D0%B0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269375"/>
            <a:ext cx="7467600" cy="35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Методика3.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 «Русские народные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 descr="http://6liski.detkin-club.ru/images/events/7f2ee35105be174a0b78f36cf7102364_58205a1f57e6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590465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оценки развития связной речи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214422"/>
            <a:ext cx="7858180" cy="4873752"/>
          </a:xfrm>
        </p:spPr>
        <p:txBody>
          <a:bodyPr>
            <a:normAutofit fontScale="70000" lnSpcReduction="20000"/>
          </a:bodyPr>
          <a:lstStyle/>
          <a:p>
            <a:pPr marL="442913" indent="-442913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I уровень – высокий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44291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Ребенок активен в общении, ясно и последовательно выражает свои мысли, описание полное, логичное, без пропуска существенных признаков, повторений. Использует образную речь, точность языка, развивает сюжет, соблюдает композицию. Умение выражать свое отношение к воспринимаемому. Лексический запас словаря достаточный для данного возраста, сформирована, связность описательного рассказа.</a:t>
            </a:r>
          </a:p>
          <a:p>
            <a:pPr marL="442913" indent="-442913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II уровень - средний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44291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Ребенок умеет слушать и понимать речь, участвует в общении чаще по инициативе других, при описании допускает ошибки и незначительные паузы, отличается не высоким  лексическим запасом словаря, чаще пользуются не связными между собой фразами, пытаясь обрисовать  словами увиденное на картине, прибегают к усвоенным формулам, предложенным педагогом</a:t>
            </a:r>
          </a:p>
          <a:p>
            <a:pPr marL="442913" indent="-442913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III уровень – низкий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42913" indent="-442913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Ребенок малоактивен и малоразговорчив в общении с детьми и педагогом, невнимателен, не умеет последовательно излагать свои мысли по увиденному и воспринятому, точно передавать их содержания, словарь ребенка скуден, прибегают к усвоенным формулам, схематичности и свернутости высказываний.</a:t>
            </a:r>
          </a:p>
          <a:p>
            <a:pPr marL="442913" indent="-442913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351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</a:t>
            </a:r>
            <a:r>
              <a:rPr lang="ru-RU" sz="2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1.</a:t>
            </a:r>
            <a:r>
              <a:rPr lang="ru-RU" sz="3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1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исследования на констатирующем этапе 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75656" y="2060848"/>
          <a:ext cx="7272808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133"/>
                <a:gridCol w="44636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Ф.И. ребенка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развития связной речи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Алёша П.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Алиса 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Валерия 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Дима Ф.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Кира 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Кира Ш.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Ксюша 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Маша 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Саша Ф.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констатирующего этапа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87624" y="1412776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проведенных занятий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ООД исследовательского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характера «Хлеборобы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Pictures\2017-11-23\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2643206" cy="215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Admin\Pictures\2017-10-25\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276872"/>
            <a:ext cx="4174754" cy="3795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allaklein.ucoz.ru/J009115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052736"/>
            <a:ext cx="4504928" cy="13681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3200" b="1" dirty="0" smtClean="0">
                <a:latin typeface="Arial" charset="0"/>
              </a:rPr>
              <a:t/>
            </a:r>
            <a:br>
              <a:rPr lang="ru-RU" sz="3200" b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204864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влияния русских народных сказок на развитие связной речи старших дошкольников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проведенных занятий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40313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занятия по ознакомлению с русскими народными сказками: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«Как курочка хлеб испекла», «Колобок»,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«Крылатый, мохнатый, да масляный».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3.bp.blogspot.com/_4GxHwEXzDtc/TBFFkXbiP1I/AAAAAAAAAcQ/GNM7jb5OurY/s1600/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240360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проведенных заняти</a:t>
            </a:r>
            <a:r>
              <a:rPr lang="ru-RU" sz="2800" b="1" dirty="0" smtClean="0">
                <a:latin typeface="Bookman Old Style" pitchFamily="18" charset="0"/>
              </a:rPr>
              <a:t>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«Синичкин день» 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6" name="Рисунок 5" descr="D:\Фотографии\2014-10-30\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952328" cy="245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Admin\Pictures\2017-10-19\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456384" cy="3452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:\Users\Admin\Pictures\2017-10-19\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132856"/>
            <a:ext cx="2390775" cy="397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«Синичкин день»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D:\Фотографии\2013-01-27\0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906317" cy="388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графии\2013-01-27\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графии\2013-02-27\0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276872"/>
            <a:ext cx="2880320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llaklein.ucoz.ru/J009115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«Синичкин день»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Фотографии\2013-01-27\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5112568" cy="44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графии\2013-01-27\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2952328" cy="28768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llaklein.ucoz.ru/J009115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проведенных занятий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39610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занятия по ознакомлению с русскими народными сказками: «Лиса и журавль», «Гуси-лебеди», «Лиса и тетерев», в которых главными героями являются птицы.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Документы\фото внеуроч 1\IMG_08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937620" cy="36998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проведенных занятий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Инсценировка пьесы-сказки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старшего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Новогоднее приключение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Фотографии\2014-10-30\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688"/>
            <a:ext cx="1656184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s://pp.userapi.com/c824202/v824202432/68bb5/SpfQO6cIvu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12976"/>
            <a:ext cx="1733550" cy="2314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D:\Pictures\2015-05-27\1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780928"/>
            <a:ext cx="3314700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s://pp.userapi.com/c638419/v638419851/4ddf9/9EE1ZIQ_Pi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01008"/>
            <a:ext cx="2047875" cy="258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проведенных занятий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Викторины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русским народным сказкам: «Наши любимые сказки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 гостях у сказки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ds04.infourok.ru/uploads/ex/0671/0008b900-ac0c3180/img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71810"/>
            <a:ext cx="3978324" cy="2803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D:\Pictures\2016-03-04\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643182"/>
            <a:ext cx="33909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Формирующий этап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проведенных занятий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«Путешествия в страну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Документы\фото внеуроч 1\IMG_08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31236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D:\Документы\3 класс\IMG_23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071810"/>
            <a:ext cx="3048000" cy="249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319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Фотографии\2012-11-05\090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85926"/>
            <a:ext cx="432048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D:\Фотографии\2013-02-19\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3024336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Admin\Pictures\2016-05-24\3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000372"/>
            <a:ext cx="3832028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Таблица 2.</a:t>
            </a:r>
            <a:r>
              <a:rPr lang="ru-RU" sz="48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8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исследования на контрольном этапе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331640" y="1556792"/>
          <a:ext cx="7323584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068"/>
                <a:gridCol w="42385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Ф.И. ребенка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развития связной речи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Алёша П.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Алиса 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Валерия 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Дима Ф.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Кира 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2454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Кира Ш.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Ксюша 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Маша 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Саша Ф.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баллов)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http://allaklein.ucoz.ru/J009115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Объект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исследования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08" y="1500174"/>
            <a:ext cx="5657056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связной речи детей старшего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Русские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народные сказки как средство развития связной речи детей старшего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контрольного этапа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7467600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619672" y="1412773"/>
          <a:ext cx="696354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495"/>
                <a:gridCol w="2797872"/>
                <a:gridCol w="2660177"/>
              </a:tblGrid>
              <a:tr h="154749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развития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Констатирующий этап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развития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Контрольный этап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Алёша П.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Алиса 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Валерия 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Дима Ф.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Кира Ч.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Кира Ш.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Ксюша 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Маша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  <a:tr h="3641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Саша Ф.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7467600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выводы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000108"/>
            <a:ext cx="7929618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проведения практической части исследования была зафиксирована положительная динамика результатов, что позволяет говорить об эффективности проведенной работы.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старшего дошкольного возраста развитие речи достигло оптимального уровня. Большинство детей правильно произносят все звуки, могут регулировать силу голоса, темп речи, интонацию вопроса, радости, удивления.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накопился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значительный запас слов, завершается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грамматической системы языка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Наблюдается активное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усвоение или построение разных типов текстов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(описание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повествование, рассуждение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недостатки в развитии связной речи – это неумение построить связный текст, используя все структурные элементы (начало, середина, конец), соединять части высказывания.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выводы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214422"/>
            <a:ext cx="7429552" cy="506117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Изученная литература и опыт работы над проблемой развития связной речи с использованием сказочного фольклора русского народа позволяют сделать вывод о том, что планомерное, систематическое использование русских народных является эффективным средством развития связной речи.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дошкольном возрасте русские народные сказки обеспечивают высокую эффективность в работе по развитию связной речи детей, поскольку раскрывают перед ними меткость и выразительность языка, показывают, как богата родная речь юмором, живыми и образными выражениями.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Присущая простота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яркость, образность, особенность повторно воспроизводить одни и те же речевые формы и образы заставляют выдвигать сказки как основной фактор развития связной речи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выводы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1600200"/>
            <a:ext cx="659316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связной речи является центральной задачей речевого воспитания детей. Это обусловлено, прежде всего, ее социальной значимостью и ролью в формировании личности. Именно в связной речи реализуется основная, коммуникативная, функция речи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Связная речь – высшая форма речемыслительной деятельности, которая определяет уровень речевого и умственного развития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Овладение связной устной речью составляет важнейшее условие успешной подготовки детей к обучению в школе.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выпускной квалификационной работы достигнута, задачи реализованы.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http://photoramki-online.ru/data/photoramki/midle/319-ramka-multfilm-kolob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408712" cy="229026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640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2800" b="1" dirty="0">
                <a:latin typeface="Arial" charset="0"/>
              </a:rPr>
              <a:t/>
            </a:r>
            <a:br>
              <a:rPr lang="ru-RU" sz="2800" b="1" dirty="0">
                <a:latin typeface="Arial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1214422"/>
            <a:ext cx="6593160" cy="4873752"/>
          </a:xfrm>
        </p:spPr>
        <p:txBody>
          <a:bodyPr>
            <a:normAutofit fontScale="925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проанализировать психолого-педагогическую литературу по данной проблеме;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выявить влияние русских народных сказок, используемых на занятиях по развитию речи и в повседневном общении, для развития связной речи;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разработать систему мероприятий для детей старшего дошкольного возраста на основе использования русских народных сказок;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определить динамику развития связной речи в процессе использования русских народных сказок.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 исследования</a:t>
            </a:r>
            <a:r>
              <a:rPr lang="ru-RU" sz="2800" b="1" dirty="0" smtClean="0">
                <a:latin typeface="Arial" charset="0"/>
              </a:rPr>
              <a:t/>
            </a:r>
            <a:br>
              <a:rPr lang="ru-RU" sz="2800" b="1" dirty="0" smtClean="0">
                <a:latin typeface="Arial" charset="0"/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1357298"/>
            <a:ext cx="6377136" cy="48737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научно-методической литературы;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педагогического опыта по теме исследования;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анализ, синтез, сравнение, обобщение;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методы диагностики уровня развития образной речи детей;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 качественной и количественной обработки данных.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1868832"/>
            <a:ext cx="6665168" cy="4989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Связная речь – это процесс, деятельность говорящего. Основная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функция связной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коммуникативная.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 в двух основных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формах: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диалоге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монологе.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Диалогическая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речь представляет собой особенно яркое проявление коммуникативной функции языка. Главной особенностью диалога является чередование говорения одного собеседника с прослушиванием и последующим говорением другого.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Монологическая речь – связное, логически последовательное высказывание, протекающее относительно долго во времени, не рассчитанное на немедленную реакцию слушателей.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22182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монологов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63688" y="2636912"/>
            <a:ext cx="6161112" cy="38370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повествование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рассуждение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онтаминация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(смешанные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llaklein.ucoz.ru/J0091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089104" cy="23622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сказок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2924944"/>
            <a:ext cx="6449144" cy="35490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о животных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Волшебные сказки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Социально-бытовые сказки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1168</Words>
  <Application>Microsoft Office PowerPoint</Application>
  <PresentationFormat>Экран (4:3)</PresentationFormat>
  <Paragraphs>198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Государственное бюджетное профессиональное образовательное учреждение Псковской области  «Опочецкий индустриально-педагогический колледж»  Заочное социально-педагогическое отделение  </vt:lpstr>
      <vt:lpstr>Цель исследования </vt:lpstr>
      <vt:lpstr>Объект исследования</vt:lpstr>
      <vt:lpstr>Задачи исследования </vt:lpstr>
      <vt:lpstr>Методы  исследования </vt:lpstr>
      <vt:lpstr>.</vt:lpstr>
      <vt:lpstr>.</vt:lpstr>
      <vt:lpstr>Типы монологов</vt:lpstr>
      <vt:lpstr>Виды сказок</vt:lpstr>
      <vt:lpstr>Практическая часть исследования</vt:lpstr>
      <vt:lpstr>Этапы исследования</vt:lpstr>
      <vt:lpstr>Задачи констатирующего этапа  </vt:lpstr>
      <vt:lpstr>Методика1. Пересказ сказки </vt:lpstr>
      <vt:lpstr>Методика 2.  Пересказ с использованием серии сюжетных картинок</vt:lpstr>
      <vt:lpstr>Методика3.  беседа по теме «Русские народные сказки»</vt:lpstr>
      <vt:lpstr>Критерии оценки развития связной речи</vt:lpstr>
      <vt:lpstr>                                                                Таблица 1. Результаты исследования на констатирующем этапе   </vt:lpstr>
      <vt:lpstr>Итоги констатирующего этапа</vt:lpstr>
      <vt:lpstr>Формирующий этап Тематика проведенных занятий</vt:lpstr>
      <vt:lpstr>Формирующий этап Тематика проведенных занятий</vt:lpstr>
      <vt:lpstr>Формирующий этап Тематика проведенных занятий</vt:lpstr>
      <vt:lpstr>«Синичкин день»</vt:lpstr>
      <vt:lpstr>«Синичкин день»</vt:lpstr>
      <vt:lpstr>Формирующий этап Тематика проведенных занятий</vt:lpstr>
      <vt:lpstr>Формирующий этап Тематика проведенных занятий</vt:lpstr>
      <vt:lpstr>Формирующий этап Тематика проведенных занятий</vt:lpstr>
      <vt:lpstr>Формирующий этап Тематика проведенных занятий</vt:lpstr>
      <vt:lpstr>Игры</vt:lpstr>
      <vt:lpstr>                                                                                       Таблица 2. Результаты исследования на контрольном этапе</vt:lpstr>
      <vt:lpstr>Итоги контрольного этапа</vt:lpstr>
      <vt:lpstr>Сравнительный анализ результатов</vt:lpstr>
      <vt:lpstr>Сравнительный анализ результатов</vt:lpstr>
      <vt:lpstr>Основные выводы</vt:lpstr>
      <vt:lpstr>Основные выводы</vt:lpstr>
      <vt:lpstr>Основные выводы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Псковской области  «Опочецкий индустриально-педагогический колледж»  Заочное социально-педагогическое отделение</dc:title>
  <dc:creator>Admin</dc:creator>
  <cp:lastModifiedBy>Admin</cp:lastModifiedBy>
  <cp:revision>48</cp:revision>
  <dcterms:created xsi:type="dcterms:W3CDTF">2018-05-22T11:01:38Z</dcterms:created>
  <dcterms:modified xsi:type="dcterms:W3CDTF">2018-06-04T14:13:54Z</dcterms:modified>
</cp:coreProperties>
</file>