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74" r:id="rId2"/>
    <p:sldId id="256" r:id="rId3"/>
    <p:sldId id="257" r:id="rId4"/>
    <p:sldId id="258" r:id="rId5"/>
    <p:sldId id="262" r:id="rId6"/>
    <p:sldId id="264" r:id="rId7"/>
    <p:sldId id="271" r:id="rId8"/>
    <p:sldId id="272" r:id="rId9"/>
    <p:sldId id="265" r:id="rId10"/>
    <p:sldId id="266" r:id="rId11"/>
    <p:sldId id="267" r:id="rId12"/>
    <p:sldId id="268" r:id="rId13"/>
    <p:sldId id="269" r:id="rId14"/>
    <p:sldId id="259" r:id="rId15"/>
    <p:sldId id="260" r:id="rId16"/>
    <p:sldId id="261" r:id="rId17"/>
    <p:sldId id="263" r:id="rId18"/>
    <p:sldId id="270" r:id="rId19"/>
    <p:sldId id="27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>
      <p:cViewPr>
        <p:scale>
          <a:sx n="68" d="100"/>
          <a:sy n="68" d="100"/>
        </p:scale>
        <p:origin x="-14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63561E-4CA5-4394-BB32-CA8AE450DC6C}" type="datetimeFigureOut">
              <a:rPr lang="ru-RU" smtClean="0"/>
              <a:pPr/>
              <a:t>12.07.2021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181245-BF2F-4669-AF4D-9DF4D1D492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4274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181245-BF2F-4669-AF4D-9DF4D1D4928B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181245-BF2F-4669-AF4D-9DF4D1D4928B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Мама принесла шесть конфет. Таня съела одну. Сколько конфет осталось?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181245-BF2F-4669-AF4D-9DF4D1D4928B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Этот пальчик – дедушка!</a:t>
            </a:r>
          </a:p>
          <a:p>
            <a:r>
              <a:rPr lang="ru-RU" dirty="0" smtClean="0"/>
              <a:t>Этот пальчик – бабушка!</a:t>
            </a:r>
          </a:p>
          <a:p>
            <a:r>
              <a:rPr lang="ru-RU" dirty="0" smtClean="0"/>
              <a:t>Этот пальчик – мамочка!</a:t>
            </a:r>
          </a:p>
          <a:p>
            <a:r>
              <a:rPr lang="ru-RU" dirty="0" smtClean="0"/>
              <a:t>Этот пальчик - папочка!</a:t>
            </a:r>
          </a:p>
          <a:p>
            <a:r>
              <a:rPr lang="ru-RU" dirty="0" smtClean="0"/>
              <a:t>Этот пальчик – я!</a:t>
            </a:r>
          </a:p>
          <a:p>
            <a:r>
              <a:rPr lang="ru-RU" dirty="0" smtClean="0"/>
              <a:t>Вот и вся наша семья!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181245-BF2F-4669-AF4D-9DF4D1D4928B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Э. Успенский</a:t>
            </a:r>
          </a:p>
          <a:p>
            <a:r>
              <a:rPr lang="ru-RU" dirty="0" smtClean="0"/>
              <a:t>Разгром</a:t>
            </a:r>
          </a:p>
          <a:p>
            <a:r>
              <a:rPr lang="ru-RU" dirty="0" smtClean="0"/>
              <a:t>Мама приходит с работы,</a:t>
            </a:r>
            <a:br>
              <a:rPr lang="ru-RU" dirty="0" smtClean="0"/>
            </a:br>
            <a:r>
              <a:rPr lang="ru-RU" dirty="0" smtClean="0"/>
              <a:t>Мама снимает боты,</a:t>
            </a:r>
            <a:br>
              <a:rPr lang="ru-RU" dirty="0" smtClean="0"/>
            </a:br>
            <a:r>
              <a:rPr lang="ru-RU" dirty="0" smtClean="0"/>
              <a:t>Мама приходит в дом,</a:t>
            </a:r>
            <a:br>
              <a:rPr lang="ru-RU" dirty="0" smtClean="0"/>
            </a:br>
            <a:r>
              <a:rPr lang="ru-RU" dirty="0" smtClean="0"/>
              <a:t>Мама глядит кругом.</a:t>
            </a:r>
            <a:br>
              <a:rPr lang="ru-RU" dirty="0" smtClean="0"/>
            </a:br>
            <a:r>
              <a:rPr lang="ru-RU" dirty="0" smtClean="0"/>
              <a:t>— Был на квартиру налёт?</a:t>
            </a:r>
            <a:br>
              <a:rPr lang="ru-RU" dirty="0" smtClean="0"/>
            </a:br>
            <a:r>
              <a:rPr lang="ru-RU" dirty="0" smtClean="0"/>
              <a:t>— Нет.</a:t>
            </a:r>
            <a:br>
              <a:rPr lang="ru-RU" dirty="0" smtClean="0"/>
            </a:br>
            <a:r>
              <a:rPr lang="ru-RU" dirty="0" smtClean="0"/>
              <a:t>— К нам заходил бегемот?</a:t>
            </a:r>
            <a:br>
              <a:rPr lang="ru-RU" dirty="0" smtClean="0"/>
            </a:br>
            <a:r>
              <a:rPr lang="ru-RU" dirty="0" smtClean="0"/>
              <a:t>— Нет.</a:t>
            </a:r>
            <a:br>
              <a:rPr lang="ru-RU" dirty="0" smtClean="0"/>
            </a:br>
            <a:r>
              <a:rPr lang="ru-RU" dirty="0" smtClean="0"/>
              <a:t>— Может быть, дом не наш?</a:t>
            </a:r>
            <a:br>
              <a:rPr lang="ru-RU" dirty="0" smtClean="0"/>
            </a:br>
            <a:r>
              <a:rPr lang="ru-RU" dirty="0" smtClean="0"/>
              <a:t>— Наш.</a:t>
            </a:r>
            <a:br>
              <a:rPr lang="ru-RU" dirty="0" smtClean="0"/>
            </a:br>
            <a:r>
              <a:rPr lang="ru-RU" dirty="0" smtClean="0"/>
              <a:t>— Может, не наш этаж?</a:t>
            </a:r>
            <a:br>
              <a:rPr lang="ru-RU" dirty="0" smtClean="0"/>
            </a:br>
            <a:r>
              <a:rPr lang="ru-RU" dirty="0" smtClean="0"/>
              <a:t>— Наш.</a:t>
            </a:r>
            <a:br>
              <a:rPr lang="ru-RU" dirty="0" smtClean="0"/>
            </a:br>
            <a:r>
              <a:rPr lang="ru-RU" dirty="0" smtClean="0"/>
              <a:t>Просто приходил Серёжка,</a:t>
            </a:r>
            <a:br>
              <a:rPr lang="ru-RU" dirty="0" smtClean="0"/>
            </a:br>
            <a:r>
              <a:rPr lang="ru-RU" dirty="0" smtClean="0"/>
              <a:t>Поиграли мы немножко.</a:t>
            </a:r>
            <a:br>
              <a:rPr lang="ru-RU" dirty="0" smtClean="0"/>
            </a:br>
            <a:r>
              <a:rPr lang="ru-RU" dirty="0" smtClean="0"/>
              <a:t>— Значит это не обвал?</a:t>
            </a:r>
            <a:br>
              <a:rPr lang="ru-RU" dirty="0" smtClean="0"/>
            </a:br>
            <a:r>
              <a:rPr lang="ru-RU" dirty="0" smtClean="0"/>
              <a:t>— Нет.</a:t>
            </a:r>
            <a:br>
              <a:rPr lang="ru-RU" dirty="0" smtClean="0"/>
            </a:br>
            <a:r>
              <a:rPr lang="ru-RU" dirty="0" smtClean="0"/>
              <a:t>— Значит, слон не танцевал?</a:t>
            </a:r>
            <a:br>
              <a:rPr lang="ru-RU" dirty="0" smtClean="0"/>
            </a:br>
            <a:r>
              <a:rPr lang="ru-RU" dirty="0" smtClean="0"/>
              <a:t>— Нет.</a:t>
            </a:r>
            <a:br>
              <a:rPr lang="ru-RU" dirty="0" smtClean="0"/>
            </a:br>
            <a:r>
              <a:rPr lang="ru-RU" dirty="0" smtClean="0"/>
              <a:t>— Очень рада. Оказалось,</a:t>
            </a:r>
            <a:br>
              <a:rPr lang="ru-RU" dirty="0" smtClean="0"/>
            </a:br>
            <a:r>
              <a:rPr lang="ru-RU" dirty="0" smtClean="0"/>
              <a:t>Я напрасно волновалась.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181245-BF2F-4669-AF4D-9DF4D1D4928B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12.07.2021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12.07.2021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12.07.2021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12.07.2021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12.07.2021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gif"/><Relationship Id="rId4" Type="http://schemas.openxmlformats.org/officeDocument/2006/relationships/image" Target="../media/image7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7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image" Target="../media/image19.gif"/><Relationship Id="rId7" Type="http://schemas.openxmlformats.org/officeDocument/2006/relationships/image" Target="../media/image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gif"/><Relationship Id="rId5" Type="http://schemas.openxmlformats.org/officeDocument/2006/relationships/image" Target="../media/image4.gif"/><Relationship Id="rId4" Type="http://schemas.openxmlformats.org/officeDocument/2006/relationships/image" Target="../media/image5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image" Target="../media/image3.gif"/><Relationship Id="rId7" Type="http://schemas.openxmlformats.org/officeDocument/2006/relationships/image" Target="../media/image7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Relationship Id="rId9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gif"/><Relationship Id="rId4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gif"/><Relationship Id="rId4" Type="http://schemas.openxmlformats.org/officeDocument/2006/relationships/image" Target="../media/image5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4" y="692696"/>
            <a:ext cx="48109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День семьи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2031" y="2146007"/>
            <a:ext cx="8902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Презентация для интерактивной доски</a:t>
            </a:r>
            <a:endParaRPr lang="ru-RU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313170" y="2996952"/>
            <a:ext cx="43632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Составили: Фёдорова Анастасия Геннадьевна, Зарубина Нина Геннадьевна, воспитатели МБДОУ «Детский сад №22»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131840" y="5733256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июнь 2021 г.</a:t>
            </a:r>
          </a:p>
          <a:p>
            <a:pPr algn="ctr"/>
            <a:r>
              <a:rPr lang="ru-RU" dirty="0" smtClean="0"/>
              <a:t>Г. Гатчина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99371" y="332656"/>
            <a:ext cx="727635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Кто испёк больше пирожков?</a:t>
            </a:r>
            <a:endParaRPr lang="ru-RU" sz="32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" name="Рисунок 2" descr="мама.gif"/>
          <p:cNvPicPr>
            <a:picLocks noChangeAspect="1"/>
          </p:cNvPicPr>
          <p:nvPr/>
        </p:nvPicPr>
        <p:blipFill>
          <a:blip r:embed="rId2" cstate="print">
            <a:lum contrast="-20000"/>
          </a:blip>
          <a:srcRect r="39604"/>
          <a:stretch>
            <a:fillRect/>
          </a:stretch>
        </p:blipFill>
        <p:spPr>
          <a:xfrm>
            <a:off x="2051720" y="1052736"/>
            <a:ext cx="1095201" cy="2564904"/>
          </a:xfrm>
          <a:prstGeom prst="rect">
            <a:avLst/>
          </a:prstGeom>
        </p:spPr>
      </p:pic>
      <p:pic>
        <p:nvPicPr>
          <p:cNvPr id="4" name="Рисунок 3" descr="бабушка.gif"/>
          <p:cNvPicPr>
            <a:picLocks noChangeAspect="1"/>
          </p:cNvPicPr>
          <p:nvPr/>
        </p:nvPicPr>
        <p:blipFill>
          <a:blip r:embed="rId3" cstate="email"/>
          <a:srcRect r="7407"/>
          <a:stretch>
            <a:fillRect/>
          </a:stretch>
        </p:blipFill>
        <p:spPr>
          <a:xfrm>
            <a:off x="5004048" y="1052736"/>
            <a:ext cx="1800200" cy="2267663"/>
          </a:xfrm>
          <a:prstGeom prst="rect">
            <a:avLst/>
          </a:prstGeom>
        </p:spPr>
      </p:pic>
      <p:pic>
        <p:nvPicPr>
          <p:cNvPr id="5" name="Рисунок 4" descr="пирожок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3573016"/>
            <a:ext cx="889472" cy="889472"/>
          </a:xfrm>
          <a:prstGeom prst="rect">
            <a:avLst/>
          </a:prstGeom>
        </p:spPr>
      </p:pic>
      <p:pic>
        <p:nvPicPr>
          <p:cNvPr id="6" name="Рисунок 5" descr="пирожок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35696" y="4437112"/>
            <a:ext cx="889472" cy="889472"/>
          </a:xfrm>
          <a:prstGeom prst="rect">
            <a:avLst/>
          </a:prstGeom>
        </p:spPr>
      </p:pic>
      <p:pic>
        <p:nvPicPr>
          <p:cNvPr id="7" name="Рисунок 6" descr="пирожок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4437112"/>
            <a:ext cx="889472" cy="889472"/>
          </a:xfrm>
          <a:prstGeom prst="rect">
            <a:avLst/>
          </a:prstGeom>
        </p:spPr>
      </p:pic>
      <p:pic>
        <p:nvPicPr>
          <p:cNvPr id="8" name="Рисунок 7" descr="пирожок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63688" y="3573016"/>
            <a:ext cx="889472" cy="889472"/>
          </a:xfrm>
          <a:prstGeom prst="rect">
            <a:avLst/>
          </a:prstGeom>
        </p:spPr>
      </p:pic>
      <p:pic>
        <p:nvPicPr>
          <p:cNvPr id="9" name="Рисунок 8" descr="пирожок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43808" y="3573016"/>
            <a:ext cx="889472" cy="889472"/>
          </a:xfrm>
          <a:prstGeom prst="rect">
            <a:avLst/>
          </a:prstGeom>
        </p:spPr>
      </p:pic>
      <p:pic>
        <p:nvPicPr>
          <p:cNvPr id="10" name="Рисунок 9" descr="пирожок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24328" y="4293096"/>
            <a:ext cx="889472" cy="889472"/>
          </a:xfrm>
          <a:prstGeom prst="rect">
            <a:avLst/>
          </a:prstGeom>
        </p:spPr>
      </p:pic>
      <p:pic>
        <p:nvPicPr>
          <p:cNvPr id="11" name="Рисунок 10" descr="пирожок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72200" y="4365104"/>
            <a:ext cx="889472" cy="889472"/>
          </a:xfrm>
          <a:prstGeom prst="rect">
            <a:avLst/>
          </a:prstGeom>
        </p:spPr>
      </p:pic>
      <p:pic>
        <p:nvPicPr>
          <p:cNvPr id="12" name="Рисунок 11" descr="пирожок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92080" y="4365104"/>
            <a:ext cx="889472" cy="889472"/>
          </a:xfrm>
          <a:prstGeom prst="rect">
            <a:avLst/>
          </a:prstGeom>
        </p:spPr>
      </p:pic>
      <p:pic>
        <p:nvPicPr>
          <p:cNvPr id="13" name="Рисунок 12" descr="пирожок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52320" y="3429000"/>
            <a:ext cx="889472" cy="889472"/>
          </a:xfrm>
          <a:prstGeom prst="rect">
            <a:avLst/>
          </a:prstGeom>
        </p:spPr>
      </p:pic>
      <p:pic>
        <p:nvPicPr>
          <p:cNvPr id="14" name="Рисунок 13" descr="пирожок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72200" y="3429000"/>
            <a:ext cx="889472" cy="889472"/>
          </a:xfrm>
          <a:prstGeom prst="rect">
            <a:avLst/>
          </a:prstGeom>
        </p:spPr>
      </p:pic>
      <p:pic>
        <p:nvPicPr>
          <p:cNvPr id="15" name="Рисунок 14" descr="пирожок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92080" y="3501008"/>
            <a:ext cx="889472" cy="889472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3923928" y="3789040"/>
            <a:ext cx="91884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&lt;</a:t>
            </a:r>
            <a:endParaRPr lang="ru-RU" sz="66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059832" y="5085184"/>
            <a:ext cx="269817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5 &lt; 6</a:t>
            </a:r>
            <a:endParaRPr lang="ru-RU" sz="66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260648"/>
            <a:ext cx="660629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Кто старше, а кто младше?</a:t>
            </a:r>
            <a:endParaRPr lang="ru-RU" sz="32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" name="Рисунок 2" descr="младенец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3573016"/>
            <a:ext cx="1768036" cy="2088232"/>
          </a:xfrm>
          <a:prstGeom prst="rect">
            <a:avLst/>
          </a:prstGeom>
        </p:spPr>
      </p:pic>
      <p:pic>
        <p:nvPicPr>
          <p:cNvPr id="4" name="Рисунок 3" descr="девочка.gif"/>
          <p:cNvPicPr>
            <a:picLocks noChangeAspect="1"/>
          </p:cNvPicPr>
          <p:nvPr/>
        </p:nvPicPr>
        <p:blipFill>
          <a:blip r:embed="rId4" cstate="print"/>
          <a:srcRect l="34250" t="9401" r="32150" b="9401"/>
          <a:stretch>
            <a:fillRect/>
          </a:stretch>
        </p:blipFill>
        <p:spPr>
          <a:xfrm>
            <a:off x="6084168" y="1484784"/>
            <a:ext cx="2304255" cy="4176464"/>
          </a:xfrm>
          <a:prstGeom prst="rect">
            <a:avLst/>
          </a:prstGeom>
        </p:spPr>
      </p:pic>
      <p:pic>
        <p:nvPicPr>
          <p:cNvPr id="5" name="Рисунок 4" descr="мальчик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87824" y="2204864"/>
            <a:ext cx="2779059" cy="36004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084168" y="908720"/>
            <a:ext cx="131478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Таня</a:t>
            </a:r>
            <a:endParaRPr lang="ru-RU" sz="32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63888" y="1556792"/>
            <a:ext cx="129234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Витя</a:t>
            </a:r>
            <a:endParaRPr lang="ru-RU" sz="32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15616" y="2996952"/>
            <a:ext cx="155523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Миша</a:t>
            </a:r>
            <a:endParaRPr lang="ru-RU" sz="32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766667" y="5733256"/>
            <a:ext cx="6222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1</a:t>
            </a:r>
            <a:endParaRPr lang="ru-RU" sz="4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331640" y="5661248"/>
            <a:ext cx="60526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  <a:endParaRPr lang="ru-RU" sz="4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995936" y="5733256"/>
            <a:ext cx="6222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endParaRPr lang="ru-RU" sz="4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43808" y="476672"/>
            <a:ext cx="322876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Реши задачу</a:t>
            </a:r>
            <a:endParaRPr lang="ru-RU" sz="32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" name="Рисунок 2" descr="конфетка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9792" y="2924944"/>
            <a:ext cx="3235945" cy="2181027"/>
          </a:xfrm>
          <a:prstGeom prst="rect">
            <a:avLst/>
          </a:prstGeom>
        </p:spPr>
      </p:pic>
      <p:pic>
        <p:nvPicPr>
          <p:cNvPr id="4" name="Рисунок 3" descr="конфетка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9792" y="1196752"/>
            <a:ext cx="3235945" cy="2181027"/>
          </a:xfrm>
          <a:prstGeom prst="rect">
            <a:avLst/>
          </a:prstGeom>
        </p:spPr>
      </p:pic>
      <p:pic>
        <p:nvPicPr>
          <p:cNvPr id="5" name="Рисунок 4" descr="конфетка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140968"/>
            <a:ext cx="3235945" cy="2181027"/>
          </a:xfrm>
          <a:prstGeom prst="rect">
            <a:avLst/>
          </a:prstGeom>
        </p:spPr>
      </p:pic>
      <p:pic>
        <p:nvPicPr>
          <p:cNvPr id="6" name="Рисунок 5" descr="конфетка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980728"/>
            <a:ext cx="3235945" cy="2181027"/>
          </a:xfrm>
          <a:prstGeom prst="rect">
            <a:avLst/>
          </a:prstGeom>
        </p:spPr>
      </p:pic>
      <p:pic>
        <p:nvPicPr>
          <p:cNvPr id="7" name="Рисунок 6" descr="конфетка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2924944"/>
            <a:ext cx="3235945" cy="2181027"/>
          </a:xfrm>
          <a:prstGeom prst="rect">
            <a:avLst/>
          </a:prstGeom>
        </p:spPr>
      </p:pic>
      <p:pic>
        <p:nvPicPr>
          <p:cNvPr id="8" name="Рисунок 7" descr="конфетка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908720"/>
            <a:ext cx="3235945" cy="2181027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845031" y="5085184"/>
            <a:ext cx="312777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6-1=5</a:t>
            </a:r>
            <a:endParaRPr lang="ru-RU" sz="66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яблоко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476672"/>
            <a:ext cx="1632131" cy="1628800"/>
          </a:xfrm>
          <a:prstGeom prst="rect">
            <a:avLst/>
          </a:prstGeom>
        </p:spPr>
      </p:pic>
      <p:pic>
        <p:nvPicPr>
          <p:cNvPr id="3" name="Рисунок 2" descr="яблоко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2420888"/>
            <a:ext cx="1632131" cy="1628800"/>
          </a:xfrm>
          <a:prstGeom prst="rect">
            <a:avLst/>
          </a:prstGeom>
        </p:spPr>
      </p:pic>
      <p:pic>
        <p:nvPicPr>
          <p:cNvPr id="4" name="Рисунок 3" descr="яблоко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2420888"/>
            <a:ext cx="1632131" cy="1628800"/>
          </a:xfrm>
          <a:prstGeom prst="rect">
            <a:avLst/>
          </a:prstGeom>
        </p:spPr>
      </p:pic>
      <p:pic>
        <p:nvPicPr>
          <p:cNvPr id="5" name="Рисунок 4" descr="яблоко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4509120"/>
            <a:ext cx="1632131" cy="1628800"/>
          </a:xfrm>
          <a:prstGeom prst="rect">
            <a:avLst/>
          </a:prstGeom>
        </p:spPr>
      </p:pic>
      <p:pic>
        <p:nvPicPr>
          <p:cNvPr id="6" name="Рисунок 5" descr="яблоко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31840" y="4437112"/>
            <a:ext cx="1632131" cy="1628800"/>
          </a:xfrm>
          <a:prstGeom prst="rect">
            <a:avLst/>
          </a:prstGeom>
        </p:spPr>
      </p:pic>
      <p:pic>
        <p:nvPicPr>
          <p:cNvPr id="7" name="Рисунок 6" descr="яблоко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4437112"/>
            <a:ext cx="1632131" cy="1628800"/>
          </a:xfrm>
          <a:prstGeom prst="rect">
            <a:avLst/>
          </a:prstGeom>
        </p:spPr>
      </p:pic>
      <p:pic>
        <p:nvPicPr>
          <p:cNvPr id="8" name="Рисунок 7" descr="яблоко-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27784" y="260648"/>
            <a:ext cx="1582181" cy="1844824"/>
          </a:xfrm>
          <a:prstGeom prst="rect">
            <a:avLst/>
          </a:prstGeom>
        </p:spPr>
      </p:pic>
      <p:pic>
        <p:nvPicPr>
          <p:cNvPr id="9" name="Рисунок 8" descr="яблоко-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188640"/>
            <a:ext cx="1582181" cy="1844824"/>
          </a:xfrm>
          <a:prstGeom prst="rect">
            <a:avLst/>
          </a:prstGeom>
        </p:spPr>
      </p:pic>
      <p:pic>
        <p:nvPicPr>
          <p:cNvPr id="10" name="Рисунок 9" descr="яблоко-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0192" y="188640"/>
            <a:ext cx="1582181" cy="1844824"/>
          </a:xfrm>
          <a:prstGeom prst="rect">
            <a:avLst/>
          </a:prstGeom>
        </p:spPr>
      </p:pic>
      <p:pic>
        <p:nvPicPr>
          <p:cNvPr id="11" name="Рисунок 10" descr="яблоко-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6256" y="2060848"/>
            <a:ext cx="1582181" cy="1844824"/>
          </a:xfrm>
          <a:prstGeom prst="rect">
            <a:avLst/>
          </a:prstGeom>
        </p:spPr>
      </p:pic>
      <p:pic>
        <p:nvPicPr>
          <p:cNvPr id="12" name="Рисунок 11" descr="яблоко-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2060848"/>
            <a:ext cx="1582181" cy="1844824"/>
          </a:xfrm>
          <a:prstGeom prst="rect">
            <a:avLst/>
          </a:prstGeom>
        </p:spPr>
      </p:pic>
      <p:pic>
        <p:nvPicPr>
          <p:cNvPr id="13" name="Рисунок 12" descr="яблоко-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20272" y="4221088"/>
            <a:ext cx="1582181" cy="18448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332656"/>
            <a:ext cx="516359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Скажи ласково</a:t>
            </a:r>
            <a:endParaRPr lang="ru-RU" sz="4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" name="Рисунок 2" descr="мама.gif"/>
          <p:cNvPicPr>
            <a:picLocks noChangeAspect="1"/>
          </p:cNvPicPr>
          <p:nvPr/>
        </p:nvPicPr>
        <p:blipFill>
          <a:blip r:embed="rId2" cstate="email">
            <a:lum contrast="-10000"/>
          </a:blip>
          <a:srcRect r="35540"/>
          <a:stretch>
            <a:fillRect/>
          </a:stretch>
        </p:blipFill>
        <p:spPr>
          <a:xfrm>
            <a:off x="611560" y="1196752"/>
            <a:ext cx="1368152" cy="3002153"/>
          </a:xfrm>
          <a:prstGeom prst="rect">
            <a:avLst/>
          </a:prstGeom>
        </p:spPr>
      </p:pic>
      <p:pic>
        <p:nvPicPr>
          <p:cNvPr id="4" name="Рисунок 3" descr="папа.gif"/>
          <p:cNvPicPr>
            <a:picLocks noChangeAspect="1"/>
          </p:cNvPicPr>
          <p:nvPr/>
        </p:nvPicPr>
        <p:blipFill>
          <a:blip r:embed="rId3" cstate="email"/>
          <a:srcRect l="12201" r="22280"/>
          <a:stretch>
            <a:fillRect/>
          </a:stretch>
        </p:blipFill>
        <p:spPr>
          <a:xfrm>
            <a:off x="2339752" y="1268760"/>
            <a:ext cx="1556907" cy="2376264"/>
          </a:xfrm>
          <a:prstGeom prst="rect">
            <a:avLst/>
          </a:prstGeom>
        </p:spPr>
      </p:pic>
      <p:pic>
        <p:nvPicPr>
          <p:cNvPr id="5" name="Рисунок 4" descr="бабушка.gif"/>
          <p:cNvPicPr>
            <a:picLocks noChangeAspect="1"/>
          </p:cNvPicPr>
          <p:nvPr/>
        </p:nvPicPr>
        <p:blipFill>
          <a:blip r:embed="rId4" cstate="email"/>
          <a:srcRect r="7407"/>
          <a:stretch>
            <a:fillRect/>
          </a:stretch>
        </p:blipFill>
        <p:spPr>
          <a:xfrm>
            <a:off x="4283968" y="1340768"/>
            <a:ext cx="1800200" cy="2267663"/>
          </a:xfrm>
          <a:prstGeom prst="rect">
            <a:avLst/>
          </a:prstGeom>
        </p:spPr>
      </p:pic>
      <p:pic>
        <p:nvPicPr>
          <p:cNvPr id="6" name="Рисунок 5" descr="дедушка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35696" y="4293096"/>
            <a:ext cx="2372664" cy="1800200"/>
          </a:xfrm>
          <a:prstGeom prst="rect">
            <a:avLst/>
          </a:prstGeom>
        </p:spPr>
      </p:pic>
      <p:pic>
        <p:nvPicPr>
          <p:cNvPr id="7" name="Рисунок 6" descr="младенец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36096" y="3789040"/>
            <a:ext cx="2016224" cy="2381368"/>
          </a:xfrm>
          <a:prstGeom prst="rect">
            <a:avLst/>
          </a:prstGeom>
        </p:spPr>
      </p:pic>
      <p:pic>
        <p:nvPicPr>
          <p:cNvPr id="8" name="Рисунок 7" descr="девочка.gif"/>
          <p:cNvPicPr>
            <a:picLocks noChangeAspect="1"/>
          </p:cNvPicPr>
          <p:nvPr/>
        </p:nvPicPr>
        <p:blipFill>
          <a:blip r:embed="rId7" cstate="print"/>
          <a:srcRect l="34250" t="9401" r="32150" b="9401"/>
          <a:stretch>
            <a:fillRect/>
          </a:stretch>
        </p:blipFill>
        <p:spPr>
          <a:xfrm>
            <a:off x="6876256" y="1196752"/>
            <a:ext cx="1390499" cy="2520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55788" y="332656"/>
            <a:ext cx="592341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Посчитай до пяти</a:t>
            </a:r>
            <a:endParaRPr lang="ru-RU" sz="4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Рисунок 3" descr="младенец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1412776"/>
            <a:ext cx="1402235" cy="1656184"/>
          </a:xfrm>
          <a:prstGeom prst="rect">
            <a:avLst/>
          </a:prstGeom>
        </p:spPr>
      </p:pic>
      <p:pic>
        <p:nvPicPr>
          <p:cNvPr id="10" name="Рисунок 9" descr="младенец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1412776"/>
            <a:ext cx="1402235" cy="1656184"/>
          </a:xfrm>
          <a:prstGeom prst="rect">
            <a:avLst/>
          </a:prstGeom>
        </p:spPr>
      </p:pic>
      <p:pic>
        <p:nvPicPr>
          <p:cNvPr id="11" name="Рисунок 10" descr="младенец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5936" y="1412776"/>
            <a:ext cx="1402235" cy="1656184"/>
          </a:xfrm>
          <a:prstGeom prst="rect">
            <a:avLst/>
          </a:prstGeom>
        </p:spPr>
      </p:pic>
      <p:pic>
        <p:nvPicPr>
          <p:cNvPr id="12" name="Рисунок 11" descr="младенец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1412776"/>
            <a:ext cx="1402235" cy="1656184"/>
          </a:xfrm>
          <a:prstGeom prst="rect">
            <a:avLst/>
          </a:prstGeom>
        </p:spPr>
      </p:pic>
      <p:pic>
        <p:nvPicPr>
          <p:cNvPr id="13" name="Рисунок 12" descr="младенец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92280" y="1412776"/>
            <a:ext cx="1402235" cy="1656184"/>
          </a:xfrm>
          <a:prstGeom prst="rect">
            <a:avLst/>
          </a:prstGeom>
        </p:spPr>
      </p:pic>
      <p:pic>
        <p:nvPicPr>
          <p:cNvPr id="14" name="Рисунок 13" descr="девочка.gif"/>
          <p:cNvPicPr>
            <a:picLocks noChangeAspect="1"/>
          </p:cNvPicPr>
          <p:nvPr/>
        </p:nvPicPr>
        <p:blipFill>
          <a:blip r:embed="rId3" cstate="print"/>
          <a:srcRect l="34250" t="9401" r="32150" b="9401"/>
          <a:stretch>
            <a:fillRect/>
          </a:stretch>
        </p:blipFill>
        <p:spPr>
          <a:xfrm>
            <a:off x="827584" y="3717032"/>
            <a:ext cx="1390499" cy="2520280"/>
          </a:xfrm>
          <a:prstGeom prst="rect">
            <a:avLst/>
          </a:prstGeom>
        </p:spPr>
      </p:pic>
      <p:pic>
        <p:nvPicPr>
          <p:cNvPr id="15" name="Рисунок 14" descr="девочка.gif"/>
          <p:cNvPicPr>
            <a:picLocks noChangeAspect="1"/>
          </p:cNvPicPr>
          <p:nvPr/>
        </p:nvPicPr>
        <p:blipFill>
          <a:blip r:embed="rId3" cstate="print"/>
          <a:srcRect l="34250" t="9401" r="32150" b="9401"/>
          <a:stretch>
            <a:fillRect/>
          </a:stretch>
        </p:blipFill>
        <p:spPr>
          <a:xfrm>
            <a:off x="2411760" y="3789040"/>
            <a:ext cx="1390499" cy="2520280"/>
          </a:xfrm>
          <a:prstGeom prst="rect">
            <a:avLst/>
          </a:prstGeom>
        </p:spPr>
      </p:pic>
      <p:pic>
        <p:nvPicPr>
          <p:cNvPr id="16" name="Рисунок 15" descr="девочка.gif"/>
          <p:cNvPicPr>
            <a:picLocks noChangeAspect="1"/>
          </p:cNvPicPr>
          <p:nvPr/>
        </p:nvPicPr>
        <p:blipFill>
          <a:blip r:embed="rId3" cstate="print"/>
          <a:srcRect l="34250" t="9401" r="32150" b="9401"/>
          <a:stretch>
            <a:fillRect/>
          </a:stretch>
        </p:blipFill>
        <p:spPr>
          <a:xfrm>
            <a:off x="4067944" y="3789040"/>
            <a:ext cx="1390499" cy="2520280"/>
          </a:xfrm>
          <a:prstGeom prst="rect">
            <a:avLst/>
          </a:prstGeom>
        </p:spPr>
      </p:pic>
      <p:pic>
        <p:nvPicPr>
          <p:cNvPr id="17" name="Рисунок 16" descr="девочка.gif"/>
          <p:cNvPicPr>
            <a:picLocks noChangeAspect="1"/>
          </p:cNvPicPr>
          <p:nvPr/>
        </p:nvPicPr>
        <p:blipFill>
          <a:blip r:embed="rId3" cstate="print"/>
          <a:srcRect l="34250" t="9401" r="32150" b="9401"/>
          <a:stretch>
            <a:fillRect/>
          </a:stretch>
        </p:blipFill>
        <p:spPr>
          <a:xfrm>
            <a:off x="5652120" y="3789040"/>
            <a:ext cx="1390499" cy="2520280"/>
          </a:xfrm>
          <a:prstGeom prst="rect">
            <a:avLst/>
          </a:prstGeom>
        </p:spPr>
      </p:pic>
      <p:pic>
        <p:nvPicPr>
          <p:cNvPr id="18" name="Рисунок 17" descr="девочка.gif"/>
          <p:cNvPicPr>
            <a:picLocks noChangeAspect="1"/>
          </p:cNvPicPr>
          <p:nvPr/>
        </p:nvPicPr>
        <p:blipFill>
          <a:blip r:embed="rId3" cstate="print"/>
          <a:srcRect l="34250" t="9401" r="32150" b="9401"/>
          <a:stretch>
            <a:fillRect/>
          </a:stretch>
        </p:blipFill>
        <p:spPr>
          <a:xfrm>
            <a:off x="7092280" y="3717032"/>
            <a:ext cx="1390499" cy="2520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2390" y="332656"/>
            <a:ext cx="785022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Какое слово отличается ?</a:t>
            </a:r>
            <a:endParaRPr lang="ru-RU" sz="40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" name="Рисунок 2" descr="девочка.gif"/>
          <p:cNvPicPr>
            <a:picLocks noChangeAspect="1"/>
          </p:cNvPicPr>
          <p:nvPr/>
        </p:nvPicPr>
        <p:blipFill>
          <a:blip r:embed="rId2" cstate="print"/>
          <a:srcRect l="34250" t="9401" r="32150" b="9401"/>
          <a:stretch>
            <a:fillRect/>
          </a:stretch>
        </p:blipFill>
        <p:spPr>
          <a:xfrm>
            <a:off x="1259632" y="1412776"/>
            <a:ext cx="874028" cy="1584176"/>
          </a:xfrm>
          <a:prstGeom prst="rect">
            <a:avLst/>
          </a:prstGeom>
        </p:spPr>
      </p:pic>
      <p:pic>
        <p:nvPicPr>
          <p:cNvPr id="4" name="Рисунок 3" descr="девочка.gif"/>
          <p:cNvPicPr>
            <a:picLocks noChangeAspect="1"/>
          </p:cNvPicPr>
          <p:nvPr/>
        </p:nvPicPr>
        <p:blipFill>
          <a:blip r:embed="rId2" cstate="print"/>
          <a:srcRect l="34250" t="9401" r="32150" b="9401"/>
          <a:stretch>
            <a:fillRect/>
          </a:stretch>
        </p:blipFill>
        <p:spPr>
          <a:xfrm>
            <a:off x="3059832" y="1412776"/>
            <a:ext cx="874028" cy="1584176"/>
          </a:xfrm>
          <a:prstGeom prst="rect">
            <a:avLst/>
          </a:prstGeom>
        </p:spPr>
      </p:pic>
      <p:pic>
        <p:nvPicPr>
          <p:cNvPr id="5" name="Рисунок 4" descr="девочка.gif"/>
          <p:cNvPicPr>
            <a:picLocks noChangeAspect="1"/>
          </p:cNvPicPr>
          <p:nvPr/>
        </p:nvPicPr>
        <p:blipFill>
          <a:blip r:embed="rId2" cstate="print"/>
          <a:srcRect l="34250" t="9401" r="32150" b="9401"/>
          <a:stretch>
            <a:fillRect/>
          </a:stretch>
        </p:blipFill>
        <p:spPr>
          <a:xfrm>
            <a:off x="4788024" y="1412776"/>
            <a:ext cx="874028" cy="158417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99592" y="3212976"/>
            <a:ext cx="134524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ДОЧЬ</a:t>
            </a:r>
            <a:endParaRPr lang="ru-RU" sz="28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499992" y="3212976"/>
            <a:ext cx="134524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ДОЧЬ</a:t>
            </a:r>
            <a:endParaRPr lang="ru-RU" sz="28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771800" y="3212976"/>
            <a:ext cx="134524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ДОЧЬ</a:t>
            </a:r>
            <a:endParaRPr lang="ru-RU" sz="28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0" name="Рисунок 9" descr="младенец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3789040"/>
            <a:ext cx="1402235" cy="1656184"/>
          </a:xfrm>
          <a:prstGeom prst="rect">
            <a:avLst/>
          </a:prstGeom>
        </p:spPr>
      </p:pic>
      <p:pic>
        <p:nvPicPr>
          <p:cNvPr id="11" name="Рисунок 10" descr="младенец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55776" y="3861048"/>
            <a:ext cx="1402235" cy="1656184"/>
          </a:xfrm>
          <a:prstGeom prst="rect">
            <a:avLst/>
          </a:prstGeom>
        </p:spPr>
      </p:pic>
      <p:pic>
        <p:nvPicPr>
          <p:cNvPr id="12" name="Рисунок 11" descr="младенец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3933056"/>
            <a:ext cx="1402235" cy="1656184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777217" y="5589240"/>
            <a:ext cx="130195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ВНУК</a:t>
            </a:r>
            <a:endParaRPr lang="ru-RU" sz="28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555776" y="5733256"/>
            <a:ext cx="130195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ВНУК</a:t>
            </a:r>
            <a:endParaRPr lang="ru-RU" sz="28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355976" y="5733256"/>
            <a:ext cx="130195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ВНУК</a:t>
            </a:r>
            <a:endParaRPr lang="ru-RU" sz="28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6" name="Рисунок 15" descr="clipart-night-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72200" y="1412776"/>
            <a:ext cx="2194897" cy="136815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7" name="Рисунок 16" descr="00294593.jpg"/>
          <p:cNvPicPr>
            <a:picLocks noChangeAspect="1"/>
          </p:cNvPicPr>
          <p:nvPr/>
        </p:nvPicPr>
        <p:blipFill>
          <a:blip r:embed="rId5" cstate="print"/>
          <a:srcRect l="3633" t="4641" r="5649" b="46976"/>
          <a:stretch>
            <a:fillRect/>
          </a:stretch>
        </p:blipFill>
        <p:spPr>
          <a:xfrm>
            <a:off x="6300192" y="4077072"/>
            <a:ext cx="2232248" cy="153617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8" name="Прямоугольник 17"/>
          <p:cNvSpPr/>
          <p:nvPr/>
        </p:nvSpPr>
        <p:spPr>
          <a:xfrm>
            <a:off x="6804248" y="3212976"/>
            <a:ext cx="134524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НОЧЬ</a:t>
            </a:r>
            <a:endParaRPr lang="ru-RU" sz="28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962144" y="5805264"/>
            <a:ext cx="98616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СУК</a:t>
            </a:r>
            <a:endParaRPr lang="ru-RU" sz="28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3" grpId="0"/>
      <p:bldP spid="14" grpId="0"/>
      <p:bldP spid="15" grpId="0"/>
      <p:bldP spid="18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890" y="332656"/>
            <a:ext cx="668324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Выучи стихотворение</a:t>
            </a:r>
            <a:endParaRPr lang="ru-RU" sz="40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" name="Рисунок 2" descr="рука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9832" y="3933056"/>
            <a:ext cx="2426412" cy="2664296"/>
          </a:xfrm>
          <a:prstGeom prst="rect">
            <a:avLst/>
          </a:prstGeom>
        </p:spPr>
      </p:pic>
      <p:pic>
        <p:nvPicPr>
          <p:cNvPr id="4" name="Рисунок 3" descr="дедушка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221088"/>
            <a:ext cx="2372664" cy="1800200"/>
          </a:xfrm>
          <a:prstGeom prst="rect">
            <a:avLst/>
          </a:prstGeom>
        </p:spPr>
      </p:pic>
      <p:pic>
        <p:nvPicPr>
          <p:cNvPr id="5" name="Рисунок 4" descr="бабушка.gif"/>
          <p:cNvPicPr>
            <a:picLocks noChangeAspect="1"/>
          </p:cNvPicPr>
          <p:nvPr/>
        </p:nvPicPr>
        <p:blipFill>
          <a:blip r:embed="rId5" cstate="email"/>
          <a:srcRect r="7407"/>
          <a:stretch>
            <a:fillRect/>
          </a:stretch>
        </p:blipFill>
        <p:spPr>
          <a:xfrm>
            <a:off x="683568" y="1196752"/>
            <a:ext cx="1800200" cy="2267663"/>
          </a:xfrm>
          <a:prstGeom prst="rect">
            <a:avLst/>
          </a:prstGeom>
        </p:spPr>
      </p:pic>
      <p:pic>
        <p:nvPicPr>
          <p:cNvPr id="6" name="Рисунок 5" descr="мама.gif"/>
          <p:cNvPicPr>
            <a:picLocks noChangeAspect="1"/>
          </p:cNvPicPr>
          <p:nvPr/>
        </p:nvPicPr>
        <p:blipFill>
          <a:blip r:embed="rId6" cstate="email">
            <a:lum contrast="-20000"/>
          </a:blip>
          <a:srcRect r="35540"/>
          <a:stretch>
            <a:fillRect/>
          </a:stretch>
        </p:blipFill>
        <p:spPr>
          <a:xfrm>
            <a:off x="3635896" y="908720"/>
            <a:ext cx="1368152" cy="3002153"/>
          </a:xfrm>
          <a:prstGeom prst="rect">
            <a:avLst/>
          </a:prstGeom>
        </p:spPr>
      </p:pic>
      <p:pic>
        <p:nvPicPr>
          <p:cNvPr id="7" name="Рисунок 6" descr="папа.gif"/>
          <p:cNvPicPr>
            <a:picLocks noChangeAspect="1"/>
          </p:cNvPicPr>
          <p:nvPr/>
        </p:nvPicPr>
        <p:blipFill>
          <a:blip r:embed="rId7" cstate="print"/>
          <a:srcRect l="12201" r="21020"/>
          <a:stretch>
            <a:fillRect/>
          </a:stretch>
        </p:blipFill>
        <p:spPr>
          <a:xfrm>
            <a:off x="5652120" y="1052736"/>
            <a:ext cx="1667781" cy="2497460"/>
          </a:xfrm>
          <a:prstGeom prst="rect">
            <a:avLst/>
          </a:prstGeom>
        </p:spPr>
      </p:pic>
      <p:pic>
        <p:nvPicPr>
          <p:cNvPr id="8" name="Рисунок 7" descr="мальчик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flipH="1">
            <a:off x="6516216" y="3284984"/>
            <a:ext cx="2352675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ама-приходит-с-работы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32656"/>
            <a:ext cx="8496943" cy="61926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87729" y="332656"/>
            <a:ext cx="685957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Как нарисовать </a:t>
            </a:r>
            <a:r>
              <a:rPr lang="ru-RU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маму?</a:t>
            </a:r>
            <a:endParaRPr lang="ru-RU" sz="40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" name="Рисунок 2" descr="как нарисовать портрет мамы.jpg"/>
          <p:cNvPicPr>
            <a:picLocks noChangeAspect="1"/>
          </p:cNvPicPr>
          <p:nvPr/>
        </p:nvPicPr>
        <p:blipFill>
          <a:blip r:embed="rId2" cstate="print">
            <a:lum contrast="-20000"/>
          </a:blip>
          <a:srcRect l="12741" t="5335" r="70433" b="69851"/>
          <a:stretch>
            <a:fillRect/>
          </a:stretch>
        </p:blipFill>
        <p:spPr>
          <a:xfrm>
            <a:off x="1475656" y="1196751"/>
            <a:ext cx="2304256" cy="23145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как нарисовать портрет мамы.jpg"/>
          <p:cNvPicPr>
            <a:picLocks noChangeAspect="1"/>
          </p:cNvPicPr>
          <p:nvPr/>
        </p:nvPicPr>
        <p:blipFill>
          <a:blip r:embed="rId2" cstate="print">
            <a:lum contrast="-20000"/>
          </a:blip>
          <a:srcRect l="11540" t="35112" r="70432" b="36766"/>
          <a:stretch>
            <a:fillRect/>
          </a:stretch>
        </p:blipFill>
        <p:spPr>
          <a:xfrm>
            <a:off x="4788024" y="1196752"/>
            <a:ext cx="2232248" cy="23042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как нарисовать портрет мамы.jpg"/>
          <p:cNvPicPr>
            <a:picLocks noChangeAspect="1"/>
          </p:cNvPicPr>
          <p:nvPr/>
        </p:nvPicPr>
        <p:blipFill>
          <a:blip r:embed="rId2" cstate="print">
            <a:lum contrast="-20000"/>
          </a:blip>
          <a:srcRect l="69231" t="37541" r="13868" b="38420"/>
          <a:stretch>
            <a:fillRect/>
          </a:stretch>
        </p:blipFill>
        <p:spPr>
          <a:xfrm>
            <a:off x="1475656" y="3861048"/>
            <a:ext cx="2304256" cy="23042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как нарисовать портрет мамы.jpg"/>
          <p:cNvPicPr>
            <a:picLocks noChangeAspect="1"/>
          </p:cNvPicPr>
          <p:nvPr/>
        </p:nvPicPr>
        <p:blipFill>
          <a:blip r:embed="rId2" cstate="print">
            <a:lum contrast="-20000"/>
          </a:blip>
          <a:srcRect l="65625" t="68197" r="12741" b="2027"/>
          <a:stretch>
            <a:fillRect/>
          </a:stretch>
        </p:blipFill>
        <p:spPr>
          <a:xfrm>
            <a:off x="4788024" y="3861048"/>
            <a:ext cx="2304256" cy="23042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620688"/>
            <a:ext cx="32403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Кто милее всех на свете?</a:t>
            </a:r>
          </a:p>
          <a:p>
            <a:r>
              <a:rPr lang="ru-RU" dirty="0" smtClean="0"/>
              <a:t>Кого любят очень дети?</a:t>
            </a:r>
          </a:p>
          <a:p>
            <a:r>
              <a:rPr lang="ru-RU" dirty="0" smtClean="0"/>
              <a:t>На вопрос отвечу прямо:</a:t>
            </a:r>
          </a:p>
          <a:p>
            <a:r>
              <a:rPr lang="ru-RU" dirty="0" smtClean="0"/>
              <a:t>— Всех милее наша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2708920"/>
            <a:ext cx="41764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Кто же трудную работу</a:t>
            </a:r>
          </a:p>
          <a:p>
            <a:r>
              <a:rPr lang="ru-RU" dirty="0" smtClean="0"/>
              <a:t>Может делать по субботам? —</a:t>
            </a:r>
          </a:p>
          <a:p>
            <a:r>
              <a:rPr lang="ru-RU" dirty="0" smtClean="0"/>
              <a:t>С топором, пилой, лопатой</a:t>
            </a:r>
          </a:p>
          <a:p>
            <a:r>
              <a:rPr lang="ru-RU" dirty="0" smtClean="0"/>
              <a:t>Строит, трудится наш... 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95536" y="4653136"/>
            <a:ext cx="28803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Кто любить не устает,</a:t>
            </a:r>
          </a:p>
          <a:p>
            <a:r>
              <a:rPr lang="ru-RU" dirty="0" smtClean="0"/>
              <a:t>Пироги для нас печет,</a:t>
            </a:r>
          </a:p>
          <a:p>
            <a:r>
              <a:rPr lang="ru-RU" dirty="0" smtClean="0"/>
              <a:t>Вкусные оладушки?</a:t>
            </a:r>
          </a:p>
          <a:p>
            <a:r>
              <a:rPr lang="ru-RU" dirty="0" smtClean="0"/>
              <a:t>Это наша...</a:t>
            </a:r>
          </a:p>
          <a:p>
            <a:endParaRPr lang="ru-RU" dirty="0"/>
          </a:p>
        </p:txBody>
      </p:sp>
      <p:pic>
        <p:nvPicPr>
          <p:cNvPr id="10" name="Рисунок 9" descr="мама.gif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716016" y="332656"/>
            <a:ext cx="1762456" cy="2492896"/>
          </a:xfrm>
          <a:prstGeom prst="rect">
            <a:avLst/>
          </a:prstGeom>
        </p:spPr>
      </p:pic>
      <p:pic>
        <p:nvPicPr>
          <p:cNvPr id="11" name="Рисунок 10" descr="папа.gif"/>
          <p:cNvPicPr>
            <a:picLocks noChangeAspect="1"/>
          </p:cNvPicPr>
          <p:nvPr/>
        </p:nvPicPr>
        <p:blipFill>
          <a:blip r:embed="rId3" cstate="email"/>
          <a:srcRect l="12201" r="22280"/>
          <a:stretch>
            <a:fillRect/>
          </a:stretch>
        </p:blipFill>
        <p:spPr>
          <a:xfrm>
            <a:off x="6444208" y="2204864"/>
            <a:ext cx="1556907" cy="2376264"/>
          </a:xfrm>
          <a:prstGeom prst="rect">
            <a:avLst/>
          </a:prstGeom>
        </p:spPr>
      </p:pic>
      <p:pic>
        <p:nvPicPr>
          <p:cNvPr id="12" name="Рисунок 11" descr="бабушка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644008" y="4005064"/>
            <a:ext cx="1944216" cy="22676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548680"/>
            <a:ext cx="39604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Кто веселый карапузик —</a:t>
            </a:r>
          </a:p>
          <a:p>
            <a:r>
              <a:rPr lang="ru-RU" dirty="0" smtClean="0"/>
              <a:t>Шустро ползает на пузе?</a:t>
            </a:r>
          </a:p>
          <a:p>
            <a:r>
              <a:rPr lang="ru-RU" dirty="0" smtClean="0"/>
              <a:t>Удивительный мальчишка —</a:t>
            </a:r>
          </a:p>
          <a:p>
            <a:r>
              <a:rPr lang="ru-RU" dirty="0" smtClean="0"/>
              <a:t>Это младший мой... 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2420888"/>
            <a:ext cx="42484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Кто любит и меня, и братца,</a:t>
            </a:r>
          </a:p>
          <a:p>
            <a:r>
              <a:rPr lang="ru-RU" dirty="0" smtClean="0"/>
              <a:t>Но больше любит наряжаться? —</a:t>
            </a:r>
          </a:p>
          <a:p>
            <a:r>
              <a:rPr lang="ru-RU" dirty="0" smtClean="0"/>
              <a:t>Очень модная девчонка —</a:t>
            </a:r>
          </a:p>
          <a:p>
            <a:r>
              <a:rPr lang="ru-RU" dirty="0" smtClean="0"/>
              <a:t>Моя старшая... 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39552" y="4221088"/>
            <a:ext cx="31683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Кто всю жизнь работал,</a:t>
            </a:r>
          </a:p>
          <a:p>
            <a:r>
              <a:rPr lang="ru-RU" dirty="0" smtClean="0"/>
              <a:t>Окружал заботой</a:t>
            </a:r>
          </a:p>
          <a:p>
            <a:r>
              <a:rPr lang="ru-RU" dirty="0" smtClean="0"/>
              <a:t>Внуков, бабушку, детей,</a:t>
            </a:r>
          </a:p>
          <a:p>
            <a:r>
              <a:rPr lang="ru-RU" dirty="0" smtClean="0"/>
              <a:t>Уважал простых людей?</a:t>
            </a:r>
          </a:p>
          <a:p>
            <a:r>
              <a:rPr lang="ru-RU" dirty="0" smtClean="0"/>
              <a:t>На пенсии уж много лет</a:t>
            </a:r>
          </a:p>
          <a:p>
            <a:r>
              <a:rPr lang="ru-RU" dirty="0" smtClean="0"/>
              <a:t>Нестареющий наш... </a:t>
            </a:r>
          </a:p>
          <a:p>
            <a:endParaRPr lang="ru-RU" dirty="0"/>
          </a:p>
        </p:txBody>
      </p:sp>
      <p:pic>
        <p:nvPicPr>
          <p:cNvPr id="7" name="Рисунок 6" descr="дедушка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56176" y="4509120"/>
            <a:ext cx="2372664" cy="1800200"/>
          </a:xfrm>
          <a:prstGeom prst="rect">
            <a:avLst/>
          </a:prstGeom>
        </p:spPr>
      </p:pic>
      <p:pic>
        <p:nvPicPr>
          <p:cNvPr id="8" name="Рисунок 7" descr="младенец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04248" y="188640"/>
            <a:ext cx="1676257" cy="1979831"/>
          </a:xfrm>
          <a:prstGeom prst="rect">
            <a:avLst/>
          </a:prstGeom>
        </p:spPr>
      </p:pic>
      <p:pic>
        <p:nvPicPr>
          <p:cNvPr id="9" name="Рисунок 8" descr="девочка.gif"/>
          <p:cNvPicPr>
            <a:picLocks noChangeAspect="1"/>
          </p:cNvPicPr>
          <p:nvPr/>
        </p:nvPicPr>
        <p:blipFill>
          <a:blip r:embed="rId4" cstate="print"/>
          <a:srcRect l="34250" t="9401" r="32150" b="9401"/>
          <a:stretch>
            <a:fillRect/>
          </a:stretch>
        </p:blipFill>
        <p:spPr>
          <a:xfrm>
            <a:off x="5076056" y="1916832"/>
            <a:ext cx="1390499" cy="2520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4581128"/>
            <a:ext cx="40324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Без чего на белом свете</a:t>
            </a:r>
          </a:p>
          <a:p>
            <a:r>
              <a:rPr lang="ru-RU" dirty="0" smtClean="0"/>
              <a:t>Взрослым не прожить и детям?</a:t>
            </a:r>
          </a:p>
          <a:p>
            <a:r>
              <a:rPr lang="ru-RU" dirty="0" smtClean="0"/>
              <a:t>Кто поддержит вас, друзья?</a:t>
            </a:r>
          </a:p>
          <a:p>
            <a:r>
              <a:rPr lang="ru-RU" dirty="0" smtClean="0"/>
              <a:t>Ваша дружная...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404664"/>
            <a:ext cx="35283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Мамы старшая сестра —</a:t>
            </a:r>
          </a:p>
          <a:p>
            <a:r>
              <a:rPr lang="ru-RU" dirty="0" smtClean="0"/>
              <a:t>С виду вовсе не стара,</a:t>
            </a:r>
          </a:p>
          <a:p>
            <a:r>
              <a:rPr lang="ru-RU" dirty="0" smtClean="0"/>
              <a:t>С улыбкой спросит: </a:t>
            </a:r>
          </a:p>
          <a:p>
            <a:r>
              <a:rPr lang="ru-RU" dirty="0" smtClean="0"/>
              <a:t>«Как живете?»</a:t>
            </a:r>
          </a:p>
          <a:p>
            <a:r>
              <a:rPr lang="ru-RU" dirty="0" smtClean="0"/>
              <a:t>Кто в гости к нам приехал?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2492896"/>
            <a:ext cx="41044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Кто же с маминой сестрой</a:t>
            </a:r>
          </a:p>
          <a:p>
            <a:r>
              <a:rPr lang="ru-RU" dirty="0" smtClean="0"/>
              <a:t>Приезжает к нам порой?</a:t>
            </a:r>
          </a:p>
          <a:p>
            <a:r>
              <a:rPr lang="ru-RU" dirty="0" smtClean="0"/>
              <a:t>На меня с улыбкой глядя,</a:t>
            </a:r>
          </a:p>
          <a:p>
            <a:r>
              <a:rPr lang="ru-RU" dirty="0" smtClean="0"/>
              <a:t>«Здравствуй!» — говорит мне... </a:t>
            </a:r>
          </a:p>
          <a:p>
            <a:endParaRPr lang="ru-RU" dirty="0"/>
          </a:p>
        </p:txBody>
      </p:sp>
      <p:pic>
        <p:nvPicPr>
          <p:cNvPr id="5" name="Рисунок 4" descr="тётя-и-дядя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44208" y="332656"/>
            <a:ext cx="1368152" cy="2092468"/>
          </a:xfrm>
          <a:prstGeom prst="rect">
            <a:avLst/>
          </a:prstGeom>
        </p:spPr>
      </p:pic>
      <p:pic>
        <p:nvPicPr>
          <p:cNvPr id="6" name="Рисунок 5" descr="дядя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1988840"/>
            <a:ext cx="1328395" cy="2213992"/>
          </a:xfrm>
          <a:prstGeom prst="rect">
            <a:avLst/>
          </a:prstGeom>
        </p:spPr>
      </p:pic>
      <p:pic>
        <p:nvPicPr>
          <p:cNvPr id="7" name="Рисунок 6" descr="семья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96136" y="4149080"/>
            <a:ext cx="2750782" cy="21004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42450" y="332656"/>
            <a:ext cx="735009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Назови одним словом</a:t>
            </a:r>
            <a:endParaRPr lang="ru-RU" sz="4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" name="Рисунок 2" descr="мама.gif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11560" y="1196752"/>
            <a:ext cx="2122496" cy="3002153"/>
          </a:xfrm>
          <a:prstGeom prst="rect">
            <a:avLst/>
          </a:prstGeom>
        </p:spPr>
      </p:pic>
      <p:pic>
        <p:nvPicPr>
          <p:cNvPr id="4" name="Рисунок 3" descr="папа.gif"/>
          <p:cNvPicPr>
            <a:picLocks noChangeAspect="1"/>
          </p:cNvPicPr>
          <p:nvPr/>
        </p:nvPicPr>
        <p:blipFill>
          <a:blip r:embed="rId3" cstate="email"/>
          <a:srcRect l="12201" r="22280"/>
          <a:stretch>
            <a:fillRect/>
          </a:stretch>
        </p:blipFill>
        <p:spPr>
          <a:xfrm>
            <a:off x="1907704" y="1412776"/>
            <a:ext cx="1556907" cy="2376264"/>
          </a:xfrm>
          <a:prstGeom prst="rect">
            <a:avLst/>
          </a:prstGeom>
        </p:spPr>
      </p:pic>
      <p:pic>
        <p:nvPicPr>
          <p:cNvPr id="5" name="Рисунок 4" descr="бабушка.gif"/>
          <p:cNvPicPr>
            <a:picLocks noChangeAspect="1"/>
          </p:cNvPicPr>
          <p:nvPr/>
        </p:nvPicPr>
        <p:blipFill>
          <a:blip r:embed="rId4" cstate="email"/>
          <a:srcRect r="7407"/>
          <a:stretch>
            <a:fillRect/>
          </a:stretch>
        </p:blipFill>
        <p:spPr>
          <a:xfrm>
            <a:off x="3635896" y="1340768"/>
            <a:ext cx="1800200" cy="2267663"/>
          </a:xfrm>
          <a:prstGeom prst="rect">
            <a:avLst/>
          </a:prstGeom>
        </p:spPr>
      </p:pic>
      <p:pic>
        <p:nvPicPr>
          <p:cNvPr id="6" name="Рисунок 5" descr="дедушка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52120" y="1484784"/>
            <a:ext cx="2372664" cy="1800200"/>
          </a:xfrm>
          <a:prstGeom prst="rect">
            <a:avLst/>
          </a:prstGeom>
        </p:spPr>
      </p:pic>
      <p:pic>
        <p:nvPicPr>
          <p:cNvPr id="7" name="Рисунок 6" descr="младенец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1560" y="4149080"/>
            <a:ext cx="1768036" cy="2088232"/>
          </a:xfrm>
          <a:prstGeom prst="rect">
            <a:avLst/>
          </a:prstGeom>
        </p:spPr>
      </p:pic>
      <p:pic>
        <p:nvPicPr>
          <p:cNvPr id="8" name="Рисунок 7" descr="девочка.gif"/>
          <p:cNvPicPr>
            <a:picLocks noChangeAspect="1"/>
          </p:cNvPicPr>
          <p:nvPr/>
        </p:nvPicPr>
        <p:blipFill>
          <a:blip r:embed="rId7" cstate="print"/>
          <a:srcRect l="34250" t="9401" r="32150" b="9401"/>
          <a:stretch>
            <a:fillRect/>
          </a:stretch>
        </p:blipFill>
        <p:spPr>
          <a:xfrm>
            <a:off x="2627784" y="3861048"/>
            <a:ext cx="1390499" cy="2520280"/>
          </a:xfrm>
          <a:prstGeom prst="rect">
            <a:avLst/>
          </a:prstGeom>
        </p:spPr>
      </p:pic>
      <p:pic>
        <p:nvPicPr>
          <p:cNvPr id="9" name="Рисунок 8" descr="мальчик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923928" y="4005064"/>
            <a:ext cx="1834179" cy="2376264"/>
          </a:xfrm>
          <a:prstGeom prst="rect">
            <a:avLst/>
          </a:prstGeom>
        </p:spPr>
      </p:pic>
      <p:pic>
        <p:nvPicPr>
          <p:cNvPr id="10" name="Рисунок 9" descr="семья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796136" y="4149080"/>
            <a:ext cx="2750782" cy="21004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6377" y="332656"/>
            <a:ext cx="444224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Кто лишний?</a:t>
            </a:r>
            <a:endParaRPr lang="ru-RU" sz="4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" name="Рисунок 2" descr="мама.gif"/>
          <p:cNvPicPr>
            <a:picLocks noChangeAspect="1"/>
          </p:cNvPicPr>
          <p:nvPr/>
        </p:nvPicPr>
        <p:blipFill>
          <a:blip r:embed="rId2" cstate="email">
            <a:lum contrast="-20000"/>
          </a:blip>
          <a:srcRect r="32148"/>
          <a:stretch>
            <a:fillRect/>
          </a:stretch>
        </p:blipFill>
        <p:spPr>
          <a:xfrm>
            <a:off x="323528" y="2060848"/>
            <a:ext cx="1440160" cy="3002153"/>
          </a:xfrm>
          <a:prstGeom prst="rect">
            <a:avLst/>
          </a:prstGeom>
        </p:spPr>
      </p:pic>
      <p:pic>
        <p:nvPicPr>
          <p:cNvPr id="4" name="Рисунок 3" descr="папа.gif"/>
          <p:cNvPicPr>
            <a:picLocks noChangeAspect="1"/>
          </p:cNvPicPr>
          <p:nvPr/>
        </p:nvPicPr>
        <p:blipFill>
          <a:blip r:embed="rId3" cstate="email"/>
          <a:srcRect l="12201" r="22280"/>
          <a:stretch>
            <a:fillRect/>
          </a:stretch>
        </p:blipFill>
        <p:spPr>
          <a:xfrm>
            <a:off x="1835696" y="2204864"/>
            <a:ext cx="1872208" cy="2857499"/>
          </a:xfrm>
          <a:prstGeom prst="rect">
            <a:avLst/>
          </a:prstGeom>
        </p:spPr>
      </p:pic>
      <p:pic>
        <p:nvPicPr>
          <p:cNvPr id="5" name="Рисунок 4" descr="бабушка.gif"/>
          <p:cNvPicPr>
            <a:picLocks noChangeAspect="1"/>
          </p:cNvPicPr>
          <p:nvPr/>
        </p:nvPicPr>
        <p:blipFill>
          <a:blip r:embed="rId4" cstate="email"/>
          <a:srcRect r="7407"/>
          <a:stretch>
            <a:fillRect/>
          </a:stretch>
        </p:blipFill>
        <p:spPr>
          <a:xfrm>
            <a:off x="3635896" y="2204864"/>
            <a:ext cx="2232248" cy="2811902"/>
          </a:xfrm>
          <a:prstGeom prst="rect">
            <a:avLst/>
          </a:prstGeom>
        </p:spPr>
      </p:pic>
      <p:pic>
        <p:nvPicPr>
          <p:cNvPr id="6" name="Рисунок 5" descr="буратино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44208" y="1628800"/>
            <a:ext cx="1771746" cy="33569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4870" y="332656"/>
            <a:ext cx="776526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Чем похожи и чем отличаются?</a:t>
            </a:r>
            <a:endParaRPr lang="ru-RU" sz="32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" name="Рисунок 2" descr="мама.gif"/>
          <p:cNvPicPr>
            <a:picLocks noChangeAspect="1"/>
          </p:cNvPicPr>
          <p:nvPr/>
        </p:nvPicPr>
        <p:blipFill>
          <a:blip r:embed="rId2" cstate="email">
            <a:lum contrast="-20000"/>
          </a:blip>
          <a:srcRect r="25363"/>
          <a:stretch>
            <a:fillRect/>
          </a:stretch>
        </p:blipFill>
        <p:spPr>
          <a:xfrm>
            <a:off x="1115616" y="1340768"/>
            <a:ext cx="2088232" cy="3957384"/>
          </a:xfrm>
          <a:prstGeom prst="rect">
            <a:avLst/>
          </a:prstGeom>
        </p:spPr>
      </p:pic>
      <p:pic>
        <p:nvPicPr>
          <p:cNvPr id="4" name="Рисунок 3" descr="бабушка.gif"/>
          <p:cNvPicPr>
            <a:picLocks noChangeAspect="1"/>
          </p:cNvPicPr>
          <p:nvPr/>
        </p:nvPicPr>
        <p:blipFill>
          <a:blip r:embed="rId3" cstate="email"/>
          <a:srcRect r="7407"/>
          <a:stretch>
            <a:fillRect/>
          </a:stretch>
        </p:blipFill>
        <p:spPr>
          <a:xfrm>
            <a:off x="3203848" y="1412776"/>
            <a:ext cx="2728774" cy="3960440"/>
          </a:xfrm>
          <a:prstGeom prst="rect">
            <a:avLst/>
          </a:prstGeom>
        </p:spPr>
      </p:pic>
      <p:pic>
        <p:nvPicPr>
          <p:cNvPr id="5" name="Рисунок 4" descr="девочка.gif"/>
          <p:cNvPicPr>
            <a:picLocks noChangeAspect="1"/>
          </p:cNvPicPr>
          <p:nvPr/>
        </p:nvPicPr>
        <p:blipFill>
          <a:blip r:embed="rId4" cstate="print"/>
          <a:srcRect l="32150" t="9401" r="33200" b="9401"/>
          <a:stretch>
            <a:fillRect/>
          </a:stretch>
        </p:blipFill>
        <p:spPr>
          <a:xfrm>
            <a:off x="6516216" y="2348880"/>
            <a:ext cx="1415330" cy="2736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апа.gif"/>
          <p:cNvPicPr>
            <a:picLocks noChangeAspect="1"/>
          </p:cNvPicPr>
          <p:nvPr/>
        </p:nvPicPr>
        <p:blipFill>
          <a:blip r:embed="rId3" cstate="email"/>
          <a:srcRect l="12201" r="22280"/>
          <a:stretch>
            <a:fillRect/>
          </a:stretch>
        </p:blipFill>
        <p:spPr>
          <a:xfrm>
            <a:off x="323528" y="1412776"/>
            <a:ext cx="2520280" cy="3846634"/>
          </a:xfrm>
          <a:prstGeom prst="rect">
            <a:avLst/>
          </a:prstGeom>
        </p:spPr>
      </p:pic>
      <p:pic>
        <p:nvPicPr>
          <p:cNvPr id="3" name="Рисунок 2" descr="дедушка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71800" y="2276872"/>
            <a:ext cx="3096345" cy="2952328"/>
          </a:xfrm>
          <a:prstGeom prst="rect">
            <a:avLst/>
          </a:prstGeom>
        </p:spPr>
      </p:pic>
      <p:pic>
        <p:nvPicPr>
          <p:cNvPr id="4" name="Рисунок 3" descr="мальчик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44208" y="2564904"/>
            <a:ext cx="2112085" cy="2736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32656"/>
            <a:ext cx="793999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Посчитай членов семьи</a:t>
            </a:r>
            <a:endParaRPr lang="ru-RU" sz="4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" name="Рисунок 2" descr="семья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1052736"/>
            <a:ext cx="6696744" cy="51135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155</TotalTime>
  <Words>339</Words>
  <Application>Microsoft Office PowerPoint</Application>
  <PresentationFormat>Экран (4:3)</PresentationFormat>
  <Paragraphs>88</Paragraphs>
  <Slides>19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mbdou22</cp:lastModifiedBy>
  <cp:revision>24</cp:revision>
  <dcterms:created xsi:type="dcterms:W3CDTF">2017-11-03T11:32:48Z</dcterms:created>
  <dcterms:modified xsi:type="dcterms:W3CDTF">2021-07-12T11:38:37Z</dcterms:modified>
</cp:coreProperties>
</file>