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32" r:id="rId2"/>
    <p:sldId id="326" r:id="rId3"/>
    <p:sldId id="342" r:id="rId4"/>
    <p:sldId id="256" r:id="rId5"/>
    <p:sldId id="333" r:id="rId6"/>
    <p:sldId id="322" r:id="rId7"/>
    <p:sldId id="329" r:id="rId8"/>
    <p:sldId id="344" r:id="rId9"/>
    <p:sldId id="346" r:id="rId10"/>
    <p:sldId id="347" r:id="rId11"/>
    <p:sldId id="330" r:id="rId12"/>
    <p:sldId id="348" r:id="rId13"/>
    <p:sldId id="338" r:id="rId14"/>
    <p:sldId id="350" r:id="rId15"/>
    <p:sldId id="354" r:id="rId16"/>
    <p:sldId id="313" r:id="rId17"/>
    <p:sldId id="351" r:id="rId18"/>
    <p:sldId id="345" r:id="rId19"/>
    <p:sldId id="352" r:id="rId20"/>
    <p:sldId id="355" r:id="rId21"/>
    <p:sldId id="363" r:id="rId22"/>
    <p:sldId id="335" r:id="rId23"/>
    <p:sldId id="336" r:id="rId24"/>
    <p:sldId id="356" r:id="rId25"/>
    <p:sldId id="361" r:id="rId26"/>
    <p:sldId id="357" r:id="rId27"/>
    <p:sldId id="359" r:id="rId28"/>
    <p:sldId id="360" r:id="rId29"/>
    <p:sldId id="341" r:id="rId30"/>
    <p:sldId id="33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564BC-BD06-40A5-8EEA-62806AF54288}" type="datetimeFigureOut">
              <a:rPr lang="ru-RU" smtClean="0"/>
              <a:t>27.06.2021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E04AB-9D09-4FEA-8326-6E7A5BF9C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609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E04AB-9D09-4FEA-8326-6E7A5BF9C01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849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studme.org/101208/pedagogika/vospitanie_kultury_vneshnego_vida" TargetMode="External"/><Relationship Id="rId3" Type="http://schemas.openxmlformats.org/officeDocument/2006/relationships/hyperlink" Target="https://www.rastishka.ru/parent/statya/pravila-etikieta-dlia-riebienka" TargetMode="External"/><Relationship Id="rId7" Type="http://schemas.openxmlformats.org/officeDocument/2006/relationships/hyperlink" Target="https://babyben.ru/vospitanie/vidy-etiketa-dlya-detej-za-stolom-v-gostyah-povedeniya-na-ulice-v-obshhestvennyh-mestah-v-shkole-v-seme-v-teatre-etiket-vezhlivo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hobobo.ru/stihi/stihi-o-pravilah-povedeniya/" TargetMode="External"/><Relationship Id="rId5" Type="http://schemas.openxmlformats.org/officeDocument/2006/relationships/hyperlink" Target="https://azbyka.ru/deti/e-tiket-dlya-maly-shej" TargetMode="External"/><Relationship Id="rId4" Type="http://schemas.openxmlformats.org/officeDocument/2006/relationships/hyperlink" Target="https://razvivashka.online/vospitanie/pravila-etiketa-dlya-detey#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C:\Users\Сергей\Desktop\005110753ae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" y="68423"/>
            <a:ext cx="9142330" cy="680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45" y="3562617"/>
            <a:ext cx="9140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Этикет для малышей</a:t>
            </a:r>
            <a:endParaRPr lang="ru-RU" sz="5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1397"/>
            <a:ext cx="50794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 автономное 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дошкольное образовательное    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учреждение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сад </a:t>
            </a:r>
            <a:endParaRPr lang="ru-RU" b="1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186 города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Тюмени «Петрушка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316235"/>
            <a:ext cx="9147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Выполнил воспитатель: Макарова Е.Е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752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18" name="Picture 2" descr="C:\Users\Сергей\Desktop\3d6dfb6cd76ce2cf361a8449f813719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" y="0"/>
            <a:ext cx="91278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88640"/>
            <a:ext cx="860495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*неприлично высказывать свое негативное мнение о еде («фу, ну и гадость», «я не буду это есть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»);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*неприлично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класть локти на стол, толкаться;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*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некрасиво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тянуться через весь стол, нужно попросить рядом сидящего человека передать что-то;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*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нельзя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ковыряться во рту за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столом;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*нужно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пользоваться салфеткой или полотенцем, уметь попросить чистую салфетку;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*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брать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 тарелки тот кусок хлеба (кусок пирога, бутерброд, фрукт), который ближе, а не выбирать тот, что больше или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красивее;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*тем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более неприлично взять кусок с общей тарелки, подержать и положить обратно;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*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перед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тем как выйти из-за стола, нужно подождать, пока все члены семьи закончат трапезу, либо попросить разрешения выйти у взрослых;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*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нельзя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взять тарелку с едой и пойти к телевизору или в другую комнату.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55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C:\Users\Сергей\Desktop\ad4bcff3f04f62fdbc5151da7e76ee8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600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15816" y="116632"/>
            <a:ext cx="622818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Семейный этикет</a:t>
            </a:r>
          </a:p>
          <a:p>
            <a:pPr algn="just"/>
            <a:endParaRPr lang="ru-RU" sz="2400" b="1" dirty="0">
              <a:solidFill>
                <a:srgbClr val="C00000"/>
              </a:solidFill>
            </a:endParaRPr>
          </a:p>
          <a:p>
            <a:pPr algn="just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Правила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поведения в каждой семье устанавливаются индивидуально, но есть общие для всех – уважение и взаимопонимание. </a:t>
            </a:r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Общаясь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с членами семьи, нужно придерживаться следующих правил: </a:t>
            </a:r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*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к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старшим родственникам нужно обращаться уважительно, не грубить, не дерзить, не подрывать авторитет главы семьи; </a:t>
            </a:r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*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ругаться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, кричать на членов семьи нельзя; </a:t>
            </a:r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*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если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нужно попасть в комнату к родителям (или другим родственникам), следует обязательно постучаться; </a:t>
            </a:r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*ябедничать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или «докладывать» на брата или сестру как минимум некрасиво; </a:t>
            </a:r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*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важно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уважать труд членов семьи, будь то готовка еды, уборка по дому или совместные игр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ы.</a:t>
            </a:r>
          </a:p>
        </p:txBody>
      </p:sp>
    </p:spTree>
    <p:extLst>
      <p:ext uri="{BB962C8B-B14F-4D97-AF65-F5344CB8AC3E}">
        <p14:creationId xmlns:p14="http://schemas.microsoft.com/office/powerpoint/2010/main" val="178609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18" name="Picture 2" descr="C:\Users\Сергей\Desktop\3d6dfb6cd76ce2cf361a8449f813719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" y="0"/>
            <a:ext cx="91278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4486" y="188640"/>
            <a:ext cx="871296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Правила поведения на улице</a:t>
            </a:r>
          </a:p>
          <a:p>
            <a:pPr algn="just"/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Если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дома о воспитанности ребенка могут судить только члены семьи, то на улице все огрехи воспитания бросаются в глаза. </a:t>
            </a:r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Чтобы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вам не пришлось неловко краснеть и смущенно уводить малыша подальше, научите его следующим правилам: </a:t>
            </a:r>
          </a:p>
          <a:p>
            <a:pPr algn="just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*для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мусора существует урна; </a:t>
            </a:r>
          </a:p>
          <a:p>
            <a:pPr algn="just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*запрещено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ходить по газонам, рвать цветы с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клумб;</a:t>
            </a:r>
          </a:p>
          <a:p>
            <a:pPr algn="just"/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*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неприлично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показывать на людей пальцем и вслух обсуждать их внешность; </a:t>
            </a:r>
          </a:p>
          <a:p>
            <a:pPr algn="just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*нельзя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перебегать дорогу, когда и где вздумается, если по ней ездят машины; </a:t>
            </a:r>
          </a:p>
          <a:p>
            <a:pPr algn="just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*нельзя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навязчиво рассказывать какие-то личные сведения незнакомым людям; </a:t>
            </a:r>
          </a:p>
          <a:p>
            <a:pPr algn="just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*запрещено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уходить с того места, где родитель оставил ребенка ждать его, или где они условились встретиться; </a:t>
            </a:r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*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нельзя на прогулке убегать далеко вперед от родителей или прятаться в оживленных местах; </a:t>
            </a:r>
          </a:p>
          <a:p>
            <a:pPr algn="just"/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*двигаясь по тротуару, нужно идти по правой стороне (аналогия с полосами движения для машин); </a:t>
            </a:r>
          </a:p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*не останавливаться посреди тротуара, чтобы завязать шнурок или поговорить  со знакомым, – нужно отойти в сторону.</a:t>
            </a:r>
            <a:endParaRPr lang="ru-RU" dirty="0"/>
          </a:p>
          <a:p>
            <a:pPr algn="just"/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640871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Правила поведения в </a:t>
            </a:r>
            <a:r>
              <a:rPr lang="ru-RU" sz="2400" b="1" i="1" dirty="0" smtClean="0">
                <a:solidFill>
                  <a:srgbClr val="C00000"/>
                </a:solidFill>
              </a:rPr>
              <a:t>театре, в цирке, </a:t>
            </a:r>
            <a:r>
              <a:rPr lang="ru-RU" sz="2400" b="1" i="1" dirty="0" smtClean="0">
                <a:solidFill>
                  <a:srgbClr val="C00000"/>
                </a:solidFill>
              </a:rPr>
              <a:t>на другом культурном мероприятии</a:t>
            </a:r>
          </a:p>
          <a:p>
            <a:pPr algn="just"/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Родители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имеют возможность знакомить детей с культурной жизнью уже с малых лет – театры, музеи и другие заведения сейчас доступны почти с рождения. Поэтому перед посещением подобных мест нужно объяснить ребенку, как себя вести: </a:t>
            </a:r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*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не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опаздывать на представление, а прибыть с запасом времени, чтобы сдать верхнюю одежду, посетить уборную, если нужно; </a:t>
            </a:r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*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прийти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в зал раньше, чем начнется программа, чтобы занять свое место и не беспокоить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соседей;</a:t>
            </a:r>
          </a:p>
          <a:p>
            <a:pPr algn="just"/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*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если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вы все же опоздали, продвигаться к своему месту по ряду нужно лицом, при этом извиниться за доставленное неудобство; </a:t>
            </a:r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*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не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хрустеть едой, не шуметь напитком во время представления или киносеанса; </a:t>
            </a:r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*не  разговаривать  во   время   сеанса,   не   отвечать   на   звонки    по    телефону,  поставить    устройство    на  беззвучный   режим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br>
              <a:rPr lang="ru-RU" b="1" i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5" name="Picture 3" descr="C:\Users\Сергей\Desktop\Картинки\4bb97ff07cc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0"/>
            <a:ext cx="3347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36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18" name="Picture 2" descr="C:\Users\Сергей\Desktop\3d6dfb6cd76ce2cf361a8449f813719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" y="0"/>
            <a:ext cx="91278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97346"/>
            <a:ext cx="878497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Поведение в транспорте</a:t>
            </a:r>
          </a:p>
          <a:p>
            <a:endParaRPr lang="ru-RU" sz="2400" b="1" i="1" dirty="0" smtClean="0">
              <a:solidFill>
                <a:srgbClr val="C00000"/>
              </a:solidFill>
            </a:endParaRPr>
          </a:p>
          <a:p>
            <a:pPr algn="just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Рано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или поздно вам с ребенком придется поехать куда-то на общественном транспорте, поэтому заранее проинструктируйте маленького пассажира о том, как вести себя в автобусе, электричке, поезде, самолете: </a:t>
            </a:r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*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автобусе уступать место пожилым людям (если ребенок еще мал, то объяснить, что сейчас ему нужно сидеть для его же безопасности, а место бабушке уступит другой человек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);</a:t>
            </a:r>
          </a:p>
          <a:p>
            <a:pPr algn="just"/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*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предлагать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место беременным женщинам (когда ребенок уже знает такое понятие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);</a:t>
            </a:r>
          </a:p>
          <a:p>
            <a:pPr algn="just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*в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поезде дальнего следования нельзя бегать по вагону, стучаться в чужие купе; </a:t>
            </a:r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*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не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кричать, не стучать по стене купе поезда; </a:t>
            </a:r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*в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самолете нельзя вставать с места, если это временно запрещено, громко кричать, толкать ногами впереди стоящее кресло; </a:t>
            </a:r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*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любом виде транспорта неприлично пачкать ногами впереди сидящего человека или толкать грязной обувью спинку кресла; </a:t>
            </a:r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*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запрещается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кричать, громко смеяться, петь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74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86000" y="4766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5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1663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347447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870958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60" name="Picture 36" descr="C:\Users\Сергей\Desktop\ad4bcff3f04f62fdbc5151da7e76ee82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702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83768" y="2039123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4894" y="485964"/>
            <a:ext cx="4089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" descr="https://lh5.googleusercontent.com/G0DeZReKjS2VQXzfzj0APuUdMFh0or8jHIVDBN8zU-p_IKh1lt6d0U3tDX9Dp10kIOZ0z6ckCxupkkw8625bRbPVqWRswKajG49uBxOVROCmpBuPjcz_xpa5UgQPiwuGLC4"/>
          <p:cNvSpPr>
            <a:spLocks noChangeAspect="1" noChangeArrowheads="1"/>
          </p:cNvSpPr>
          <p:nvPr/>
        </p:nvSpPr>
        <p:spPr bwMode="auto">
          <a:xfrm>
            <a:off x="1073150" y="-1231900"/>
            <a:ext cx="2000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lh5.googleusercontent.com/G0DeZReKjS2VQXzfzj0APuUdMFh0or8jHIVDBN8zU-p_IKh1lt6d0U3tDX9Dp10kIOZ0z6ckCxupkkw8625bRbPVqWRswKajG49uBxOVROCmpBuPjcz_xpa5UgQPiwuGLC4"/>
          <p:cNvSpPr>
            <a:spLocks noChangeAspect="1" noChangeArrowheads="1"/>
          </p:cNvSpPr>
          <p:nvPr/>
        </p:nvSpPr>
        <p:spPr bwMode="auto">
          <a:xfrm>
            <a:off x="1225550" y="-1079500"/>
            <a:ext cx="2000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991163" y="332075"/>
            <a:ext cx="5214972" cy="538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1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+mn-lt"/>
                <a:cs typeface="Times New Roman" pitchFamily="18" charset="0"/>
              </a:rPr>
              <a:t>Приветствия </a:t>
            </a:r>
            <a:r>
              <a:rPr kumimoji="0" lang="ru-RU" alt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 </a:t>
            </a:r>
            <a:endParaRPr kumimoji="0" lang="ru-RU" alt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+mn-lt"/>
                <a:cs typeface="Times New Roman" pitchFamily="18" charset="0"/>
              </a:rPr>
              <a:t/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+mn-lt"/>
                <a:cs typeface="Times New Roman" pitchFamily="18" charset="0"/>
              </a:rPr>
            </a:b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>Для прощания и встречи</a:t>
            </a:r>
            <a:b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</a:b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>Много есть различных слов:</a:t>
            </a:r>
            <a:b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</a:b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>"Добрый день!" и "Добрый вечер!",</a:t>
            </a:r>
            <a:b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</a:b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>"До свиданья!", "Будь здоров!",</a:t>
            </a:r>
            <a:b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</a:b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>"Я вас рада видеть очень",</a:t>
            </a:r>
            <a:b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</a:b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>"Мы не виделись сто лет",</a:t>
            </a:r>
            <a:b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</a:b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>"Как дела?", "Спокойной ночи",</a:t>
            </a:r>
            <a:b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</a:b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>"Всем пока", "Прощай", "Привет",</a:t>
            </a:r>
            <a:b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</a:b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>"Буду рад вас видеть снова",</a:t>
            </a:r>
            <a:b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</a:b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>"Не прощаюсь!", "До утра!",</a:t>
            </a:r>
            <a:b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</a:b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>"Всем удачи!", "Будь здорова!"</a:t>
            </a:r>
            <a:b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</a:b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>И "Ни пуха, ни пера!".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>                                                                     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ru-RU" altLang="ru-RU" sz="2000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                                                                  </a:t>
            </a:r>
            <a:r>
              <a:rPr kumimoji="0" lang="ru-RU" altLang="ru-RU" sz="200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>(А. Усачё</a:t>
            </a:r>
            <a:r>
              <a:rPr kumimoji="0" lang="ru-RU" altLang="ru-RU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>в)</a:t>
            </a:r>
            <a:endParaRPr kumimoji="0" lang="ru-RU" altLang="ru-RU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itchFamily="18" charset="0"/>
              </a:rPr>
              <a:t> 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13" name="AutoShape 6" descr="https://lh5.googleusercontent.com/G0DeZReKjS2VQXzfzj0APuUdMFh0or8jHIVDBN8zU-p_IKh1lt6d0U3tDX9Dp10kIOZ0z6ckCxupkkw8625bRbPVqWRswKajG49uBxOVROCmpBuPjcz_xpa5UgQPiwuGLC4"/>
          <p:cNvSpPr>
            <a:spLocks noChangeAspect="1" noChangeArrowheads="1"/>
          </p:cNvSpPr>
          <p:nvPr/>
        </p:nvSpPr>
        <p:spPr bwMode="auto">
          <a:xfrm>
            <a:off x="1377950" y="-927100"/>
            <a:ext cx="2000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9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Сергей\Desktop\58fcc464c54cec6e5c7623b0a720c9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" y="0"/>
            <a:ext cx="91278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885698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C00000"/>
                </a:solidFill>
              </a:rPr>
              <a:t>Речевой этикет</a:t>
            </a:r>
          </a:p>
          <a:p>
            <a:pPr algn="just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Соблюдать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правила речевого этикета необходимо не только с членами своей семьи, но вообще со всеми детьми и взрослыми, не обязательно только со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знакомыми. Взрослые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должны подавать пример детям и также соблюдать правила общения: </a:t>
            </a:r>
            <a:endParaRPr lang="ru-RU" sz="20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*здороваться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с родными утром, желать спокойной ночи перед отходом ко сну; </a:t>
            </a:r>
            <a:endParaRPr lang="ru-RU" sz="20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*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здороваться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со знакомыми на улице и в гостях, а после – прощаться с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ними;</a:t>
            </a:r>
          </a:p>
          <a:p>
            <a:pPr algn="just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*здороваться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с соседями, даже если вы лично не знакомы; </a:t>
            </a:r>
            <a:endParaRPr lang="ru-RU" sz="20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*употреблять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слова «спасибо», «пожалуйста», «будьте добры», «извините»; </a:t>
            </a:r>
            <a:endParaRPr lang="ru-RU" sz="20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*к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чужим людям обращаться на «Вы»; </a:t>
            </a:r>
            <a:endParaRPr lang="ru-RU" sz="20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*не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оскорблять, не дразнить других детей, не ябедничать, не провоцировать; </a:t>
            </a:r>
            <a:endParaRPr lang="ru-RU" sz="20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*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извиняться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, если сделал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проступок; </a:t>
            </a:r>
          </a:p>
          <a:p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20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Сергей\Desktop\58fcc464c54cec6e5c7623b0a720c9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" y="0"/>
            <a:ext cx="91278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255" y="188640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*говорить «разрешите вас перебить», если нужно обратиться к одному из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говорящих;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*не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обсуждать поведение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посторонних;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*уметь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сдерживать свои отрицательные эмоции.</a:t>
            </a:r>
          </a:p>
          <a:p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671975"/>
            <a:ext cx="457200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</a:rPr>
              <a:t>Формула </a:t>
            </a:r>
            <a:r>
              <a:rPr lang="ru-RU" sz="2000" b="1" i="1" dirty="0" smtClean="0">
                <a:solidFill>
                  <a:srgbClr val="C00000"/>
                </a:solidFill>
              </a:rPr>
              <a:t> речевого  этикета</a:t>
            </a:r>
            <a:endParaRPr lang="ru-RU" sz="2000" b="1" i="1" dirty="0">
              <a:solidFill>
                <a:srgbClr val="C00000"/>
              </a:solidFill>
            </a:endParaRPr>
          </a:p>
          <a:p>
            <a:endParaRPr lang="ru-RU" sz="2000" b="1" i="1" dirty="0">
              <a:solidFill>
                <a:srgbClr val="C00000"/>
              </a:solidFill>
            </a:endParaRPr>
          </a:p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Думай,</a:t>
            </a:r>
          </a:p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*Кому говоришь</a:t>
            </a:r>
          </a:p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*Что говоришь</a:t>
            </a:r>
          </a:p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*Где говоришь</a:t>
            </a:r>
          </a:p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*Зачем говоришь</a:t>
            </a:r>
          </a:p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*Какие из этого будут последствия</a:t>
            </a:r>
          </a:p>
        </p:txBody>
      </p:sp>
    </p:spTree>
    <p:extLst>
      <p:ext uri="{BB962C8B-B14F-4D97-AF65-F5344CB8AC3E}">
        <p14:creationId xmlns:p14="http://schemas.microsoft.com/office/powerpoint/2010/main" val="389335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60648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58377" name="Picture 9" descr="C:\Users\Сергей\Desktop\4bb97ff07cc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978" y="-8983"/>
            <a:ext cx="3131840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8168" y="116632"/>
            <a:ext cx="6678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6824" y="260648"/>
            <a:ext cx="665983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Культура внешнего вида. </a:t>
            </a:r>
          </a:p>
          <a:p>
            <a:pPr algn="ctr"/>
            <a:endParaRPr lang="ru-RU" sz="2000" b="1" i="1" dirty="0">
              <a:solidFill>
                <a:srgbClr val="C00000"/>
              </a:solidFill>
            </a:endParaRPr>
          </a:p>
          <a:p>
            <a:pPr algn="ctr"/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«В человеке всё должно быть прекрасно: и душа, и одежда, и мысли…» 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                                   А.П. Чехов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Общение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между людьми протекает не только через слово, но и через образ. Чтобы этот образ располагал к развитию отношений, необходимо знать тайны создания собственного имиджа, которые являются частью культуры внешнего вида. Уже в младшей группе начинается ее воспитание, когда воспитатель вводит в детскую жизнь культурно-гигиенические требования, добиваясь чистоты и опрятности каждого ребенка, следя вместе с воспитанниками за порядком в групповой и туалетной комнатах, на участке. В старшем дошкольном возрасте вводится важное этикетное правило: красиво и опрятно выглядеть — значит проявлять уважение к людям. От внешнего вида ребенка во многом зависят его взаимоотношения со сверстниками и взрослыми, а также его собственное внутреннее состояние. </a:t>
            </a:r>
          </a:p>
        </p:txBody>
      </p:sp>
    </p:spTree>
    <p:extLst>
      <p:ext uri="{BB962C8B-B14F-4D97-AF65-F5344CB8AC3E}">
        <p14:creationId xmlns:p14="http://schemas.microsoft.com/office/powerpoint/2010/main" val="379575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60648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58377" name="Picture 9" descr="C:\Users\Сергей\Desktop\4bb97ff07cc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978" y="-8983"/>
            <a:ext cx="3131840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8168" y="116632"/>
            <a:ext cx="6678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8168" y="260648"/>
            <a:ext cx="65340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Хорошо выглядя, он приобретает уверенность в себе, легко вступает в общение, нравится окружающим, другие дети с удовольствием играют с ним, взрослые обращают на него приветливое внимание.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Но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важно не только научить дошкольника правилам, создающим приятный внешний вид, но и ввести в его сознание, что внешняя красота нуждается в богатом внутреннем (душевном) состоянии. </a:t>
            </a:r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Развивая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детскую самостоятельность, воспитатель добивается от воспитанников, чтобы они сами следили за чистотой тела, ухаживали за своей одеждой и обувью: более того, были хозяевами своей группы, а дома — своей комнаты или детского уголка, т.е. убирали и наводили порядок там в меру своих сил.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450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18" name="Picture 2" descr="C:\Users\Сергей\Desktop\3d6dfb6cd76ce2cf361a8449f813719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" y="0"/>
            <a:ext cx="91278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5002" y="188640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В цивилизованном обществе без применения правил этикета не обойтись. Поэтому учить детей нужно начинать с самого рождения и демонстрировать на личном примере.  </a:t>
            </a:r>
            <a:endParaRPr lang="ru-RU" sz="20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000" b="1" i="1" dirty="0" smtClean="0">
                <a:solidFill>
                  <a:srgbClr val="C00000"/>
                </a:solidFill>
              </a:rPr>
              <a:t>Зачем </a:t>
            </a:r>
            <a:r>
              <a:rPr lang="ru-RU" sz="2000" b="1" i="1" dirty="0">
                <a:solidFill>
                  <a:srgbClr val="C00000"/>
                </a:solidFill>
              </a:rPr>
              <a:t>маленькому капризуле нужен этикет?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Считается, что правильно воспитанный ребенок будет знать, как нужно вести себя в обществе. Общество – это садик, детская площадка, школа, поликлиника, все, что посещает в первые годы своей жизни дитя. Основы этикета он получает в семье. Как только он начинает хоть что-то понимать, ему надо объяснить </a:t>
            </a:r>
            <a:r>
              <a:rPr lang="ru-RU" sz="2000" b="1" i="1" dirty="0">
                <a:solidFill>
                  <a:srgbClr val="C00000"/>
                </a:solidFill>
              </a:rPr>
              <a:t>«что такое хорошо и что такое плохо».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Современные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дети все реже задумываются о правилах хорошего тона, потому что вечно занятые родители не успели вовремя донести до своего чада азы правильных, хороших манер поведения, присущих для воспитанного человека. У культурных и воспитанных родителей дети знают и применяют на практике правила хорошего поведения: со старшими людьми, сверстниками, незнакомцами, воспитателями и учителями; дома и в общественных местах (в детском саду, в школе, поликлинике, транспорте и прочем); в гостях; за столом; в телефонном разговоре и так далее.</a:t>
            </a:r>
          </a:p>
        </p:txBody>
      </p:sp>
    </p:spTree>
    <p:extLst>
      <p:ext uri="{BB962C8B-B14F-4D97-AF65-F5344CB8AC3E}">
        <p14:creationId xmlns:p14="http://schemas.microsoft.com/office/powerpoint/2010/main" val="283173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86000" y="4766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5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1663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347447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870958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60" name="Picture 36" descr="C:\Users\Сергей\Desktop\ad4bcff3f04f62fdbc5151da7e76ee82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702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83768" y="126838"/>
            <a:ext cx="648072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СТАРАЙСЯ ВЫГЛЯДИТЬ </a:t>
            </a:r>
            <a:r>
              <a:rPr lang="ru-RU" sz="2000" b="1" i="1" dirty="0" smtClean="0">
                <a:solidFill>
                  <a:srgbClr val="C00000"/>
                </a:solidFill>
              </a:rPr>
              <a:t>ОПРЯТНО</a:t>
            </a:r>
          </a:p>
          <a:p>
            <a:pPr algn="ctr"/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Что такое быть опрятным?</a:t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Значит чистым, аккуратным,</a:t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Что штаны не знали дыр.</a:t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Это брюки, а не сыр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Но, бывает, у детишек</a:t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Лезет майка из штанишек,</a:t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На коленях по дыре</a:t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От сражений во дворе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Так знакомый Поросенок</a:t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Проводил свой день в саду,</a:t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Очень пачкался ребенок</a:t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Папе с мамой на беду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Мама сына баловала,</a:t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Утром чисто одевала,</a:t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Приходила забирать -</a:t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Не могла его узнать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!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За сынка она стыдится,</a:t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Так, ребята, не годится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!</a:t>
            </a:r>
          </a:p>
          <a:p>
            <a:pPr algn="ctr"/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4894" y="485964"/>
            <a:ext cx="4089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" descr="https://lh5.googleusercontent.com/G0DeZReKjS2VQXzfzj0APuUdMFh0or8jHIVDBN8zU-p_IKh1lt6d0U3tDX9Dp10kIOZ0z6ckCxupkkw8625bRbPVqWRswKajG49uBxOVROCmpBuPjcz_xpa5UgQPiwuGLC4"/>
          <p:cNvSpPr>
            <a:spLocks noChangeAspect="1" noChangeArrowheads="1"/>
          </p:cNvSpPr>
          <p:nvPr/>
        </p:nvSpPr>
        <p:spPr bwMode="auto">
          <a:xfrm>
            <a:off x="1073150" y="-1231900"/>
            <a:ext cx="2000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lh5.googleusercontent.com/G0DeZReKjS2VQXzfzj0APuUdMFh0or8jHIVDBN8zU-p_IKh1lt6d0U3tDX9Dp10kIOZ0z6ckCxupkkw8625bRbPVqWRswKajG49uBxOVROCmpBuPjcz_xpa5UgQPiwuGLC4"/>
          <p:cNvSpPr>
            <a:spLocks noChangeAspect="1" noChangeArrowheads="1"/>
          </p:cNvSpPr>
          <p:nvPr/>
        </p:nvSpPr>
        <p:spPr bwMode="auto">
          <a:xfrm>
            <a:off x="1225550" y="-1079500"/>
            <a:ext cx="2000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6" descr="https://lh5.googleusercontent.com/G0DeZReKjS2VQXzfzj0APuUdMFh0or8jHIVDBN8zU-p_IKh1lt6d0U3tDX9Dp10kIOZ0z6ckCxupkkw8625bRbPVqWRswKajG49uBxOVROCmpBuPjcz_xpa5UgQPiwuGLC4"/>
          <p:cNvSpPr>
            <a:spLocks noChangeAspect="1" noChangeArrowheads="1"/>
          </p:cNvSpPr>
          <p:nvPr/>
        </p:nvSpPr>
        <p:spPr bwMode="auto">
          <a:xfrm>
            <a:off x="1377950" y="-927100"/>
            <a:ext cx="2000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41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60648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58377" name="Picture 9" descr="C:\Users\Сергей\Desktop\4bb97ff07cc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978" y="-8983"/>
            <a:ext cx="3131840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8168" y="116632"/>
            <a:ext cx="6678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952" y="1556792"/>
            <a:ext cx="63367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C00000"/>
                </a:solidFill>
              </a:rPr>
              <a:t>В детском саду, дома, на улице, в гостях — везде полученные знания будут подкрепляться реальной жизнью. Дети нуждаются в любви, в постоянном ее проявлении со стороны взрослых. Задача воспитателя — показать, что любовь приобретается и подкрепляется каждым действием и поступком. Человек, желающий нравиться, должен сам много сил приложить для этого. Надо научить детей умению нравиться и располагать к себе людей.</a:t>
            </a:r>
          </a:p>
        </p:txBody>
      </p:sp>
    </p:spTree>
    <p:extLst>
      <p:ext uri="{BB962C8B-B14F-4D97-AF65-F5344CB8AC3E}">
        <p14:creationId xmlns:p14="http://schemas.microsoft.com/office/powerpoint/2010/main" val="100093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 descr="C:\Users\Сергей\Desktop\images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0" y="116632"/>
            <a:ext cx="3097142" cy="190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2730" y="2132856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Этикет для детей различных лет», А. Усачев; </a:t>
            </a:r>
            <a:endParaRPr lang="ru-RU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поведения», Э. Бомон; </a:t>
            </a:r>
            <a:endParaRPr lang="ru-RU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Вежливые слова», О. Корнеева; </a:t>
            </a:r>
            <a:endParaRPr lang="ru-RU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Общительные сказки», Т. Шорыгина; </a:t>
            </a:r>
            <a:endParaRPr lang="ru-RU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Азбука вежливости», Л. Васильева-</a:t>
            </a:r>
            <a:r>
              <a:rPr lang="ru-RU" sz="2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Гангнус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endParaRPr lang="ru-RU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вежливости для маленьких хозяев», Н. Иванова, Г. Шалаева; </a:t>
            </a:r>
            <a:endParaRPr lang="ru-RU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поведения для воспитанных детей», Г. Шалаева, О. Журавлева, О. Сазонова; </a:t>
            </a:r>
            <a:endParaRPr lang="ru-RU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Самые главные правила поведения для воспитанных детей», издательство «</a:t>
            </a:r>
            <a:r>
              <a:rPr lang="ru-RU" sz="2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Харвест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»; </a:t>
            </a:r>
            <a:endParaRPr lang="ru-RU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Этикет для непосед», издательство </a:t>
            </a:r>
            <a:r>
              <a:rPr lang="ru-RU" sz="2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Clever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endParaRPr lang="ru-RU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вести себя за столом. Этикет для всех в рассказах, стихах, картинках» под ред. Р. Данковой.</a:t>
            </a:r>
            <a:b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260648"/>
            <a:ext cx="54726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Читайте книги на эту тематику и обсуждайте, кто из героев ведет себя правильно, а кто невежлив с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другим.</a:t>
            </a:r>
            <a:r>
              <a:rPr lang="ru-RU" sz="2000" dirty="0"/>
              <a:t> </a:t>
            </a:r>
            <a:endParaRPr lang="ru-RU" sz="2000" dirty="0" smtClean="0"/>
          </a:p>
          <a:p>
            <a:pPr algn="just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Книг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на тему детского этикета множество, вот некоторые из них: </a:t>
            </a:r>
            <a:endParaRPr lang="ru-RU" sz="20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7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8847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7" name="Picture 3" descr="C:\Users\Сергей\Desktop\Картинки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2"/>
            <a:ext cx="9144000" cy="685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30016" y="98072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КАРТОТЕКА ИГР</a:t>
            </a:r>
          </a:p>
          <a:p>
            <a:pPr algn="ctr"/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ПРАВИЛАМ</a:t>
            </a:r>
          </a:p>
          <a:p>
            <a:pPr algn="ctr"/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ЭТИКЕТА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822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86000" y="4766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5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1663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347447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870958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60" name="Picture 36" descr="C:\Users\Сергей\Desktop\ad4bcff3f04f62fdbc5151da7e76ee82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702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83768" y="2039123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4894" y="485964"/>
            <a:ext cx="4089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" descr="https://lh5.googleusercontent.com/G0DeZReKjS2VQXzfzj0APuUdMFh0or8jHIVDBN8zU-p_IKh1lt6d0U3tDX9Dp10kIOZ0z6ckCxupkkw8625bRbPVqWRswKajG49uBxOVROCmpBuPjcz_xpa5UgQPiwuGLC4"/>
          <p:cNvSpPr>
            <a:spLocks noChangeAspect="1" noChangeArrowheads="1"/>
          </p:cNvSpPr>
          <p:nvPr/>
        </p:nvSpPr>
        <p:spPr bwMode="auto">
          <a:xfrm>
            <a:off x="1073150" y="-1231900"/>
            <a:ext cx="2000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lh5.googleusercontent.com/G0DeZReKjS2VQXzfzj0APuUdMFh0or8jHIVDBN8zU-p_IKh1lt6d0U3tDX9Dp10kIOZ0z6ckCxupkkw8625bRbPVqWRswKajG49uBxOVROCmpBuPjcz_xpa5UgQPiwuGLC4"/>
          <p:cNvSpPr>
            <a:spLocks noChangeAspect="1" noChangeArrowheads="1"/>
          </p:cNvSpPr>
          <p:nvPr/>
        </p:nvSpPr>
        <p:spPr bwMode="auto">
          <a:xfrm>
            <a:off x="1225550" y="-1079500"/>
            <a:ext cx="2000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6" descr="https://lh5.googleusercontent.com/G0DeZReKjS2VQXzfzj0APuUdMFh0or8jHIVDBN8zU-p_IKh1lt6d0U3tDX9Dp10kIOZ0z6ckCxupkkw8625bRbPVqWRswKajG49uBxOVROCmpBuPjcz_xpa5UgQPiwuGLC4"/>
          <p:cNvSpPr>
            <a:spLocks noChangeAspect="1" noChangeArrowheads="1"/>
          </p:cNvSpPr>
          <p:nvPr/>
        </p:nvSpPr>
        <p:spPr bwMode="auto">
          <a:xfrm>
            <a:off x="1377950" y="-927100"/>
            <a:ext cx="2000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987824" y="238629"/>
            <a:ext cx="597666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Словесная игра по этикету речевого общения</a:t>
            </a:r>
          </a:p>
          <a:p>
            <a:pPr algn="just"/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000" b="1" u="sng" dirty="0" smtClean="0">
                <a:solidFill>
                  <a:srgbClr val="C00000"/>
                </a:solidFill>
              </a:rPr>
              <a:t>«</a:t>
            </a:r>
            <a:r>
              <a:rPr lang="ru-RU" sz="2000" b="1" u="sng" dirty="0">
                <a:solidFill>
                  <a:srgbClr val="C00000"/>
                </a:solidFill>
              </a:rPr>
              <a:t>Наши имена</a:t>
            </a:r>
            <a:r>
              <a:rPr lang="ru-RU" sz="2000" b="1" u="sng" dirty="0" smtClean="0">
                <a:solidFill>
                  <a:srgbClr val="C00000"/>
                </a:solidFill>
              </a:rPr>
              <a:t>»</a:t>
            </a:r>
          </a:p>
          <a:p>
            <a:pPr algn="just"/>
            <a:endParaRPr lang="ru-RU" sz="2000" b="1" dirty="0">
              <a:solidFill>
                <a:srgbClr val="C00000"/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Цель: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помочь детям и воспитателю запомнить имена детей группы, способствовать развитию внимания, координации движений.</a:t>
            </a:r>
          </a:p>
          <a:p>
            <a:pPr algn="just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Ход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игры: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Дети сидят на стульчиках. Каждый участник должен хлопнуть один (три) раз, повернуть голову к сидящему рядом, улыбнуться ему и громко, чётко назвать своё имя.</a:t>
            </a:r>
          </a:p>
          <a:p>
            <a:pPr algn="jus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Обратить внимание и отметить, кто произнёс своё имя чётко, с гордостью; кто – тихо, словно оно ему неприятно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000" b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52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86000" y="4766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5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1663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347447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870958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60" name="Picture 36" descr="C:\Users\Сергей\Desktop\ad4bcff3f04f62fdbc5151da7e76ee82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58" y="0"/>
            <a:ext cx="9144000" cy="702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83768" y="2039123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4894" y="485964"/>
            <a:ext cx="4089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" descr="https://lh5.googleusercontent.com/G0DeZReKjS2VQXzfzj0APuUdMFh0or8jHIVDBN8zU-p_IKh1lt6d0U3tDX9Dp10kIOZ0z6ckCxupkkw8625bRbPVqWRswKajG49uBxOVROCmpBuPjcz_xpa5UgQPiwuGLC4"/>
          <p:cNvSpPr>
            <a:spLocks noChangeAspect="1" noChangeArrowheads="1"/>
          </p:cNvSpPr>
          <p:nvPr/>
        </p:nvSpPr>
        <p:spPr bwMode="auto">
          <a:xfrm>
            <a:off x="1073150" y="-1231900"/>
            <a:ext cx="2000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lh5.googleusercontent.com/G0DeZReKjS2VQXzfzj0APuUdMFh0or8jHIVDBN8zU-p_IKh1lt6d0U3tDX9Dp10kIOZ0z6ckCxupkkw8625bRbPVqWRswKajG49uBxOVROCmpBuPjcz_xpa5UgQPiwuGLC4"/>
          <p:cNvSpPr>
            <a:spLocks noChangeAspect="1" noChangeArrowheads="1"/>
          </p:cNvSpPr>
          <p:nvPr/>
        </p:nvSpPr>
        <p:spPr bwMode="auto">
          <a:xfrm>
            <a:off x="1225550" y="-1079500"/>
            <a:ext cx="2000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6" descr="https://lh5.googleusercontent.com/G0DeZReKjS2VQXzfzj0APuUdMFh0or8jHIVDBN8zU-p_IKh1lt6d0U3tDX9Dp10kIOZ0z6ckCxupkkw8625bRbPVqWRswKajG49uBxOVROCmpBuPjcz_xpa5UgQPiwuGLC4"/>
          <p:cNvSpPr>
            <a:spLocks noChangeAspect="1" noChangeArrowheads="1"/>
          </p:cNvSpPr>
          <p:nvPr/>
        </p:nvSpPr>
        <p:spPr bwMode="auto">
          <a:xfrm>
            <a:off x="1377950" y="-927100"/>
            <a:ext cx="2000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987824" y="238629"/>
            <a:ext cx="57606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C00000"/>
                </a:solidFill>
              </a:rPr>
              <a:t>«Вежливый котик</a:t>
            </a:r>
            <a:r>
              <a:rPr lang="ru-RU" sz="2000" b="1" u="sng" dirty="0" smtClean="0">
                <a:solidFill>
                  <a:srgbClr val="C00000"/>
                </a:solidFill>
              </a:rPr>
              <a:t>»</a:t>
            </a:r>
          </a:p>
          <a:p>
            <a:endParaRPr lang="ru-RU" sz="2000" b="1" dirty="0">
              <a:solidFill>
                <a:srgbClr val="C00000"/>
              </a:solidFill>
            </a:endParaRPr>
          </a:p>
          <a:p>
            <a:pPr algn="just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Цель: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Дети проговаривают различные вежливые слова, учатся говорить их, помогают тому, кто забыл слово.</a:t>
            </a:r>
          </a:p>
          <a:p>
            <a:pPr algn="just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Ход игры: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Взявшись за руки, ребята водят хоровод вокруг мягкой игрушки, проговаривая:</a:t>
            </a:r>
          </a:p>
          <a:p>
            <a:pPr algn="ctr"/>
            <a:r>
              <a:rPr lang="ru-RU" sz="2000" i="1" dirty="0">
                <a:solidFill>
                  <a:srgbClr val="FF0000"/>
                </a:solidFill>
              </a:rPr>
              <a:t>Все хорошие ребята</a:t>
            </a:r>
          </a:p>
          <a:p>
            <a:pPr algn="ctr"/>
            <a:r>
              <a:rPr lang="ru-RU" sz="2000" i="1" dirty="0">
                <a:solidFill>
                  <a:srgbClr val="FF0000"/>
                </a:solidFill>
              </a:rPr>
              <a:t>Знают добрые слова.</a:t>
            </a:r>
          </a:p>
          <a:p>
            <a:pPr algn="ctr"/>
            <a:r>
              <a:rPr lang="ru-RU" sz="2000" i="1" dirty="0">
                <a:solidFill>
                  <a:srgbClr val="FF0000"/>
                </a:solidFill>
              </a:rPr>
              <a:t>Приходите к нам (котята, медвежата и т. д.)</a:t>
            </a:r>
          </a:p>
          <a:p>
            <a:pPr algn="ctr"/>
            <a:r>
              <a:rPr lang="ru-RU" sz="2000" i="1" dirty="0">
                <a:solidFill>
                  <a:srgbClr val="FF0000"/>
                </a:solidFill>
              </a:rPr>
              <a:t>Рады видеть вас всегда.</a:t>
            </a:r>
          </a:p>
          <a:p>
            <a:pPr algn="jus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Остановившийся на последнем слове напротив игрушки ребёнок, говорит приветливое слово, не повторяя уже сказанного.</a:t>
            </a:r>
          </a:p>
        </p:txBody>
      </p:sp>
    </p:spTree>
    <p:extLst>
      <p:ext uri="{BB962C8B-B14F-4D97-AF65-F5344CB8AC3E}">
        <p14:creationId xmlns:p14="http://schemas.microsoft.com/office/powerpoint/2010/main" val="388533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86000" y="4766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5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1663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347447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870958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60" name="Picture 36" descr="C:\Users\Сергей\Desktop\ad4bcff3f04f62fdbc5151da7e76ee82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83768" y="2039123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4894" y="485964"/>
            <a:ext cx="4089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" descr="https://lh5.googleusercontent.com/G0DeZReKjS2VQXzfzj0APuUdMFh0or8jHIVDBN8zU-p_IKh1lt6d0U3tDX9Dp10kIOZ0z6ckCxupkkw8625bRbPVqWRswKajG49uBxOVROCmpBuPjcz_xpa5UgQPiwuGLC4"/>
          <p:cNvSpPr>
            <a:spLocks noChangeAspect="1" noChangeArrowheads="1"/>
          </p:cNvSpPr>
          <p:nvPr/>
        </p:nvSpPr>
        <p:spPr bwMode="auto">
          <a:xfrm>
            <a:off x="1073150" y="-1231900"/>
            <a:ext cx="2000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lh5.googleusercontent.com/G0DeZReKjS2VQXzfzj0APuUdMFh0or8jHIVDBN8zU-p_IKh1lt6d0U3tDX9Dp10kIOZ0z6ckCxupkkw8625bRbPVqWRswKajG49uBxOVROCmpBuPjcz_xpa5UgQPiwuGLC4"/>
          <p:cNvSpPr>
            <a:spLocks noChangeAspect="1" noChangeArrowheads="1"/>
          </p:cNvSpPr>
          <p:nvPr/>
        </p:nvSpPr>
        <p:spPr bwMode="auto">
          <a:xfrm>
            <a:off x="1225550" y="-1079500"/>
            <a:ext cx="2000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6" descr="https://lh5.googleusercontent.com/G0DeZReKjS2VQXzfzj0APuUdMFh0or8jHIVDBN8zU-p_IKh1lt6d0U3tDX9Dp10kIOZ0z6ckCxupkkw8625bRbPVqWRswKajG49uBxOVROCmpBuPjcz_xpa5UgQPiwuGLC4"/>
          <p:cNvSpPr>
            <a:spLocks noChangeAspect="1" noChangeArrowheads="1"/>
          </p:cNvSpPr>
          <p:nvPr/>
        </p:nvSpPr>
        <p:spPr bwMode="auto">
          <a:xfrm>
            <a:off x="1377950" y="-927100"/>
            <a:ext cx="2000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987824" y="188640"/>
            <a:ext cx="57606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Дидактическая игра по этикету внешнего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вида</a:t>
            </a:r>
          </a:p>
          <a:p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b="1" u="sng" dirty="0">
                <a:solidFill>
                  <a:srgbClr val="C00000"/>
                </a:solidFill>
              </a:rPr>
              <a:t>«Каждой вещи своё место</a:t>
            </a:r>
            <a:r>
              <a:rPr lang="ru-RU" sz="2000" b="1" u="sng" dirty="0" smtClean="0">
                <a:solidFill>
                  <a:srgbClr val="C00000"/>
                </a:solidFill>
              </a:rPr>
              <a:t>»</a:t>
            </a:r>
          </a:p>
          <a:p>
            <a:endParaRPr lang="ru-RU" sz="2000" b="1" dirty="0">
              <a:solidFill>
                <a:srgbClr val="C00000"/>
              </a:solidFill>
            </a:endParaRPr>
          </a:p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Цель: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Обогащать представления детей о многообразии предметного мира. Развивать внимание, память, мышление. Воспитывать бережное отношение к вещам, предметам, стремление содержать их в порядке и на своих местах.</a:t>
            </a:r>
          </a:p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Материал: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Кукла Маша – растеряша;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демонстрационные картинки: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шкаф для одежды, шкаф для посуды, шкаф для игрушек;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раздаточные картинки: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посуда, одежда, игрушки.</a:t>
            </a:r>
          </a:p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Ход игры: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К ребятам приходит Маша – растеряша и рассказывает о своей беде: все вещи у неё растерялись, перепутались. Маша просит ребят помочь найти каждой вещи своё место</a:t>
            </a:r>
          </a:p>
        </p:txBody>
      </p:sp>
    </p:spTree>
    <p:extLst>
      <p:ext uri="{BB962C8B-B14F-4D97-AF65-F5344CB8AC3E}">
        <p14:creationId xmlns:p14="http://schemas.microsoft.com/office/powerpoint/2010/main" val="71880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86000" y="4766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5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1663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347447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870958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60" name="Picture 36" descr="C:\Users\Сергей\Desktop\ad4bcff3f04f62fdbc5151da7e76ee82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702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83768" y="2039123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4894" y="485964"/>
            <a:ext cx="4089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" descr="https://lh5.googleusercontent.com/G0DeZReKjS2VQXzfzj0APuUdMFh0or8jHIVDBN8zU-p_IKh1lt6d0U3tDX9Dp10kIOZ0z6ckCxupkkw8625bRbPVqWRswKajG49uBxOVROCmpBuPjcz_xpa5UgQPiwuGLC4"/>
          <p:cNvSpPr>
            <a:spLocks noChangeAspect="1" noChangeArrowheads="1"/>
          </p:cNvSpPr>
          <p:nvPr/>
        </p:nvSpPr>
        <p:spPr bwMode="auto">
          <a:xfrm>
            <a:off x="1073150" y="-1231900"/>
            <a:ext cx="2000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lh5.googleusercontent.com/G0DeZReKjS2VQXzfzj0APuUdMFh0or8jHIVDBN8zU-p_IKh1lt6d0U3tDX9Dp10kIOZ0z6ckCxupkkw8625bRbPVqWRswKajG49uBxOVROCmpBuPjcz_xpa5UgQPiwuGLC4"/>
          <p:cNvSpPr>
            <a:spLocks noChangeAspect="1" noChangeArrowheads="1"/>
          </p:cNvSpPr>
          <p:nvPr/>
        </p:nvSpPr>
        <p:spPr bwMode="auto">
          <a:xfrm>
            <a:off x="1225550" y="-1079500"/>
            <a:ext cx="2000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6" descr="https://lh5.googleusercontent.com/G0DeZReKjS2VQXzfzj0APuUdMFh0or8jHIVDBN8zU-p_IKh1lt6d0U3tDX9Dp10kIOZ0z6ckCxupkkw8625bRbPVqWRswKajG49uBxOVROCmpBuPjcz_xpa5UgQPiwuGLC4"/>
          <p:cNvSpPr>
            <a:spLocks noChangeAspect="1" noChangeArrowheads="1"/>
          </p:cNvSpPr>
          <p:nvPr/>
        </p:nvSpPr>
        <p:spPr bwMode="auto">
          <a:xfrm>
            <a:off x="1377950" y="-927100"/>
            <a:ext cx="2000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301298"/>
            <a:ext cx="60486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Дидактические игры по формированию культуры поведения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algn="just"/>
            <a:endParaRPr lang="ru-RU" sz="2000" b="1" i="1" dirty="0">
              <a:solidFill>
                <a:srgbClr val="C00000"/>
              </a:solidFill>
            </a:endParaRPr>
          </a:p>
          <a:p>
            <a:pPr algn="just"/>
            <a:r>
              <a:rPr lang="ru-RU" sz="2000" b="1" u="sng" dirty="0">
                <a:solidFill>
                  <a:srgbClr val="C00000"/>
                </a:solidFill>
              </a:rPr>
              <a:t>«Хорошо или плохо</a:t>
            </a:r>
            <a:r>
              <a:rPr lang="ru-RU" sz="2000" b="1" u="sng" dirty="0" smtClean="0">
                <a:solidFill>
                  <a:srgbClr val="C00000"/>
                </a:solidFill>
              </a:rPr>
              <a:t>?»</a:t>
            </a:r>
          </a:p>
          <a:p>
            <a:pPr algn="just"/>
            <a:endParaRPr lang="ru-RU" sz="2000" b="1" dirty="0">
              <a:solidFill>
                <a:srgbClr val="C00000"/>
              </a:solidFill>
            </a:endParaRPr>
          </a:p>
          <a:p>
            <a:pPr algn="just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Цель: 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формировать умения правильно вести себя в обществе, выполнять культурно-гигиенические нормы; учить оценивать сложившуюся ситуацию, анализировать действия других; воспитывать понятие о культурном поведении.</a:t>
            </a:r>
          </a:p>
          <a:p>
            <a:pPr algn="just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Ход игры.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 Воспитатель демонстрирует детям сюжетные иллюстрации, отображающие различные ситуации. Например, на картинке нарисовано, как ребенок разбрасывает игрушки, чистит зубы, помогает пожилому человеку подняться по лестнице и т. д. Детям следует определить и аргументировать ответ о том, какая ситуация является положительной, а какая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отрицательная.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81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86000" y="4766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5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1663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347447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870958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60" name="Picture 36" descr="C:\Users\Сергей\Desktop\ad4bcff3f04f62fdbc5151da7e76ee82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702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83768" y="2039123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4894" y="485964"/>
            <a:ext cx="4089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" descr="https://lh5.googleusercontent.com/G0DeZReKjS2VQXzfzj0APuUdMFh0or8jHIVDBN8zU-p_IKh1lt6d0U3tDX9Dp10kIOZ0z6ckCxupkkw8625bRbPVqWRswKajG49uBxOVROCmpBuPjcz_xpa5UgQPiwuGLC4"/>
          <p:cNvSpPr>
            <a:spLocks noChangeAspect="1" noChangeArrowheads="1"/>
          </p:cNvSpPr>
          <p:nvPr/>
        </p:nvSpPr>
        <p:spPr bwMode="auto">
          <a:xfrm>
            <a:off x="1073150" y="-1231900"/>
            <a:ext cx="2000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lh5.googleusercontent.com/G0DeZReKjS2VQXzfzj0APuUdMFh0or8jHIVDBN8zU-p_IKh1lt6d0U3tDX9Dp10kIOZ0z6ckCxupkkw8625bRbPVqWRswKajG49uBxOVROCmpBuPjcz_xpa5UgQPiwuGLC4"/>
          <p:cNvSpPr>
            <a:spLocks noChangeAspect="1" noChangeArrowheads="1"/>
          </p:cNvSpPr>
          <p:nvPr/>
        </p:nvSpPr>
        <p:spPr bwMode="auto">
          <a:xfrm>
            <a:off x="1225550" y="-1079500"/>
            <a:ext cx="2000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6" descr="https://lh5.googleusercontent.com/G0DeZReKjS2VQXzfzj0APuUdMFh0or8jHIVDBN8zU-p_IKh1lt6d0U3tDX9Dp10kIOZ0z6ckCxupkkw8625bRbPVqWRswKajG49uBxOVROCmpBuPjcz_xpa5UgQPiwuGLC4"/>
          <p:cNvSpPr>
            <a:spLocks noChangeAspect="1" noChangeArrowheads="1"/>
          </p:cNvSpPr>
          <p:nvPr/>
        </p:nvSpPr>
        <p:spPr bwMode="auto">
          <a:xfrm>
            <a:off x="1377950" y="-927100"/>
            <a:ext cx="2000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915816" y="116632"/>
            <a:ext cx="597666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Словесная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игра</a:t>
            </a:r>
          </a:p>
          <a:p>
            <a:r>
              <a:rPr lang="ru-RU" sz="2000" b="1" i="1" u="sng" dirty="0" smtClean="0">
                <a:solidFill>
                  <a:srgbClr val="C00000"/>
                </a:solidFill>
              </a:rPr>
              <a:t>«</a:t>
            </a:r>
            <a:r>
              <a:rPr lang="ru-RU" sz="2000" b="1" i="1" u="sng" dirty="0">
                <a:solidFill>
                  <a:srgbClr val="C00000"/>
                </a:solidFill>
              </a:rPr>
              <a:t>Доскажи </a:t>
            </a:r>
            <a:r>
              <a:rPr lang="ru-RU" sz="2000" b="1" i="1" u="sng" dirty="0" smtClean="0">
                <a:solidFill>
                  <a:srgbClr val="C00000"/>
                </a:solidFill>
              </a:rPr>
              <a:t> словечко»</a:t>
            </a:r>
          </a:p>
          <a:p>
            <a:endParaRPr lang="ru-RU" sz="2000" b="1" i="1" dirty="0">
              <a:solidFill>
                <a:srgbClr val="C00000"/>
              </a:solidFill>
            </a:endParaRPr>
          </a:p>
          <a:p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Растает даже ледяная глыба от слова теплого … 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(Спасибо)</a:t>
            </a:r>
          </a:p>
          <a:p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Зазеленеет старый пень, когда услышит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…(Добрый день).</a:t>
            </a:r>
          </a:p>
          <a:p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Если больше есть не в силах, скажем маме мы … (Спасибо).</a:t>
            </a:r>
          </a:p>
          <a:p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Друг другу на прощание мы скажем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…(до свидания)</a:t>
            </a:r>
          </a:p>
          <a:p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Друг друга не стоит винить, лучше скорее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…(извинить).</a:t>
            </a:r>
          </a:p>
          <a:p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До чего ж оно красиво слово доброе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…(спасибо).</a:t>
            </a:r>
          </a:p>
          <a:p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Когда виноваты, сказать спешите, прошу вас, пожалуйста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… ( извините).</a:t>
            </a:r>
          </a:p>
          <a:p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Мальчик вежливый и развитый, говорит, встречаясь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…(здравствуйте).</a:t>
            </a:r>
          </a:p>
          <a:p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Когда вас ругают за шалости, вы говорите 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…(простите, пожалуйста)</a:t>
            </a:r>
          </a:p>
          <a:p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Если друг попал в беду,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…(помоги ему)</a:t>
            </a:r>
          </a:p>
          <a:p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Решай споры словами, 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… (а не кулаками)</a:t>
            </a:r>
          </a:p>
        </p:txBody>
      </p:sp>
    </p:spTree>
    <p:extLst>
      <p:ext uri="{BB962C8B-B14F-4D97-AF65-F5344CB8AC3E}">
        <p14:creationId xmlns:p14="http://schemas.microsoft.com/office/powerpoint/2010/main" val="85649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Сергей\Desktop\Картинки\images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47"/>
            <a:ext cx="3013171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55976" y="476672"/>
            <a:ext cx="1844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ИСТОЧНИКИ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1844824"/>
            <a:ext cx="83529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www.rastishka.ru/parent/statya/pravila-etikieta-dlia-riebienka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>
                <a:hlinkClick r:id="rId4"/>
              </a:rPr>
              <a:t>https://</a:t>
            </a:r>
            <a:r>
              <a:rPr lang="ru-RU" dirty="0" smtClean="0">
                <a:hlinkClick r:id="rId4"/>
              </a:rPr>
              <a:t>razvivashka.online/vospitanie/pravila-etiketa-dlya-detey#i</a:t>
            </a:r>
            <a:r>
              <a:rPr lang="ru-RU" dirty="0"/>
              <a:t> </a:t>
            </a:r>
            <a:endParaRPr lang="ru-RU" dirty="0" smtClean="0"/>
          </a:p>
          <a:p>
            <a:endParaRPr lang="ru-RU" dirty="0">
              <a:hlinkClick r:id="rId5"/>
            </a:endParaRPr>
          </a:p>
          <a:p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azbyka.ru/deti/e-tiket-dlya-maly-shej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en-US" dirty="0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://www.hobobo.ru/stihi/stihi-o-pravilah-povedeniya</a:t>
            </a:r>
            <a:r>
              <a:rPr lang="en-US" dirty="0" smtClean="0">
                <a:hlinkClick r:id="rId6"/>
              </a:rPr>
              <a:t>/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babyben.ru/vospitanie/vidy-etiketa-dlya-detej-za-stolom-v-gostyah-povedeniya-na-ulice-v-obshhestvennyh-mestah-v-shkole-v-seme-v-teatre-etiket-vezhlivos</a:t>
            </a:r>
            <a:endParaRPr lang="ru-RU" dirty="0" smtClean="0"/>
          </a:p>
          <a:p>
            <a:endParaRPr lang="ru-RU" dirty="0"/>
          </a:p>
          <a:p>
            <a:r>
              <a:rPr lang="en-US" dirty="0" smtClean="0">
                <a:hlinkClick r:id="rId8"/>
              </a:rPr>
              <a:t>https</a:t>
            </a:r>
            <a:r>
              <a:rPr lang="en-US" dirty="0">
                <a:hlinkClick r:id="rId8"/>
              </a:rPr>
              <a:t>://</a:t>
            </a:r>
            <a:r>
              <a:rPr lang="en-US" dirty="0" smtClean="0">
                <a:hlinkClick r:id="rId8"/>
              </a:rPr>
              <a:t>studme.org/101208/pedagogika/vospitanie_kultury_vneshnego_vida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u="sng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3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18" name="Picture 2" descr="C:\Users\Сергей\Desktop\3d6dfb6cd76ce2cf361a8449f813719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" y="0"/>
            <a:ext cx="91278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71296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rgbClr val="C00000"/>
                </a:solidFill>
              </a:rPr>
              <a:t>Этикет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000" dirty="0" smtClean="0"/>
              <a:t>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это свод норм и правил, регулирующих поведение людей в обществе или отдельно взятой социальной группе. Говоря об этикете для детей, мы подразумеваем правила хорошего поведения, в первую очередь, в отношении взрослых, потому что именно они могут оценить поведение как «хорошее» или «плохое» в силу своего опыта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0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000" b="1" i="1" dirty="0" smtClean="0">
                <a:solidFill>
                  <a:srgbClr val="C00000"/>
                </a:solidFill>
              </a:rPr>
              <a:t>Этикет </a:t>
            </a:r>
            <a:r>
              <a:rPr lang="ru-RU" sz="2000" b="1" i="1" dirty="0">
                <a:solidFill>
                  <a:srgbClr val="C00000"/>
                </a:solidFill>
              </a:rPr>
              <a:t>подразделяется на разные виды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– есть как общепринятые правила, так и особый этикет для отдельных случаев (например, служебный, религиозный, траурный). Обучать детей этикету следует постепенно, и для дошкольного возраста достаточно тех правил хорошего тона, которые малыши могут применить в повседневных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ситуациях.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13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Сергей\Desktop\3bbf153f2377b1fa1c1fa83227f840d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620688"/>
            <a:ext cx="660800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3470032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Спасибо </a:t>
            </a:r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 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внимание</a:t>
            </a:r>
            <a:endParaRPr lang="ru-RU" sz="40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455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86000" y="4766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5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1663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347447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870958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60" name="Picture 36" descr="C:\Users\Сергей\Desktop\ad4bcff3f04f62fdbc5151da7e76ee82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702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83768" y="2039123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4894" y="485964"/>
            <a:ext cx="408939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Что такое этикет????</a:t>
            </a:r>
          </a:p>
          <a:p>
            <a:pPr algn="ctr"/>
            <a:endParaRPr lang="ru-RU" sz="2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Что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такое этикет –</a:t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Знать должны мы с детских лет.</a:t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Это – нормы поведения:</a:t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Как ходить на День рождения?</a:t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Как знакомиться?</a:t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Как есть?</a:t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Как звонить?</a:t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Как встать?</a:t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Как сесть?</a:t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Как здороваться со взрослым?</a:t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Много разных есть вопросов.</a:t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И на них даёт ответ</a:t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Этот самый </a:t>
            </a:r>
            <a:r>
              <a:rPr lang="ru-RU" sz="2000" b="1" i="1" dirty="0">
                <a:solidFill>
                  <a:srgbClr val="C00000"/>
                </a:solidFill>
              </a:rPr>
              <a:t>э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тикет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ru-RU" sz="16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16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Андрей Усачев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306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 descr="C:\Users\Сергей\Desktop\Картинки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260648"/>
            <a:ext cx="66967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Виды этикета для детей</a:t>
            </a:r>
            <a:r>
              <a:rPr lang="ru-RU" sz="2400" b="1" i="1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endParaRPr lang="ru-RU" sz="2800" b="1" i="1" dirty="0">
              <a:solidFill>
                <a:srgbClr val="C00000"/>
              </a:solidFill>
            </a:endParaRPr>
          </a:p>
          <a:p>
            <a:pPr algn="ctr"/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Общие правила этикета</a:t>
            </a:r>
          </a:p>
          <a:p>
            <a:pPr algn="ctr"/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Гостевой</a:t>
            </a:r>
          </a:p>
          <a:p>
            <a:pPr algn="ctr"/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Столовый</a:t>
            </a:r>
          </a:p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Семейный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Этикет в общественных местах</a:t>
            </a:r>
          </a:p>
          <a:p>
            <a:pPr algn="ctr"/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Этикет общения  или речевой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этикет</a:t>
            </a:r>
          </a:p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Культура внешнего вида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38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Сергей\Desktop\7b9ad772ea3545edf61db2f28e8237d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4878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89248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Форма этикета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algn="just"/>
            <a:r>
              <a:rPr lang="ru-RU" sz="2000" b="1" i="1" dirty="0" smtClean="0">
                <a:solidFill>
                  <a:srgbClr val="C00000"/>
                </a:solidFill>
              </a:rPr>
              <a:t>Речевая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– уважительное отношение к людям и проявляется в нашей речи, манере общения, умении вести беседу, высказывать критическое замечание, участвовать в споре, говорить комплименты. </a:t>
            </a:r>
            <a:endParaRPr lang="ru-RU" sz="20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ru-RU" sz="20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000" b="1" i="1" dirty="0" smtClean="0">
                <a:solidFill>
                  <a:srgbClr val="C00000"/>
                </a:solidFill>
              </a:rPr>
              <a:t>Неречевая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– поступки и действия, с помощью которых проявляется уважительное отношение к взрослым.</a:t>
            </a:r>
          </a:p>
        </p:txBody>
      </p:sp>
    </p:spTree>
    <p:extLst>
      <p:ext uri="{BB962C8B-B14F-4D97-AF65-F5344CB8AC3E}">
        <p14:creationId xmlns:p14="http://schemas.microsoft.com/office/powerpoint/2010/main" val="15046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60648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6178" y="116632"/>
            <a:ext cx="647204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Общие правила поведения</a:t>
            </a:r>
          </a:p>
          <a:p>
            <a:endParaRPr lang="ru-RU" sz="2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Есть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вещи, которые недопустимы в любом месте, в любом коллективе: </a:t>
            </a:r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*чесаться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, ковырять в зубах, ушах, носу на людях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algn="just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*лезть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впереди других при проходе через дверь, например, в магазине; </a:t>
            </a:r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*кричать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, бегать, хлопать дверями; </a:t>
            </a:r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*грубить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, недоброжелательно отвечать на вопросы; </a:t>
            </a:r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*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кашлять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, не прикрывая рот, и отрыгивать, не извиняясь; </a:t>
            </a:r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*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кричать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в общественном транспорте; </a:t>
            </a:r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*бегать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и наступать на ноги; </a:t>
            </a:r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*шаркать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ногами при ходьбе; </a:t>
            </a:r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*жевать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жвачку, не прикрывая рот, громко чавкать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 на людях.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8377" name="Picture 9" descr="C:\Users\Сергей\Desktop\4bb97ff07cc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978" y="-8983"/>
            <a:ext cx="3131840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63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60648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58377" name="Picture 9" descr="C:\Users\Сергей\Desktop\4bb97ff07cc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978" y="-8983"/>
            <a:ext cx="3131840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1168" y="116632"/>
            <a:ext cx="667848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C00000"/>
                </a:solidFill>
              </a:rPr>
              <a:t>Гостевой этикет</a:t>
            </a:r>
          </a:p>
          <a:p>
            <a:pPr algn="just"/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В гостях нужно вести себя спокойно, проявлять уважение к хозяевам дома и соблюдать правила: </a:t>
            </a:r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*не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приходить с пустыми руками (принести какое-то угощение, даже символическое); </a:t>
            </a:r>
          </a:p>
          <a:p>
            <a:pPr algn="just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*не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напрашиваться на чай без приглашения; </a:t>
            </a:r>
          </a:p>
          <a:p>
            <a:pPr algn="just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*всегда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здороваться с хозяевами дома; </a:t>
            </a:r>
          </a:p>
          <a:p>
            <a:pPr algn="just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*нельзя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ходить по комнатам без разрешения и трогать чужие вещи на полках, внутри шкафов; </a:t>
            </a:r>
            <a:endParaRPr lang="ru-RU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*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категорически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запрещается прыгать по кроватям, дивану, креслам, даже если хозяйский ребенок это делает; </a:t>
            </a:r>
          </a:p>
          <a:p>
            <a:pPr algn="just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*не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устраивать истерики, не требовать чего-то от хозяев квартиры; </a:t>
            </a:r>
          </a:p>
          <a:p>
            <a:pPr algn="just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*соблюдать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чистоту, выбрасывать за собой мусор (обертки от конфет, пачку из-под сока), собирать после себя игрушки; </a:t>
            </a:r>
          </a:p>
          <a:p>
            <a:pPr algn="just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*спокойно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собираться и уходить, когда придет время, не требовать играть еще; </a:t>
            </a:r>
          </a:p>
          <a:p>
            <a:pPr algn="just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*обязательно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сказать «спасибо» за гостеприимство и угощение, попрощаться с хозяевами дома.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06059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18" name="Picture 2" descr="C:\Users\Сергей\Desktop\3d6dfb6cd76ce2cf361a8449f813719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" y="0"/>
            <a:ext cx="91278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5516" y="188640"/>
            <a:ext cx="87129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Столовый этикет</a:t>
            </a:r>
          </a:p>
          <a:p>
            <a:pPr algn="just"/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Приучать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малыша к правилам поведения за столом следует с малых лет, а по мере взросления требования к ребенку будут расти. То, как ведет себя ребенок за столом, создает главное представление о его воспитанности, чистоплотности и уважении к такому семейному ритуалу, как прием пищи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algn="just"/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За трапезой необходимо соблюдать столовый этикет: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*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кушать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нужно только в отведенном для этого месте (кухне или столовой);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*во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время семейной трапезы пользоваться столовыми приборами, это касается и маленьких детей (пресекать размазывание еды пальцами по тарелке);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*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кушать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нужно из своей тарелки, не комментировать содержимое чужой;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*не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набрасываться на еду, если собрались не все члены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семьи;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*не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болтать с набитым ртом, помнить правило «когда я ем, я глух и нем»;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*жевать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 закрытым ртом;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*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играть с едой, не баловаться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напитком (не расплескивать чай, воду, не пить громко сок через трубочку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87727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</TotalTime>
  <Words>2543</Words>
  <Application>Microsoft Office PowerPoint</Application>
  <PresentationFormat>Экран (4:3)</PresentationFormat>
  <Paragraphs>272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Сергей</cp:lastModifiedBy>
  <cp:revision>155</cp:revision>
  <dcterms:created xsi:type="dcterms:W3CDTF">2020-10-24T06:06:27Z</dcterms:created>
  <dcterms:modified xsi:type="dcterms:W3CDTF">2021-06-27T09:43:01Z</dcterms:modified>
</cp:coreProperties>
</file>