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9" r:id="rId4"/>
    <p:sldId id="280" r:id="rId5"/>
    <p:sldId id="297" r:id="rId6"/>
    <p:sldId id="262" r:id="rId7"/>
    <p:sldId id="282" r:id="rId8"/>
    <p:sldId id="261" r:id="rId9"/>
    <p:sldId id="283" r:id="rId10"/>
    <p:sldId id="264" r:id="rId11"/>
    <p:sldId id="266" r:id="rId12"/>
    <p:sldId id="267" r:id="rId13"/>
    <p:sldId id="268" r:id="rId14"/>
    <p:sldId id="271" r:id="rId15"/>
    <p:sldId id="269" r:id="rId16"/>
    <p:sldId id="284" r:id="rId17"/>
    <p:sldId id="270" r:id="rId18"/>
    <p:sldId id="298" r:id="rId19"/>
    <p:sldId id="275" r:id="rId20"/>
    <p:sldId id="276" r:id="rId21"/>
    <p:sldId id="277" r:id="rId22"/>
    <p:sldId id="29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8000"/>
    <a:srgbClr val="FF33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B419611-10A1-42D6-BFE4-C9706CB824BB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FB099B2-C4F7-47D5-A11C-411D3B705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mmu21.ru/userfiles/images/24ba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76863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3648" y="2780927"/>
            <a:ext cx="4860031" cy="1656185"/>
          </a:xfrm>
        </p:spPr>
        <p:txBody>
          <a:bodyPr>
            <a:noAutofit/>
          </a:bodyPr>
          <a:lstStyle/>
          <a:p>
            <a:pPr algn="l"/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57875" y="620688"/>
            <a:ext cx="5472608" cy="54006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МАСТЕР-КЛАСС  ДЛЯ УЧИТЕЛЕЙ НАЧАЛЬНЫХ КЛАССОВ</a:t>
            </a:r>
            <a:br>
              <a:rPr lang="ru-RU" sz="3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интерактивных технологий на уроках русского языка в начальных классах как один из факторов повышения познавательной активности обучающихся.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266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620688"/>
            <a:ext cx="7632848" cy="139937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 себя!</a:t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(взаимопроверка)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4740001"/>
              </p:ext>
            </p:extLst>
          </p:nvPr>
        </p:nvGraphicFramePr>
        <p:xfrm>
          <a:off x="755650" y="2119316"/>
          <a:ext cx="7704138" cy="410151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52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2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5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07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5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04855" cy="139937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ПРАКТИЧЕСКАЯ РАБОТА №2</a:t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«Искатели сокровищ»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49246"/>
            <a:ext cx="3590925" cy="3409950"/>
          </a:xfrm>
        </p:spPr>
      </p:pic>
      <p:pic>
        <p:nvPicPr>
          <p:cNvPr id="3079" name="Picture 7" descr="C:\Documents and Settings\Пользователь\Рабочий стол\учитель года\ЛИСТ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41751"/>
            <a:ext cx="1963986" cy="146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Documents and Settings\Пользователь\Рабочий стол\учитель года\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1728192" cy="158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Documents and Settings\Пользователь\Рабочий стол\учитель года\ярко-жёлты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93" y="4581128"/>
            <a:ext cx="1929855" cy="159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303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3"/>
            <a:ext cx="7704856" cy="7920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 задание!</a:t>
            </a:r>
          </a:p>
        </p:txBody>
      </p:sp>
      <p:pic>
        <p:nvPicPr>
          <p:cNvPr id="4098" name="Picture 2" descr="C:\Documents and Settings\Пользователь\Рабочий стол\учитель года\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691462"/>
            <a:ext cx="1656185" cy="145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83769" y="1916832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Найти и выписать существительные  с орфограммой безударные гласные в корне слова</a:t>
            </a:r>
          </a:p>
        </p:txBody>
      </p:sp>
      <p:pic>
        <p:nvPicPr>
          <p:cNvPr id="4099" name="Picture 3" descr="C:\Documents and Settings\Пользователь\Рабочий стол\учитель года\ЛИСТ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36" y="3356992"/>
            <a:ext cx="1718494" cy="128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35797" y="3674049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Найти и выписать существительные , которые являются словарными словами.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5098212"/>
            <a:ext cx="565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Найти и выписать существительные  с сочетаниями букв, которые нужно запомнить</a:t>
            </a:r>
          </a:p>
        </p:txBody>
      </p:sp>
      <p:pic>
        <p:nvPicPr>
          <p:cNvPr id="1027" name="Picture 3" descr="C:\Documents and Settings\Пользователь\Рабочий стол\учитель года\ярко-жёлты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36" y="4869160"/>
            <a:ext cx="1718494" cy="141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60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17582"/>
            <a:ext cx="7560839" cy="120248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 себя!</a:t>
            </a:r>
          </a:p>
        </p:txBody>
      </p:sp>
      <p:pic>
        <p:nvPicPr>
          <p:cNvPr id="1026" name="Picture 2" descr="C:\Documents and Settings\Пользователь\Рабочий стол\учитель года\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2165226" cy="19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4365104"/>
            <a:ext cx="1584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сты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твей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 </a:t>
            </a:r>
            <a:endParaRPr lang="ru-RU" sz="2400" dirty="0"/>
          </a:p>
        </p:txBody>
      </p:sp>
      <p:pic>
        <p:nvPicPr>
          <p:cNvPr id="1027" name="Picture 3" descr="C:\Documents and Settings\Пользователь\Рабочий стол\учитель года\ЛИСТ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132855"/>
            <a:ext cx="2296660" cy="204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5201" y="4365104"/>
            <a:ext cx="147508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ктябрь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бака</a:t>
            </a:r>
          </a:p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хота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4409038"/>
            <a:ext cx="12426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ща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</a:t>
            </a:r>
            <a:endParaRPr lang="ru-RU" sz="2400" dirty="0"/>
          </a:p>
        </p:txBody>
      </p:sp>
      <p:pic>
        <p:nvPicPr>
          <p:cNvPr id="9" name="Picture 3" descr="C:\Documents and Settings\Пользователь\Рабочий стол\учитель года\ярко-жёлты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39140"/>
            <a:ext cx="2463356" cy="203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82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17582"/>
            <a:ext cx="7632847" cy="120248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u="sng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 себя!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119313"/>
            <a:ext cx="3450574" cy="3973983"/>
          </a:xfrm>
        </p:spPr>
      </p:pic>
      <p:pic>
        <p:nvPicPr>
          <p:cNvPr id="7" name="Picture 2" descr="C:\Documents and Settings\Пользователь\Рабочий стол\учитель года\ярко-жёлт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894" y="2276872"/>
            <a:ext cx="1105868" cy="110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Пользователь\Рабочий стол\учитель года\ЛИСТ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304" y="3413910"/>
            <a:ext cx="1068527" cy="79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Documents and Settings\Пользователь\Рабочий стол\учитель года\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76872"/>
            <a:ext cx="1204649" cy="110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1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88" y="908720"/>
            <a:ext cx="7416823" cy="124326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Практическая работа №3</a:t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Морфологический ящик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19256"/>
            <a:ext cx="7488832" cy="41180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524124"/>
            <a:ext cx="5040560" cy="320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74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17582"/>
            <a:ext cx="7632847" cy="120248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 задание!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119256"/>
            <a:ext cx="7704856" cy="411805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Найти в тексте  имена существительные </a:t>
            </a:r>
          </a:p>
          <a:p>
            <a:r>
              <a:rPr lang="ru-RU" dirty="0"/>
              <a:t>Распределить их по категориям </a:t>
            </a:r>
          </a:p>
          <a:p>
            <a:r>
              <a:rPr lang="ru-RU" dirty="0"/>
              <a:t>Проверить правильность выполнения</a:t>
            </a:r>
          </a:p>
          <a:p>
            <a:r>
              <a:rPr lang="ru-RU" dirty="0"/>
              <a:t>Оценить свою работу</a:t>
            </a:r>
          </a:p>
        </p:txBody>
      </p:sp>
    </p:spTree>
    <p:extLst>
      <p:ext uri="{BB962C8B-B14F-4D97-AF65-F5344CB8AC3E}">
        <p14:creationId xmlns:p14="http://schemas.microsoft.com/office/powerpoint/2010/main" val="2471898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817583"/>
            <a:ext cx="7611540" cy="119038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Разложите имена существительные по ящикам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059" y="2007964"/>
            <a:ext cx="2061802" cy="131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0965"/>
            <a:ext cx="20669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38590"/>
            <a:ext cx="20669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72619" y="2446273"/>
            <a:ext cx="1095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М.р</a:t>
            </a:r>
            <a:r>
              <a:rPr lang="ru-RU" b="1" dirty="0"/>
              <a:t>. </a:t>
            </a:r>
          </a:p>
          <a:p>
            <a:r>
              <a:rPr lang="ru-RU" b="1" dirty="0"/>
              <a:t>Ед. ч.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0" y="3979778"/>
            <a:ext cx="810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Ж.р</a:t>
            </a:r>
            <a:r>
              <a:rPr lang="ru-RU" b="1" dirty="0"/>
              <a:t>. </a:t>
            </a:r>
          </a:p>
          <a:p>
            <a:r>
              <a:rPr lang="ru-RU" b="1" dirty="0"/>
              <a:t>Ед. ч.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0" y="5297402"/>
            <a:ext cx="12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Мн. ч.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051" y="2127004"/>
            <a:ext cx="1614805" cy="1483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3320965"/>
            <a:ext cx="1511300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Пользователь\Рабочий стол\учитель года\ярко-жёлтый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83" y="4626109"/>
            <a:ext cx="1609462" cy="160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35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50843" y="561662"/>
            <a:ext cx="7776863" cy="162378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u="sng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ПРОВЕРИМ</a:t>
            </a:r>
            <a:r>
              <a:rPr lang="ru-RU" b="1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95" y="2185449"/>
            <a:ext cx="1404800" cy="129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538" y="2172467"/>
            <a:ext cx="2061802" cy="131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774576" y="2750807"/>
            <a:ext cx="101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м.р</a:t>
            </a:r>
            <a:r>
              <a:rPr lang="ru-RU" b="1" dirty="0"/>
              <a:t>. </a:t>
            </a:r>
          </a:p>
          <a:p>
            <a:r>
              <a:rPr lang="ru-RU" b="1" dirty="0"/>
              <a:t>ед. ч.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76229" y="2392067"/>
            <a:ext cx="34563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Октябрь   Хлад    Ручей</a:t>
            </a:r>
          </a:p>
          <a:p>
            <a:r>
              <a:rPr lang="ru-RU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Пруд     Сосед   Лай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05" y="3500452"/>
            <a:ext cx="1370533" cy="128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06" y="3668746"/>
            <a:ext cx="20669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05" y="4953698"/>
            <a:ext cx="20669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926976" y="4144689"/>
            <a:ext cx="1095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ж.р</a:t>
            </a:r>
            <a:r>
              <a:rPr lang="ru-RU" b="1" dirty="0"/>
              <a:t>. </a:t>
            </a:r>
          </a:p>
          <a:p>
            <a:r>
              <a:rPr lang="ru-RU" b="1" dirty="0"/>
              <a:t>ед.ч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37104" y="5289344"/>
            <a:ext cx="1095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Мн. число.</a:t>
            </a:r>
          </a:p>
        </p:txBody>
      </p:sp>
      <p:pic>
        <p:nvPicPr>
          <p:cNvPr id="17" name="Picture 2" descr="C:\Documents and Settings\Пользователь\Рабочий стол\учитель года\ярко-жёлтый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24" y="4828782"/>
            <a:ext cx="1442541" cy="144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339752" y="4169086"/>
            <a:ext cx="4302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Роща   Дорога   Мельницу   Охотою</a:t>
            </a:r>
          </a:p>
          <a:p>
            <a:r>
              <a:rPr lang="ru-RU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Забавы 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456892" y="5291215"/>
            <a:ext cx="3798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Ветвей  Листы  Поля</a:t>
            </a:r>
          </a:p>
          <a:p>
            <a:r>
              <a:rPr lang="ru-RU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Озими    Собак   Дубравы</a:t>
            </a:r>
          </a:p>
        </p:txBody>
      </p:sp>
    </p:spTree>
    <p:extLst>
      <p:ext uri="{BB962C8B-B14F-4D97-AF65-F5344CB8AC3E}">
        <p14:creationId xmlns:p14="http://schemas.microsoft.com/office/powerpoint/2010/main" val="407787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  <p:bldP spid="16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Проблемный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132856"/>
            <a:ext cx="5472607" cy="3829967"/>
          </a:xfrm>
        </p:spPr>
      </p:pic>
    </p:spTree>
    <p:extLst>
      <p:ext uri="{BB962C8B-B14F-4D97-AF65-F5344CB8AC3E}">
        <p14:creationId xmlns:p14="http://schemas.microsoft.com/office/powerpoint/2010/main" val="156648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55576" y="498848"/>
            <a:ext cx="7658811" cy="59046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ru-RU" sz="3600" b="1" u="sng" dirty="0">
              <a:solidFill>
                <a:srgbClr val="FF0000"/>
              </a:solidFill>
              <a:latin typeface="Segoe Script" pitchFamily="34" charset="0"/>
            </a:endParaRPr>
          </a:p>
          <a:p>
            <a:pPr marL="45720" indent="0">
              <a:buNone/>
            </a:pPr>
            <a:endParaRPr lang="ru-RU" b="1" dirty="0">
              <a:solidFill>
                <a:srgbClr val="FF0000"/>
              </a:solidFill>
              <a:latin typeface="Segoe Script" pitchFamily="34" charset="0"/>
            </a:endParaRPr>
          </a:p>
        </p:txBody>
      </p:sp>
      <p:pic>
        <p:nvPicPr>
          <p:cNvPr id="4" name="Picture 2" descr="http://www.mmu21.ru/userfiles/images/24ba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500042"/>
            <a:ext cx="7802827" cy="58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42976" y="1571612"/>
            <a:ext cx="47971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Использование интерактивных технологий на уроках русского языка в начальных классах как один из факторов повышения познавательной активности учащихся.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404664"/>
            <a:ext cx="79208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Проблема , над которой работаю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005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Слово  забавы 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365104"/>
            <a:ext cx="13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Мн. число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27164" y="4180438"/>
            <a:ext cx="1391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Ж.р</a:t>
            </a:r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ед. ч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07905" y="3244334"/>
            <a:ext cx="147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Забавы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49827" y="5157192"/>
            <a:ext cx="572257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Страждут озими от бешеной забавы</a:t>
            </a:r>
          </a:p>
          <a:p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чего?                       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ж.р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Р.п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ед.ч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0" name="Выгнутая вниз стрелка 9"/>
          <p:cNvSpPr/>
          <p:nvPr/>
        </p:nvSpPr>
        <p:spPr>
          <a:xfrm>
            <a:off x="2765723" y="5526524"/>
            <a:ext cx="3655550" cy="4947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641" y="2276872"/>
            <a:ext cx="1736758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Documents and Settings\Пользователь\Рабочий стол\учитель года\ярко-жёлт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79967"/>
            <a:ext cx="1971081" cy="197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7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632848" cy="120248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Рефлексия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949480"/>
            <a:ext cx="1402042" cy="131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037" y="4935307"/>
            <a:ext cx="1452718" cy="1332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Documents and Settings\Пользователь\Рабочий стол\учитель года\ярко-жёлты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935308"/>
            <a:ext cx="1643479" cy="133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119257"/>
            <a:ext cx="7692151" cy="224584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Напишите телеграмму своему соседу по парте, указав  в ней, чем мы сегодня занимались на уроке.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045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88640"/>
            <a:ext cx="8640960" cy="61206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b="1" u="sng" dirty="0">
              <a:solidFill>
                <a:srgbClr val="FF0000"/>
              </a:solidFill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b="1" u="sng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www.mmu21.ru/userfiles/images/24ba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891"/>
            <a:ext cx="8892480" cy="607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1472" y="1357298"/>
            <a:ext cx="550072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Познакомились  с инновационными приемами работы на уроке русского языка  (Угадай-ка,  Искатели  сокровищ, Морфологический ящик)</a:t>
            </a:r>
          </a:p>
          <a:p>
            <a:pPr marL="342900" indent="-342900">
              <a:buAutoNum type="arabicPeriod"/>
            </a:pP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Продемонстрировать,   как использование интерактивных технологий на уроке русского языка позволяет повысить эффективность  учебного процесса и активизировать  познавательную  деятельность учащихся.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32891"/>
            <a:ext cx="96845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Подведем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мастер-класса</a:t>
            </a:r>
            <a:endParaRPr lang="ru-RU" sz="4000" b="1" cap="none" spc="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438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88640"/>
            <a:ext cx="8640960" cy="61206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b="1" u="sng" dirty="0">
              <a:solidFill>
                <a:srgbClr val="FF0000"/>
              </a:solidFill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b="1" u="sng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www.mmu21.ru/userfiles/images/24ba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2891"/>
            <a:ext cx="8545774" cy="599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285860"/>
            <a:ext cx="54726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Познакомить с инновационными приемами работы на уроке русского языка в начальной школе.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Продемонстрировать,   как использование интерактивных технологий на уроке русского языка позволяет повысить эффективность  учебного процесса и активизировать  познавательную  деятельность  школьников.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32891"/>
            <a:ext cx="86409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Цели мастер-класса</a:t>
            </a:r>
          </a:p>
        </p:txBody>
      </p:sp>
    </p:spTree>
    <p:extLst>
      <p:ext uri="{BB962C8B-B14F-4D97-AF65-F5344CB8AC3E}">
        <p14:creationId xmlns:p14="http://schemas.microsoft.com/office/powerpoint/2010/main" val="213207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7"/>
            <a:ext cx="7848872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31640" y="1916832"/>
            <a:ext cx="3943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Вступление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Педагогический практикум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Практическая работа №1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Практическая работа №2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Практическая работа №3</a:t>
            </a:r>
          </a:p>
          <a:p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Подведение итогов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620688"/>
            <a:ext cx="74168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План проведения мастер-класса</a:t>
            </a:r>
          </a:p>
        </p:txBody>
      </p:sp>
    </p:spTree>
    <p:extLst>
      <p:ext uri="{BB962C8B-B14F-4D97-AF65-F5344CB8AC3E}">
        <p14:creationId xmlns:p14="http://schemas.microsoft.com/office/powerpoint/2010/main" val="154146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88640"/>
            <a:ext cx="8640960" cy="61206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b="1" u="sng" dirty="0">
              <a:solidFill>
                <a:srgbClr val="FF0000"/>
              </a:solidFill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b="1" u="sng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www.mmu21.ru/userfiles/images/24ba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16" y="228172"/>
            <a:ext cx="8545774" cy="599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1252059"/>
            <a:ext cx="56703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</a:rPr>
              <a:t>Я в языке одни предметы называю,</a:t>
            </a:r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2400" b="1" i="1" dirty="0">
                <a:solidFill>
                  <a:schemeClr val="bg1"/>
                </a:solidFill>
              </a:rPr>
              <a:t>Запомните, друзья, - вот главный мой секрет:</a:t>
            </a:r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2400" b="1" i="1" dirty="0">
                <a:solidFill>
                  <a:schemeClr val="bg1"/>
                </a:solidFill>
              </a:rPr>
              <a:t>Когда процесс и признак я обозначаю,</a:t>
            </a:r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2400" b="1" i="1" dirty="0">
                <a:solidFill>
                  <a:schemeClr val="bg1"/>
                </a:solidFill>
              </a:rPr>
              <a:t>То их всегда вам представляю как предмет. 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endParaRPr lang="ru-RU" sz="2400" b="1" i="1" dirty="0"/>
          </a:p>
          <a:p>
            <a:pPr algn="ctr"/>
            <a:endParaRPr lang="ru-RU" sz="2400" b="1" i="1" dirty="0"/>
          </a:p>
          <a:p>
            <a:pPr algn="ctr"/>
            <a:endParaRPr lang="ru-RU" sz="2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54559" y="283864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Эпиграф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9816" y="5500702"/>
            <a:ext cx="6124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Определите, о какой части речи говорится в эпиграфе?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6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Documents and Settings\Пользователь\Рабочий стол\учитель года\182__2499__tour__1380626037-3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61" y="571480"/>
            <a:ext cx="8889239" cy="628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1643051"/>
            <a:ext cx="603385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Октябрь уж наступил — уж роща </a:t>
            </a:r>
            <a:r>
              <a:rPr lang="ru-RU" sz="2400" b="1" dirty="0" err="1">
                <a:solidFill>
                  <a:schemeClr val="bg1"/>
                </a:solidFill>
              </a:rPr>
              <a:t>отряхает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Последние листы с нагих своих ветвей;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Дохнул осенний хлад — дорога промерзает.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Журча ещё бежит за мельницу ручей,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Но пруд уже застыл; сосед мой поспешает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В отъезжие поля с охотою своей,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И страждут озими от бешеной забавы,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И будит лай собак уснувшие дубравы.</a:t>
            </a:r>
          </a:p>
          <a:p>
            <a:endParaRPr lang="ru-RU" sz="2400" b="1" dirty="0">
              <a:solidFill>
                <a:srgbClr val="FF33CC"/>
              </a:solidFill>
            </a:endParaRPr>
          </a:p>
          <a:p>
            <a:pPr algn="r"/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 descr="http://tais.ucoz.ru/portret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71480"/>
            <a:ext cx="23812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haykovskiy_-_oktyabr_-_osennyaya_pesnya_(zaycev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000496" y="928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0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736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817582"/>
            <a:ext cx="7560839" cy="120248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Практическая работа №1</a:t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«Угадай-ка»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576" y="2119256"/>
            <a:ext cx="7632848" cy="41900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Выпишите из текста слова, лексическое значение которых вам  не знакомо.</a:t>
            </a:r>
          </a:p>
          <a:p>
            <a:r>
              <a:rPr lang="ru-RU" dirty="0"/>
              <a:t>Выберите лексическое значение слова из предложенных вариантов</a:t>
            </a:r>
          </a:p>
          <a:p>
            <a:r>
              <a:rPr lang="ru-RU" dirty="0"/>
              <a:t>Сделайте самопроверку</a:t>
            </a:r>
          </a:p>
          <a:p>
            <a:r>
              <a:rPr lang="ru-RU" dirty="0"/>
              <a:t>Оцените свою работу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00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04856" cy="149051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Лексическая работа</a:t>
            </a:r>
            <a:br>
              <a:rPr lang="ru-RU" sz="53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49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9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55576" y="1988840"/>
            <a:ext cx="7632848" cy="41764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numCol="1">
            <a:norm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Нагих -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Хлад -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Мельница  -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Поспешает - 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Отъезжие (поля) -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Страждут -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Озими  -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Забавы -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Дубравы - </a:t>
            </a:r>
          </a:p>
        </p:txBody>
      </p:sp>
    </p:spTree>
    <p:extLst>
      <p:ext uri="{BB962C8B-B14F-4D97-AF65-F5344CB8AC3E}">
        <p14:creationId xmlns:p14="http://schemas.microsoft.com/office/powerpoint/2010/main" val="262365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47725546"/>
              </p:ext>
            </p:extLst>
          </p:nvPr>
        </p:nvGraphicFramePr>
        <p:xfrm>
          <a:off x="755576" y="620688"/>
          <a:ext cx="7654610" cy="600415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76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42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Слово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FF0000"/>
                          </a:solidFill>
                        </a:rPr>
                        <a:t>Выберите лексическое значение слова из предложенных вариантов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790">
                <a:tc>
                  <a:txBody>
                    <a:bodyPr/>
                    <a:lstStyle/>
                    <a:p>
                      <a:r>
                        <a:rPr lang="ru-RU" b="1" dirty="0"/>
                        <a:t>1. НАГИХ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А. Поле для псовой охоты, специальное охотничье место, территория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424">
                <a:tc>
                  <a:txBody>
                    <a:bodyPr/>
                    <a:lstStyle/>
                    <a:p>
                      <a:r>
                        <a:rPr lang="ru-RU" b="1" dirty="0"/>
                        <a:t>2. ХЛАД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Б. Дубовый лес, роща.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986">
                <a:tc>
                  <a:txBody>
                    <a:bodyPr/>
                    <a:lstStyle/>
                    <a:p>
                      <a:r>
                        <a:rPr lang="ru-RU" b="1" dirty="0"/>
                        <a:t>3. МЕЛЬНИЦА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В. Предприятие, здание с приспособлениями для размола зерна. Водяная, паровая, ветряная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5790">
                <a:tc>
                  <a:txBody>
                    <a:bodyPr/>
                    <a:lstStyle/>
                    <a:p>
                      <a:r>
                        <a:rPr lang="ru-RU" b="1" dirty="0"/>
                        <a:t>4. ПОСПЕШАЕТ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Г. Лишённое тепла, холодное состояние чего-нибудь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5790">
                <a:tc>
                  <a:txBody>
                    <a:bodyPr/>
                    <a:lstStyle/>
                    <a:p>
                      <a:r>
                        <a:rPr lang="ru-RU" b="1" dirty="0"/>
                        <a:t>5. ОТЪЕЗЖИЕ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Д. Семена, посеянные в почву на зиму. Озимый посев, его всходы.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5790">
                <a:tc>
                  <a:txBody>
                    <a:bodyPr/>
                    <a:lstStyle/>
                    <a:p>
                      <a:r>
                        <a:rPr lang="ru-RU" b="1" dirty="0"/>
                        <a:t>6. СТРАЖДУТ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Е.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dirty="0"/>
                        <a:t>Не имеющий на себе одежды, покровов, голый.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5790">
                <a:tc>
                  <a:txBody>
                    <a:bodyPr/>
                    <a:lstStyle/>
                    <a:p>
                      <a:r>
                        <a:rPr lang="ru-RU" b="1" dirty="0"/>
                        <a:t>7. ОЗИМИ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Е. Стараться сделать что-нибудь, попасть куда-нибудь как можно скорее, торопиться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424">
                <a:tc>
                  <a:txBody>
                    <a:bodyPr/>
                    <a:lstStyle/>
                    <a:p>
                      <a:r>
                        <a:rPr lang="ru-RU" b="1" dirty="0"/>
                        <a:t>8. ЗАБАВЫ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Ж. Испытывать  страдание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6424">
                <a:tc>
                  <a:txBody>
                    <a:bodyPr/>
                    <a:lstStyle/>
                    <a:p>
                      <a:r>
                        <a:rPr lang="ru-RU" b="1" dirty="0"/>
                        <a:t>9. ДУБРАВЫ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З. Развлечение, игра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25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1439</TotalTime>
  <Words>684</Words>
  <Application>Microsoft Office PowerPoint</Application>
  <PresentationFormat>Экран (4:3)</PresentationFormat>
  <Paragraphs>136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Brush Script MT</vt:lpstr>
      <vt:lpstr>Constantia</vt:lpstr>
      <vt:lpstr>Franklin Gothic Book</vt:lpstr>
      <vt:lpstr>Rage Italic</vt:lpstr>
      <vt:lpstr>Segoe Script</vt:lpstr>
      <vt:lpstr>Times New Roman</vt:lpstr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Практическая работа №1 Задание «Угадай-ка»</vt:lpstr>
      <vt:lpstr> Лексическая работа  </vt:lpstr>
      <vt:lpstr>Презентация PowerPoint</vt:lpstr>
      <vt:lpstr>Проверь себя! (взаимопроверка)</vt:lpstr>
      <vt:lpstr>ПРАКТИЧЕСКАЯ РАБОТА №2 «Искатели сокровищ»</vt:lpstr>
      <vt:lpstr>Внимание задание!</vt:lpstr>
      <vt:lpstr>Проверь себя!</vt:lpstr>
      <vt:lpstr>Оцени себя!</vt:lpstr>
      <vt:lpstr>Практическая работа №3 Морфологический ящик</vt:lpstr>
      <vt:lpstr>Внимание задание!</vt:lpstr>
      <vt:lpstr>Разложите имена существительные по ящикам</vt:lpstr>
      <vt:lpstr>Презентация PowerPoint</vt:lpstr>
      <vt:lpstr>Проблемный вопрос</vt:lpstr>
      <vt:lpstr>Слово  забавы ?</vt:lpstr>
      <vt:lpstr>Рефлексия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</dc:title>
  <dc:creator>User</dc:creator>
  <cp:lastModifiedBy>Acer</cp:lastModifiedBy>
  <cp:revision>78</cp:revision>
  <dcterms:created xsi:type="dcterms:W3CDTF">2015-10-20T17:38:05Z</dcterms:created>
  <dcterms:modified xsi:type="dcterms:W3CDTF">2026-08-13T08:31:54Z</dcterms:modified>
</cp:coreProperties>
</file>