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0F7F-A973-41F3-962F-216E022B5C6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0511-0D53-466A-9A6D-B9EDF1E8F8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0F7F-A973-41F3-962F-216E022B5C6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0511-0D53-466A-9A6D-B9EDF1E8F8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0F7F-A973-41F3-962F-216E022B5C6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0511-0D53-466A-9A6D-B9EDF1E8F8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0F7F-A973-41F3-962F-216E022B5C6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0511-0D53-466A-9A6D-B9EDF1E8F8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0F7F-A973-41F3-962F-216E022B5C6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0511-0D53-466A-9A6D-B9EDF1E8F8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0F7F-A973-41F3-962F-216E022B5C6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0511-0D53-466A-9A6D-B9EDF1E8F8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0F7F-A973-41F3-962F-216E022B5C6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0511-0D53-466A-9A6D-B9EDF1E8F8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0F7F-A973-41F3-962F-216E022B5C6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0511-0D53-466A-9A6D-B9EDF1E8F8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0F7F-A973-41F3-962F-216E022B5C6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0511-0D53-466A-9A6D-B9EDF1E8F8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0F7F-A973-41F3-962F-216E022B5C6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0511-0D53-466A-9A6D-B9EDF1E8F8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D0F7F-A973-41F3-962F-216E022B5C6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D0511-0D53-466A-9A6D-B9EDF1E8F8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D0F7F-A973-41F3-962F-216E022B5C68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0511-0D53-466A-9A6D-B9EDF1E8F8D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00175"/>
            <a:ext cx="7772400" cy="210027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Тема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Городской пейзаж в технике  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граттаж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учащихся 2 класса ДХШ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614502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Преподаватель  МБОУ ДО  «АДХШ№1»</a:t>
            </a:r>
          </a:p>
          <a:p>
            <a:pPr algn="r"/>
            <a:r>
              <a:rPr lang="ru-RU" sz="2400" b="1" dirty="0" err="1" smtClean="0">
                <a:solidFill>
                  <a:srgbClr val="C00000"/>
                </a:solidFill>
              </a:rPr>
              <a:t>Шабалова</a:t>
            </a:r>
            <a:r>
              <a:rPr lang="ru-RU" sz="2400" b="1" dirty="0" smtClean="0">
                <a:solidFill>
                  <a:srgbClr val="C00000"/>
                </a:solidFill>
              </a:rPr>
              <a:t> Ольга Петровна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Мои документы\Ольга\Документы школа\методическая работа1\методические разработки шабаловой о\материал граттаж\25283_53d1e7a9e88db8975b492b25589ad57a.jp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43042" y="500042"/>
            <a:ext cx="5991225" cy="44958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1538" y="5286388"/>
            <a:ext cx="714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Затем, покрываем лист чёрной гуашью широкой кистью.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636"/>
            <a:ext cx="8229600" cy="112552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/>
              <a:t>     </a:t>
            </a:r>
            <a:r>
              <a:rPr lang="ru-RU" sz="2400" b="1" dirty="0" smtClean="0"/>
              <a:t>Надо </a:t>
            </a:r>
            <a:r>
              <a:rPr lang="ru-RU" sz="2400" b="1" dirty="0"/>
              <a:t>закрасить лист так чтобы не осталось белых </a:t>
            </a:r>
            <a:r>
              <a:rPr lang="ru-RU" sz="2400" b="1" dirty="0" smtClean="0"/>
              <a:t>не закрашенных </a:t>
            </a:r>
            <a:r>
              <a:rPr lang="ru-RU" sz="2400" b="1" dirty="0"/>
              <a:t>участков листа. В</a:t>
            </a:r>
            <a:r>
              <a:rPr lang="ru-RU" sz="2400" b="1" dirty="0" smtClean="0"/>
              <a:t>от </a:t>
            </a:r>
            <a:r>
              <a:rPr lang="ru-RU" sz="2400" b="1" dirty="0"/>
              <a:t>так</a:t>
            </a:r>
            <a:r>
              <a:rPr lang="ru-RU" sz="2400" b="1" dirty="0" smtClean="0"/>
              <a:t>. </a:t>
            </a:r>
            <a:r>
              <a:rPr lang="ru-RU" sz="2400" b="1" dirty="0"/>
              <a:t>Оставляем лист сохнуть.</a:t>
            </a:r>
          </a:p>
        </p:txBody>
      </p:sp>
      <p:pic>
        <p:nvPicPr>
          <p:cNvPr id="8194" name="Picture 2" descr="D:\Мои документы\Ольга\Документы школа\методическая работа1\методические разработки шабаловой о\материал граттаж\25283_492c8b1dd3519d57291f2e2f7cb4bfa8.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85728"/>
            <a:ext cx="5991225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2</a:t>
            </a:r>
            <a:r>
              <a:rPr lang="ru-RU" sz="2800" b="1" dirty="0">
                <a:solidFill>
                  <a:srgbClr val="C00000"/>
                </a:solidFill>
              </a:rPr>
              <a:t>. </a:t>
            </a:r>
            <a:r>
              <a:rPr lang="ru-RU" sz="2800" b="1" i="1" dirty="0">
                <a:solidFill>
                  <a:srgbClr val="C00000"/>
                </a:solidFill>
              </a:rPr>
              <a:t>Процарапывание.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lnSpcReduction="10000"/>
          </a:bodyPr>
          <a:lstStyle/>
          <a:p>
            <a:r>
              <a:rPr lang="ru-RU" sz="2400" b="1" dirty="0"/>
              <a:t>После того как лист хорошо высохнет, можно начать процарапывать. Инструмент для этого можно выбрать наиболее удобный для вас. </a:t>
            </a:r>
            <a:r>
              <a:rPr lang="ru-RU" sz="2400" b="1" dirty="0" smtClean="0"/>
              <a:t>Лучше всего подходит стек для пластилина.</a:t>
            </a:r>
          </a:p>
          <a:p>
            <a:r>
              <a:rPr lang="ru-RU" sz="2400" b="1" dirty="0"/>
              <a:t>Вначале </a:t>
            </a:r>
            <a:r>
              <a:rPr lang="ru-RU" sz="2400" b="1" dirty="0" smtClean="0"/>
              <a:t>наносим  </a:t>
            </a:r>
            <a:r>
              <a:rPr lang="ru-RU" sz="2400" b="1" dirty="0"/>
              <a:t>контурный рисунок. </a:t>
            </a:r>
            <a:r>
              <a:rPr lang="ru-RU" sz="2400" b="1" dirty="0" smtClean="0"/>
              <a:t>Намечаем </a:t>
            </a:r>
            <a:r>
              <a:rPr lang="ru-RU" sz="2400" b="1" dirty="0"/>
              <a:t>силуэты </a:t>
            </a:r>
            <a:r>
              <a:rPr lang="ru-RU" sz="2400" b="1" dirty="0" smtClean="0"/>
              <a:t>домов, деревьев, людей  на </a:t>
            </a:r>
            <a:r>
              <a:rPr lang="ru-RU" sz="2400" b="1" dirty="0"/>
              <a:t>первом плане</a:t>
            </a:r>
            <a:r>
              <a:rPr lang="ru-RU" sz="2400" b="1" dirty="0" smtClean="0"/>
              <a:t>.</a:t>
            </a:r>
          </a:p>
          <a:p>
            <a:r>
              <a:rPr lang="ru-RU" sz="2400" b="1" dirty="0"/>
              <a:t>Затем </a:t>
            </a:r>
            <a:r>
              <a:rPr lang="ru-RU" sz="2400" b="1" dirty="0" smtClean="0"/>
              <a:t>добавляем силуэты на </a:t>
            </a:r>
            <a:r>
              <a:rPr lang="ru-RU" sz="2400" b="1" dirty="0"/>
              <a:t>дальнем плане, землю и облака</a:t>
            </a:r>
            <a:r>
              <a:rPr lang="ru-RU" sz="2400" b="1" dirty="0" smtClean="0"/>
              <a:t>.</a:t>
            </a:r>
          </a:p>
          <a:p>
            <a:r>
              <a:rPr lang="ru-RU" sz="2400" b="1" dirty="0"/>
              <a:t>Н</a:t>
            </a:r>
            <a:r>
              <a:rPr lang="ru-RU" sz="2400" b="1" dirty="0" smtClean="0"/>
              <a:t>а </a:t>
            </a:r>
            <a:r>
              <a:rPr lang="ru-RU" sz="2400" b="1" dirty="0"/>
              <a:t>первом </a:t>
            </a:r>
            <a:r>
              <a:rPr lang="ru-RU" sz="2400" b="1" dirty="0" smtClean="0"/>
              <a:t>плане оставляем </a:t>
            </a:r>
            <a:r>
              <a:rPr lang="ru-RU" sz="2400" b="1" dirty="0"/>
              <a:t>чёрный силуэт </a:t>
            </a:r>
            <a:r>
              <a:rPr lang="ru-RU" sz="2400" b="1" dirty="0" smtClean="0"/>
              <a:t>деревьев, домов, </a:t>
            </a:r>
            <a:r>
              <a:rPr lang="ru-RU" sz="2400" b="1" dirty="0"/>
              <a:t>ветви, листья, </a:t>
            </a:r>
            <a:r>
              <a:rPr lang="ru-RU" sz="2400" b="1" dirty="0" smtClean="0"/>
              <a:t>окна на </a:t>
            </a:r>
            <a:r>
              <a:rPr lang="ru-RU" sz="2400" b="1" dirty="0"/>
              <a:t>светлом процарапанном фоне</a:t>
            </a:r>
            <a:r>
              <a:rPr lang="ru-RU" sz="2400" b="1" dirty="0" smtClean="0"/>
              <a:t>.</a:t>
            </a:r>
          </a:p>
          <a:p>
            <a:r>
              <a:rPr lang="ru-RU" sz="2400" b="1" dirty="0" smtClean="0"/>
              <a:t>На </a:t>
            </a:r>
            <a:r>
              <a:rPr lang="ru-RU" sz="2400" b="1" dirty="0"/>
              <a:t>дальнем </a:t>
            </a:r>
            <a:r>
              <a:rPr lang="ru-RU" sz="2400" b="1" dirty="0" smtClean="0"/>
              <a:t>плане, наоборот </a:t>
            </a:r>
            <a:r>
              <a:rPr lang="ru-RU" sz="2400" b="1" dirty="0"/>
              <a:t>на тёмном фоне белый силуэт деревьев.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Работы учащихся 2 класса ДХШ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9218" name="Picture 2" descr="D:\Мои документы\детские работы школа\3 класс 1 четверть 2012г\1_3_12_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2863" y="1600200"/>
            <a:ext cx="6358273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Мои документы\детские работы школа\3 класс 1 четверть 2012г\1_3_12_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5" y="1000108"/>
            <a:ext cx="3331941" cy="4857784"/>
          </a:xfrm>
          <a:prstGeom prst="rect">
            <a:avLst/>
          </a:prstGeom>
          <a:noFill/>
        </p:spPr>
      </p:pic>
      <p:pic>
        <p:nvPicPr>
          <p:cNvPr id="7" name="Рисунок 6" descr="D:\Мои документы\детские работы школа\3 класс 1 четверть 2012г\1_3_12_3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000108"/>
            <a:ext cx="3478648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Мои документы\детские работы школа\3 класс 1 четверть 2012г\1_3_12_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857232"/>
            <a:ext cx="7130754" cy="49831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Мои документы\детские работы школа\3 класс 1 четверть 2012г\1_3_12_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480"/>
            <a:ext cx="7714444" cy="54546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Мои документы\детские работы школа\3 класс 1 четверть 2012г\1_3_12_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357166"/>
            <a:ext cx="4077993" cy="58404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</a:t>
            </a:r>
          </a:p>
          <a:p>
            <a:pPr algn="ctr">
              <a:buNone/>
            </a:pP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</a:t>
            </a:r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ВНИМАНИЕ !</a:t>
            </a:r>
            <a:endParaRPr lang="ru-RU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В настоящее время очень актуально изучение  рисования пейзажа. Рисование природы развивает любовь к окружающей среде, расширят кругозор, прививает художественный вкус, воспитывает всесторонне развитую личность через воздействие на её эмоционально-нравственную сферу.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214554"/>
            <a:ext cx="8715436" cy="464344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В. Сухомлинский говорил: «перед человеком открылась радость жизни потому, что он услышал шёпот листьев и песню кузнечика, журчанье весеннего ручейка и переливы серебряных колокольчиков жаворонка в горячем летнем небе, шуршанье снежинок и стон метели, ласковое плесканье волны – услышал и, затаив дыхание, слушает сотни и тысячи лет чудесную музыку жизни. Умей и ты слушать эту музыку. Дорожи красотой, береги её ».</a:t>
            </a:r>
          </a:p>
          <a:p>
            <a:endParaRPr lang="ru-RU" sz="2800" dirty="0"/>
          </a:p>
        </p:txBody>
      </p:sp>
      <p:pic>
        <p:nvPicPr>
          <p:cNvPr id="1026" name="Picture 2" descr="D:\Мои документы\Ольга\Документы школа\методическая работа1\методические разработки шабаловой о\материал граттаж\4174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14290"/>
            <a:ext cx="2928958" cy="1714511"/>
          </a:xfrm>
          <a:prstGeom prst="rect">
            <a:avLst/>
          </a:prstGeom>
          <a:noFill/>
        </p:spPr>
      </p:pic>
      <p:pic>
        <p:nvPicPr>
          <p:cNvPr id="1027" name="Picture 3" descr="D:\Мои документы\Ольга\Документы школа\методическая работа1\методические разработки шабаловой о\материал граттаж\2329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14290"/>
            <a:ext cx="2743219" cy="1714512"/>
          </a:xfrm>
          <a:prstGeom prst="rect">
            <a:avLst/>
          </a:prstGeom>
          <a:noFill/>
        </p:spPr>
      </p:pic>
      <p:pic>
        <p:nvPicPr>
          <p:cNvPr id="1030" name="Picture 6" descr="D:\Мои документы\Ольга\Документы школа\методическая работа1\методические разработки шабаловой о\материал граттаж\9762395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214290"/>
            <a:ext cx="2500330" cy="1714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</a:rPr>
              <a:t>Цель:</a:t>
            </a:r>
            <a:r>
              <a:rPr lang="ru-RU" b="1" dirty="0" smtClean="0"/>
              <a:t> </a:t>
            </a:r>
            <a:r>
              <a:rPr lang="ru-RU" dirty="0" smtClean="0"/>
              <a:t>создание композиции с </a:t>
            </a:r>
            <a:r>
              <a:rPr lang="ru-RU" dirty="0"/>
              <a:t>изображением пейзажа в техники чёрно-белый </a:t>
            </a:r>
            <a:r>
              <a:rPr lang="ru-RU" dirty="0" err="1" smtClean="0"/>
              <a:t>граттаж</a:t>
            </a:r>
            <a:r>
              <a:rPr lang="ru-RU" dirty="0" smtClean="0"/>
              <a:t>.</a:t>
            </a:r>
          </a:p>
          <a:p>
            <a:r>
              <a:rPr lang="ru-RU" b="1" u="sng" dirty="0" smtClean="0">
                <a:solidFill>
                  <a:srgbClr val="C00000"/>
                </a:solidFill>
              </a:rPr>
              <a:t>Задачи</a:t>
            </a:r>
            <a:r>
              <a:rPr lang="ru-RU" b="1" u="sng" dirty="0">
                <a:solidFill>
                  <a:srgbClr val="C00000"/>
                </a:solidFill>
              </a:rPr>
              <a:t>:</a:t>
            </a:r>
            <a:r>
              <a:rPr lang="ru-RU" dirty="0"/>
              <a:t> п</a:t>
            </a:r>
            <a:r>
              <a:rPr lang="ru-RU" dirty="0" smtClean="0"/>
              <a:t>ознакомить  учащихся 2 класса ДХШ с </a:t>
            </a:r>
            <a:r>
              <a:rPr lang="ru-RU" dirty="0"/>
              <a:t>новой техникой графического рисунка. развивать аккуратность, усидчивость. внимательность, твёрдость руки, воспитывать интерес к графическим техникам.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Что такое </a:t>
            </a:r>
            <a:r>
              <a:rPr lang="ru-RU" b="1" dirty="0" smtClean="0">
                <a:solidFill>
                  <a:schemeClr val="accent4"/>
                </a:solidFill>
              </a:rPr>
              <a:t>ГРАТТАЖ</a:t>
            </a:r>
            <a:r>
              <a:rPr lang="ru-RU" dirty="0" smtClean="0"/>
              <a:t>?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3429000"/>
          </a:xfrm>
        </p:spPr>
        <p:txBody>
          <a:bodyPr/>
          <a:lstStyle/>
          <a:p>
            <a:r>
              <a:rPr lang="ru-RU" b="1" dirty="0" err="1"/>
              <a:t>Граттаж</a:t>
            </a:r>
            <a:r>
              <a:rPr lang="ru-RU" dirty="0"/>
              <a:t> (от фр. </a:t>
            </a:r>
            <a:r>
              <a:rPr lang="ru-RU" dirty="0" err="1"/>
              <a:t>gratter</a:t>
            </a:r>
            <a:r>
              <a:rPr lang="ru-RU" dirty="0"/>
              <a:t> — скрести, царапать) — способ выполнения рисунка путём процарапывания пером или острым инструментом бумаги или картона, залитых тушью. Другое название техники — </a:t>
            </a:r>
            <a:r>
              <a:rPr lang="ru-RU" dirty="0" err="1"/>
              <a:t>воскография</a:t>
            </a:r>
            <a:r>
              <a:rPr lang="ru-RU" dirty="0"/>
              <a:t>.</a:t>
            </a:r>
          </a:p>
        </p:txBody>
      </p:sp>
      <p:pic>
        <p:nvPicPr>
          <p:cNvPr id="2050" name="Picture 2" descr="D:\Мои документы\Ольга\Документы школа\методическая работа1\методические разработки шабаловой о\материал граттаж\Screenshot_1-4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142984"/>
            <a:ext cx="3143272" cy="2159663"/>
          </a:xfrm>
          <a:prstGeom prst="rect">
            <a:avLst/>
          </a:prstGeom>
          <a:noFill/>
        </p:spPr>
      </p:pic>
      <p:pic>
        <p:nvPicPr>
          <p:cNvPr id="2051" name="Picture 3" descr="D:\Мои документы\Ольга\Документы школа\методическая работа1\методические разработки шабаловой о\материал граттаж\hello_html_3c2ff5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142984"/>
            <a:ext cx="2858200" cy="21731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</a:rPr>
              <a:t>ГРАТТАЖ  В РУССКОЙ КУЛЬТУРЕ</a:t>
            </a:r>
            <a:endParaRPr lang="ru-RU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857628"/>
            <a:ext cx="8229600" cy="2714644"/>
          </a:xfrm>
        </p:spPr>
        <p:txBody>
          <a:bodyPr>
            <a:normAutofit/>
          </a:bodyPr>
          <a:lstStyle/>
          <a:p>
            <a:r>
              <a:rPr lang="ru-RU" sz="2800" dirty="0"/>
              <a:t>Чаще других </a:t>
            </a:r>
            <a:r>
              <a:rPr lang="ru-RU" sz="2800" dirty="0" err="1"/>
              <a:t>граттаж</a:t>
            </a:r>
            <a:r>
              <a:rPr lang="ru-RU" sz="2800" dirty="0"/>
              <a:t> применяли графики начала ХХ века. В России под названием </a:t>
            </a:r>
            <a:r>
              <a:rPr lang="ru-RU" sz="2800" dirty="0" err="1"/>
              <a:t>гратто-графии</a:t>
            </a:r>
            <a:r>
              <a:rPr lang="ru-RU" sz="2800" dirty="0"/>
              <a:t> подобную технику впервые использовал М</a:t>
            </a:r>
            <a:r>
              <a:rPr lang="ru-RU" sz="2800" dirty="0" smtClean="0"/>
              <a:t>. В. </a:t>
            </a:r>
            <a:r>
              <a:rPr lang="ru-RU" sz="2800" dirty="0" err="1" smtClean="0"/>
              <a:t>Добужинский</a:t>
            </a:r>
            <a:r>
              <a:rPr lang="ru-RU" sz="2800" dirty="0" smtClean="0"/>
              <a:t> </a:t>
            </a:r>
            <a:r>
              <a:rPr lang="ru-RU" sz="2800" dirty="0"/>
              <a:t>в работах 1920-х гг., </a:t>
            </a:r>
            <a:r>
              <a:rPr lang="ru-RU" sz="2800" dirty="0" smtClean="0"/>
              <a:t>создавая </a:t>
            </a:r>
            <a:r>
              <a:rPr lang="ru-RU" sz="2800" dirty="0"/>
              <a:t>свои фантастические, повышенно экспрессивно произведения.</a:t>
            </a:r>
          </a:p>
        </p:txBody>
      </p:sp>
      <p:pic>
        <p:nvPicPr>
          <p:cNvPr id="3074" name="Picture 2" descr="D:\Мои документы\Ольга\Документы школа\методическая работа1\методические разработки шабаловой о\материал граттаж\img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071546"/>
            <a:ext cx="3714776" cy="2496525"/>
          </a:xfrm>
          <a:prstGeom prst="rect">
            <a:avLst/>
          </a:prstGeom>
          <a:noFill/>
        </p:spPr>
      </p:pic>
      <p:pic>
        <p:nvPicPr>
          <p:cNvPr id="3076" name="Picture 4" descr="D:\Мои документы\Ольга\Документы школа\методическая работа1\методические разработки шабаловой о\материал граттаж\121783677_2Konstantin_Somov_Portret_MVDobuzhinskogo_1910_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000108"/>
            <a:ext cx="1968269" cy="26193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401080" cy="121442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Этапы выполнения </a:t>
            </a:r>
            <a:r>
              <a:rPr lang="ru-RU" sz="2800" b="1" dirty="0" smtClean="0">
                <a:solidFill>
                  <a:srgbClr val="C00000"/>
                </a:solidFill>
              </a:rPr>
              <a:t>работы над композицией  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«Городской пейзаж» в технике  </a:t>
            </a:r>
            <a:r>
              <a:rPr lang="ru-RU" sz="2800" b="1" dirty="0" err="1" smtClean="0">
                <a:solidFill>
                  <a:srgbClr val="C00000"/>
                </a:solidFill>
              </a:rPr>
              <a:t>граттаж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099" name="Picture 3" descr="D:\Мои документы\Ольга\Документы школа\методическая работа1\методические разработки шабаловой о\материал граттаж\25283_0d9d2687805a41fe166aa3939701f27a.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267802"/>
            <a:ext cx="4429156" cy="3059847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500034" y="4429132"/>
            <a:ext cx="82868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C00000"/>
                </a:solidFill>
              </a:rPr>
              <a:t>Для работы необходимо.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dirty="0"/>
              <a:t>1. Лист А3 </a:t>
            </a:r>
            <a:r>
              <a:rPr lang="ru-RU" sz="2400" b="1" dirty="0" smtClean="0"/>
              <a:t>белый.</a:t>
            </a:r>
            <a:r>
              <a:rPr lang="ru-RU" sz="2400" b="1" dirty="0"/>
              <a:t> </a:t>
            </a:r>
            <a:r>
              <a:rPr lang="ru-RU" sz="2400" b="1" dirty="0" smtClean="0"/>
              <a:t> 2</a:t>
            </a:r>
            <a:r>
              <a:rPr lang="ru-RU" sz="2400" b="1" dirty="0"/>
              <a:t>. Восковая свечка бесцветная.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>3. Чёрная </a:t>
            </a:r>
            <a:r>
              <a:rPr lang="ru-RU" sz="2400" b="1" dirty="0" smtClean="0"/>
              <a:t>гуашь.</a:t>
            </a:r>
            <a:r>
              <a:rPr lang="ru-RU" sz="2400" b="1" dirty="0"/>
              <a:t> </a:t>
            </a:r>
            <a:r>
              <a:rPr lang="ru-RU" sz="2400" b="1" dirty="0" smtClean="0"/>
              <a:t> 4</a:t>
            </a:r>
            <a:r>
              <a:rPr lang="ru-RU" sz="2400" b="1" dirty="0"/>
              <a:t>. Пластилиновый стек или держатель пера с острым пером.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>5. </a:t>
            </a:r>
            <a:r>
              <a:rPr lang="ru-RU" sz="2400" b="1" dirty="0" smtClean="0"/>
              <a:t>Мука.</a:t>
            </a:r>
            <a:r>
              <a:rPr lang="ru-RU" sz="2400" b="1" dirty="0"/>
              <a:t> </a:t>
            </a:r>
            <a:r>
              <a:rPr lang="ru-RU" sz="2400" b="1" dirty="0" smtClean="0"/>
              <a:t>6</a:t>
            </a:r>
            <a:r>
              <a:rPr lang="ru-RU" sz="2400" b="1" dirty="0"/>
              <a:t>. Широкая </a:t>
            </a:r>
            <a:r>
              <a:rPr lang="ru-RU" sz="2400" b="1" dirty="0" smtClean="0"/>
              <a:t>кисть.</a:t>
            </a:r>
            <a:r>
              <a:rPr lang="ru-RU" sz="2400" b="1" dirty="0"/>
              <a:t> </a:t>
            </a:r>
            <a:r>
              <a:rPr lang="ru-RU" sz="2400" b="1" dirty="0" smtClean="0"/>
              <a:t>7</a:t>
            </a:r>
            <a:r>
              <a:rPr lang="ru-RU" sz="2400" b="1" dirty="0"/>
              <a:t>. Баночка с водой и тряпочка.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1. </a:t>
            </a:r>
            <a:r>
              <a:rPr lang="ru-RU" sz="2800" b="1" i="1" dirty="0">
                <a:solidFill>
                  <a:srgbClr val="C00000"/>
                </a:solidFill>
              </a:rPr>
              <a:t>Заготовка листа.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4429132"/>
            <a:ext cx="81439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Белый лист натираем боковой поверхностью свечи, толстым слоем парафина. Для того чтобы слой был толстый, боковой поверхностью свечи натираем лист в разных направлениях. Особое внимание уделяем краям и углам листа</a:t>
            </a:r>
            <a:r>
              <a:rPr lang="ru-RU" sz="2400" b="1" dirty="0" smtClean="0"/>
              <a:t>.</a:t>
            </a:r>
            <a:r>
              <a:rPr lang="ru-RU" sz="2400" b="1" dirty="0"/>
              <a:t> Лист должен выглядеть вот так.</a:t>
            </a:r>
          </a:p>
        </p:txBody>
      </p:sp>
      <p:pic>
        <p:nvPicPr>
          <p:cNvPr id="5123" name="Picture 3" descr="D:\Мои документы\Ольга\Документы школа\методическая работа1\методические разработки шабаловой о\материал граттаж\25283_35f5f71c3400629c488cde40bffa5325.jp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071546"/>
            <a:ext cx="4348151" cy="3262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Мои документы\Ольга\Документы школа\методическая работа1\методические разработки шабаловой о\материал граттаж\25283_3ff3b69ee186bcf5ac4d8684199a8b32.jp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642918"/>
            <a:ext cx="7000924" cy="41131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1538" y="5072074"/>
            <a:ext cx="714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Затем, посыпаем натёртый лист мукой и втираем муку в лист по всей его поверхности</a:t>
            </a:r>
            <a:r>
              <a:rPr lang="ru-RU" sz="2400" b="1" dirty="0" smtClean="0"/>
              <a:t>.</a:t>
            </a:r>
            <a:r>
              <a:rPr lang="ru-RU" sz="2400" b="1" dirty="0"/>
              <a:t> Лишние остатки муки необходимо стряхнуть.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352</Words>
  <Application>Microsoft Office PowerPoint</Application>
  <PresentationFormat>Экран (4:3)</PresentationFormat>
  <Paragraphs>28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Тема Городской пейзаж в технике  граттаж для учащихся 2 класса ДХШ</vt:lpstr>
      <vt:lpstr>Слайд 2</vt:lpstr>
      <vt:lpstr>Слайд 3</vt:lpstr>
      <vt:lpstr>Слайд 4</vt:lpstr>
      <vt:lpstr>Что такое ГРАТТАЖ?</vt:lpstr>
      <vt:lpstr>ГРАТТАЖ  В РУССКОЙ КУЛЬТУРЕ</vt:lpstr>
      <vt:lpstr>Этапы выполнения работы над композицией   «Городской пейзаж» в технике  граттаж</vt:lpstr>
      <vt:lpstr>1. Заготовка листа.</vt:lpstr>
      <vt:lpstr>Слайд 9</vt:lpstr>
      <vt:lpstr>Слайд 10</vt:lpstr>
      <vt:lpstr>Слайд 11</vt:lpstr>
      <vt:lpstr>2. Процарапывание.</vt:lpstr>
      <vt:lpstr>Работы учащихся 2 класса ДХШ</vt:lpstr>
      <vt:lpstr>Слайд 14</vt:lpstr>
      <vt:lpstr>Слайд 15</vt:lpstr>
      <vt:lpstr>Слайд 16</vt:lpstr>
      <vt:lpstr>Слайд 17</vt:lpstr>
      <vt:lpstr>Слайд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Городской пейзаж в технике  граттаж для учащихся 2 класса ДХШ</dc:title>
  <dc:creator>Alexey1</dc:creator>
  <cp:lastModifiedBy>Alexey1</cp:lastModifiedBy>
  <cp:revision>15</cp:revision>
  <dcterms:created xsi:type="dcterms:W3CDTF">2018-11-23T18:09:51Z</dcterms:created>
  <dcterms:modified xsi:type="dcterms:W3CDTF">2018-11-23T20:39:38Z</dcterms:modified>
</cp:coreProperties>
</file>