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60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772400" cy="1523255"/>
          </a:xfrm>
        </p:spPr>
        <p:txBody>
          <a:bodyPr anchor="ctr"/>
          <a:lstStyle/>
          <a:p>
            <a:r>
              <a:rPr lang="ru-RU" sz="2800" dirty="0" smtClean="0"/>
              <a:t>МАСТЕР КЛАСС</a:t>
            </a:r>
            <a:br>
              <a:rPr lang="ru-RU" sz="2800" dirty="0" smtClean="0"/>
            </a:br>
            <a:r>
              <a:rPr lang="ru-RU" sz="2800" dirty="0" smtClean="0"/>
              <a:t>«ИСПОЛЬЗОВАНИЕ </a:t>
            </a:r>
            <a:r>
              <a:rPr lang="ru-RU" sz="2800" dirty="0"/>
              <a:t>ИНТЕРАКТИВНОЙ ГЕОМЕТРИЧЕСКОЙ СРЕДЫ GEOGEBRA НА </a:t>
            </a:r>
            <a:r>
              <a:rPr lang="ru-RU" sz="2800"/>
              <a:t>УРОКАХ </a:t>
            </a:r>
            <a:r>
              <a:rPr lang="ru-RU" sz="2800" smtClean="0"/>
              <a:t>ГЕОМЕТРИИ»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4941168"/>
            <a:ext cx="8064896" cy="1219200"/>
          </a:xfrm>
        </p:spPr>
        <p:txBody>
          <a:bodyPr>
            <a:normAutofit/>
          </a:bodyPr>
          <a:lstStyle/>
          <a:p>
            <a:pPr algn="r"/>
            <a:r>
              <a:rPr lang="ru-RU" sz="1600" dirty="0"/>
              <a:t>Автор: Воронина Дарья </a:t>
            </a:r>
            <a:r>
              <a:rPr lang="ru-RU" sz="1600" dirty="0" smtClean="0"/>
              <a:t>Александровна</a:t>
            </a:r>
          </a:p>
          <a:p>
            <a:pPr algn="r"/>
            <a:r>
              <a:rPr lang="ru-RU" sz="1600" dirty="0" smtClean="0"/>
              <a:t>МБОУ </a:t>
            </a:r>
            <a:r>
              <a:rPr lang="ru-RU" sz="1600" dirty="0"/>
              <a:t>«</a:t>
            </a:r>
            <a:r>
              <a:rPr lang="ru-RU" sz="1600" dirty="0" err="1"/>
              <a:t>Сугайкасинская</a:t>
            </a:r>
            <a:r>
              <a:rPr lang="ru-RU" sz="1600" dirty="0"/>
              <a:t> ООШ</a:t>
            </a:r>
            <a:r>
              <a:rPr lang="ru-RU" sz="1600" dirty="0" smtClean="0"/>
              <a:t>», д. </a:t>
            </a:r>
            <a:r>
              <a:rPr lang="ru-RU" sz="1600" dirty="0" err="1" smtClean="0"/>
              <a:t>Сугайкасы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92732"/>
            <a:ext cx="2448272" cy="236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6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980"/>
            <a:ext cx="8229600" cy="763488"/>
          </a:xfrm>
        </p:spPr>
        <p:txBody>
          <a:bodyPr anchor="ctr"/>
          <a:lstStyle/>
          <a:p>
            <a:r>
              <a:rPr lang="ru-RU" sz="4000" dirty="0">
                <a:solidFill>
                  <a:srgbClr val="2F5897"/>
                </a:solidFill>
              </a:rPr>
              <a:t>Планиметрическая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08" y="836712"/>
            <a:ext cx="8856984" cy="4525963"/>
          </a:xfrm>
        </p:spPr>
        <p:txBody>
          <a:bodyPr>
            <a:normAutofit/>
          </a:bodyPr>
          <a:lstStyle/>
          <a:p>
            <a:r>
              <a:rPr lang="ru-RU" sz="2000" dirty="0"/>
              <a:t>О</a:t>
            </a:r>
            <a:r>
              <a:rPr lang="ru-RU" sz="2000" dirty="0" smtClean="0"/>
              <a:t>трезок </a:t>
            </a:r>
            <a:r>
              <a:rPr lang="ru-RU" sz="2000" dirty="0"/>
              <a:t>АО (где О — центр вневписанной окружности) и АМ (где М — центр вписанной окружности) являются биссектрисами смежных углов, следовательно, угол ОАМ — </a:t>
            </a:r>
            <a:r>
              <a:rPr lang="ru-RU" sz="2000" dirty="0" smtClean="0"/>
              <a:t>прямой. </a:t>
            </a:r>
            <a:r>
              <a:rPr lang="ru-RU" sz="2000" dirty="0"/>
              <a:t>Опираясь на этот геометрический факт, подсмотренный на модели, учащиеся легко применяют теорему о высоте в прямоугольном треугольнике и находят ответ.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258" y="2780928"/>
            <a:ext cx="4436070" cy="390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2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763488"/>
          </a:xfrm>
        </p:spPr>
        <p:txBody>
          <a:bodyPr anchor="ctr"/>
          <a:lstStyle/>
          <a:p>
            <a:r>
              <a:rPr lang="ru-RU" sz="4000" dirty="0">
                <a:solidFill>
                  <a:srgbClr val="2F5897"/>
                </a:solidFill>
              </a:rPr>
              <a:t>Планиметрическая задача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84784"/>
                <a:ext cx="8856984" cy="4525963"/>
              </a:xfrm>
            </p:spPr>
            <p:txBody>
              <a:bodyPr>
                <a:normAutofit/>
              </a:bodyPr>
              <a:lstStyle/>
              <a:p>
                <a:r>
                  <a:rPr lang="ru-RU" sz="2000" dirty="0" smtClean="0"/>
                  <a:t>Решение: </a:t>
                </a:r>
                <a:endParaRPr lang="en-US" sz="2000" dirty="0" smtClean="0"/>
              </a:p>
              <a:p>
                <a:r>
                  <a:rPr lang="en-US" sz="2000" dirty="0" smtClean="0"/>
                  <a:t>AD</a:t>
                </a:r>
                <a:r>
                  <a:rPr lang="en-US" sz="2000" baseline="30000" dirty="0" smtClean="0"/>
                  <a:t>2 </a:t>
                </a:r>
                <a:r>
                  <a:rPr lang="en-US" sz="2000" dirty="0" smtClean="0"/>
                  <a:t>= MD * OD</a:t>
                </a:r>
              </a:p>
              <a:p>
                <a:r>
                  <a:rPr lang="en-US" sz="2000" dirty="0" smtClean="0"/>
                  <a:t>AD =  10</a:t>
                </a:r>
              </a:p>
              <a:p>
                <a:r>
                  <a:rPr lang="en-US" sz="2000" dirty="0" smtClean="0"/>
                  <a:t>OD = 15</a:t>
                </a:r>
              </a:p>
              <a:p>
                <a:r>
                  <a:rPr lang="en-US" sz="2000" dirty="0" smtClean="0"/>
                  <a:t>100 = 15 * MD</a:t>
                </a:r>
              </a:p>
              <a:p>
                <a:r>
                  <a:rPr lang="en-US" sz="2000" dirty="0" smtClean="0"/>
                  <a:t>MD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100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000" dirty="0" smtClean="0"/>
                  <a:t>  </a:t>
                </a:r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84784"/>
                <a:ext cx="8856984" cy="4525963"/>
              </a:xfrm>
              <a:blipFill rotWithShape="1">
                <a:blip r:embed="rId2"/>
                <a:stretch>
                  <a:fillRect l="-551" t="-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404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296144"/>
          </a:xfr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4000" dirty="0"/>
              <a:t>Эффективность использования среды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ru-RU" dirty="0"/>
              <a:t>Рост интереса: Геометрия перестает быть «сухой» </a:t>
            </a:r>
            <a:r>
              <a:rPr lang="ru-RU" dirty="0" smtClean="0"/>
              <a:t>наукой.</a:t>
            </a:r>
          </a:p>
          <a:p>
            <a:r>
              <a:rPr lang="ru-RU" dirty="0" smtClean="0"/>
              <a:t>Самостоятельность</a:t>
            </a:r>
            <a:r>
              <a:rPr lang="ru-RU" dirty="0"/>
              <a:t>: Ученик — активный участник процесса (от слушателя к исследователю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мышления: Формирование навыков анализа и </a:t>
            </a:r>
            <a:r>
              <a:rPr lang="ru-RU" dirty="0" smtClean="0"/>
              <a:t>синтеза.</a:t>
            </a:r>
          </a:p>
          <a:p>
            <a:r>
              <a:rPr lang="ru-RU" dirty="0" smtClean="0"/>
              <a:t>Работа </a:t>
            </a:r>
            <a:r>
              <a:rPr lang="ru-RU" dirty="0"/>
              <a:t>с одаренными: Возможность углубленного изучения и проектной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36362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23528"/>
          </a:xfrm>
        </p:spPr>
        <p:txBody>
          <a:bodyPr anchor="ctr"/>
          <a:lstStyle/>
          <a:p>
            <a:r>
              <a:rPr lang="ru-RU" sz="4000" dirty="0" smtClean="0"/>
              <a:t>Заключение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ru-RU" dirty="0" err="1"/>
              <a:t>GeoGebra</a:t>
            </a:r>
            <a:r>
              <a:rPr lang="ru-RU" dirty="0"/>
              <a:t> — это не просто «цифровая линейка», а новая образовательная парадигма. Среда позволяет выстроить современную логику урока:</a:t>
            </a:r>
          </a:p>
          <a:p>
            <a:r>
              <a:rPr lang="ru-RU" dirty="0"/>
              <a:t>  Наблюдение и эксперимент → Осмысление → </a:t>
            </a:r>
            <a:r>
              <a:rPr lang="ru-RU" dirty="0" smtClean="0"/>
              <a:t>Доказательство</a:t>
            </a:r>
          </a:p>
          <a:p>
            <a:r>
              <a:rPr lang="ru-RU" dirty="0" smtClean="0"/>
              <a:t>Внедрение </a:t>
            </a:r>
            <a:r>
              <a:rPr lang="ru-RU" dirty="0"/>
              <a:t>динамической геометрии в повседневную практику — не дань моде, а насущная необходимость, продиктованная запросами цифрового поколения.</a:t>
            </a:r>
          </a:p>
        </p:txBody>
      </p:sp>
    </p:spTree>
    <p:extLst>
      <p:ext uri="{BB962C8B-B14F-4D97-AF65-F5344CB8AC3E}">
        <p14:creationId xmlns:p14="http://schemas.microsoft.com/office/powerpoint/2010/main" val="184962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23528"/>
          </a:xfrm>
        </p:spPr>
        <p:txBody>
          <a:bodyPr anchor="ctr"/>
          <a:lstStyle/>
          <a:p>
            <a:r>
              <a:rPr lang="ru-RU" sz="4000" dirty="0" smtClean="0"/>
              <a:t>Список литературы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496944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1. Сафронова Т.М., Паршина А.Н. Организация исследовательской деятельности школьников: решение учебно-исследовательских геометрических задач с применением динамической математической программы </a:t>
            </a:r>
            <a:r>
              <a:rPr lang="ru-RU" dirty="0" err="1"/>
              <a:t>GeoGebra</a:t>
            </a:r>
            <a:r>
              <a:rPr lang="ru-RU" dirty="0"/>
              <a:t> // Психология образования в поликультурном пространстве. — 2025. — № 2 (70). — С. 142-156. </a:t>
            </a:r>
          </a:p>
          <a:p>
            <a:r>
              <a:rPr lang="ru-RU" dirty="0"/>
              <a:t>2. Козлова А.В., </a:t>
            </a:r>
            <a:r>
              <a:rPr lang="ru-RU" dirty="0" err="1"/>
              <a:t>Колкова</a:t>
            </a:r>
            <a:r>
              <a:rPr lang="ru-RU" dirty="0"/>
              <a:t> А.Д. Создание чертежей фигур в приложении </a:t>
            </a:r>
            <a:r>
              <a:rPr lang="ru-RU" dirty="0" err="1"/>
              <a:t>GeoGebra</a:t>
            </a:r>
            <a:r>
              <a:rPr lang="ru-RU" dirty="0"/>
              <a:t> и применение на уроках геометрии // Молодость. Интеллект. Инициатива: материалы XII Международной научно-практической конференции. — Витебск: ВГУ имени П.М. </a:t>
            </a:r>
            <a:r>
              <a:rPr lang="ru-RU" dirty="0" err="1"/>
              <a:t>Машерова</a:t>
            </a:r>
            <a:r>
              <a:rPr lang="ru-RU" dirty="0"/>
              <a:t>, 2024. — Т. 1. — С. 35-36. </a:t>
            </a:r>
          </a:p>
          <a:p>
            <a:r>
              <a:rPr lang="ru-RU" dirty="0"/>
              <a:t>3. </a:t>
            </a:r>
            <a:r>
              <a:rPr lang="ru-RU" dirty="0" err="1"/>
              <a:t>Андрафанова</a:t>
            </a:r>
            <a:r>
              <a:rPr lang="ru-RU" dirty="0"/>
              <a:t> Н.В. Информационные технологии в изучении геометрии // Современный урок. — 2025. — URL: https://www.1urok.ru/categories/9/articles/96382 (дата обращения: 16.02.2026). </a:t>
            </a:r>
          </a:p>
        </p:txBody>
      </p:sp>
    </p:spTree>
    <p:extLst>
      <p:ext uri="{BB962C8B-B14F-4D97-AF65-F5344CB8AC3E}">
        <p14:creationId xmlns:p14="http://schemas.microsoft.com/office/powerpoint/2010/main" val="300143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/>
              <a:t>Почему </a:t>
            </a:r>
            <a:r>
              <a:rPr lang="ru-RU" sz="2800" dirty="0" err="1"/>
              <a:t>GeoGebra</a:t>
            </a:r>
            <a:r>
              <a:rPr lang="ru-RU" sz="2800" dirty="0"/>
              <a:t>? Проблема </a:t>
            </a:r>
            <a:r>
              <a:rPr lang="ru-RU" sz="2800" dirty="0" smtClean="0"/>
              <a:t>современного урока </a:t>
            </a:r>
            <a:r>
              <a:rPr lang="ru-RU" sz="2800" dirty="0"/>
              <a:t>геометрии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Ключевая </a:t>
            </a:r>
            <a:r>
              <a:rPr lang="ru-RU" sz="2000" dirty="0" smtClean="0"/>
              <a:t>мысль:</a:t>
            </a:r>
          </a:p>
          <a:p>
            <a:pPr lvl="1"/>
            <a:r>
              <a:rPr lang="ru-RU" sz="2000" dirty="0" smtClean="0"/>
              <a:t>Статистика </a:t>
            </a:r>
            <a:r>
              <a:rPr lang="ru-RU" sz="2000" dirty="0"/>
              <a:t>ОГЭ/ЕГЭ: геометрические задачи — «зона риска» для </a:t>
            </a:r>
            <a:r>
              <a:rPr lang="ru-RU" sz="2000" dirty="0" smtClean="0"/>
              <a:t>выпускников.</a:t>
            </a:r>
          </a:p>
          <a:p>
            <a:pPr lvl="1"/>
            <a:r>
              <a:rPr lang="ru-RU" sz="2000" dirty="0" smtClean="0"/>
              <a:t>Основная </a:t>
            </a:r>
            <a:r>
              <a:rPr lang="ru-RU" sz="2000" dirty="0"/>
              <a:t>причина: трудности в визуализации и мысленном оперировании </a:t>
            </a:r>
            <a:r>
              <a:rPr lang="ru-RU" sz="2000" dirty="0" smtClean="0"/>
              <a:t>образами.</a:t>
            </a:r>
          </a:p>
          <a:p>
            <a:pPr lvl="1"/>
            <a:r>
              <a:rPr lang="ru-RU" sz="2000" dirty="0" smtClean="0"/>
              <a:t>Статичный </a:t>
            </a:r>
            <a:r>
              <a:rPr lang="ru-RU" sz="2000" dirty="0"/>
              <a:t>чертеж на доске фиксирует только частный случай, а геометрия требует </a:t>
            </a:r>
            <a:r>
              <a:rPr lang="ru-RU" sz="2000" dirty="0" smtClean="0"/>
              <a:t>понимания инвариантности </a:t>
            </a:r>
            <a:r>
              <a:rPr lang="ru-RU" sz="2000" dirty="0"/>
              <a:t>(неизменности) свойств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GeoGebra</a:t>
            </a:r>
            <a:r>
              <a:rPr lang="ru-RU" sz="2000" dirty="0"/>
              <a:t> помогает перейти от статики к динамике.</a:t>
            </a:r>
          </a:p>
        </p:txBody>
      </p:sp>
    </p:spTree>
    <p:extLst>
      <p:ext uri="{BB962C8B-B14F-4D97-AF65-F5344CB8AC3E}">
        <p14:creationId xmlns:p14="http://schemas.microsoft.com/office/powerpoint/2010/main" val="292114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051520"/>
          </a:xfrm>
        </p:spPr>
        <p:txBody>
          <a:bodyPr anchor="ctr"/>
          <a:lstStyle/>
          <a:p>
            <a:r>
              <a:rPr lang="ru-RU" sz="2800" dirty="0"/>
              <a:t>Что такое </a:t>
            </a:r>
            <a:r>
              <a:rPr lang="en-US" sz="2800" dirty="0" err="1"/>
              <a:t>GeoGebra</a:t>
            </a:r>
            <a:r>
              <a:rPr lang="en-US" sz="2800" dirty="0"/>
              <a:t>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9"/>
            <a:ext cx="8229600" cy="2160240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GeoGebra</a:t>
            </a:r>
            <a:r>
              <a:rPr lang="ru-RU" dirty="0"/>
              <a:t> — это бесплатная интерактивная геометрическая среда, сочетающая в себе возможности построения фигур, алгебраических вычислений и работы с </a:t>
            </a:r>
            <a:r>
              <a:rPr lang="ru-RU" dirty="0" smtClean="0"/>
              <a:t>функциями.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11810"/>
            <a:ext cx="8196584" cy="308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35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800" dirty="0"/>
              <a:t>Что такое </a:t>
            </a:r>
            <a:r>
              <a:rPr lang="en-US" sz="2800" dirty="0" err="1"/>
              <a:t>GeoGebra</a:t>
            </a:r>
            <a:r>
              <a:rPr lang="en-US" sz="2800" dirty="0"/>
              <a:t>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 </a:t>
            </a: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Ключевые характеристики:</a:t>
            </a:r>
          </a:p>
          <a:p>
            <a:pPr lvl="1"/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Доступность (</a:t>
            </a:r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десктопная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и онлайн-версии).</a:t>
            </a:r>
          </a:p>
          <a:p>
            <a:pPr lvl="1"/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Интуитивно понятный интерфейс.</a:t>
            </a:r>
          </a:p>
          <a:p>
            <a:pPr lvl="1"/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Русскоязычная локализация.</a:t>
            </a:r>
          </a:p>
          <a:p>
            <a:pPr lvl="1"/>
            <a:r>
              <a:rPr lang="ru-RU" sz="2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Визуал</a:t>
            </a: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: Иконки программы, скриншот интерфейса с подписями основных зон (панель инструментов, полотно, панель объектов).</a:t>
            </a:r>
          </a:p>
          <a:p>
            <a:endParaRPr lang="ru-RU" dirty="0" smtClean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408040"/>
            <a:ext cx="4511854" cy="320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572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 anchor="ctr"/>
          <a:lstStyle/>
          <a:p>
            <a:r>
              <a:rPr lang="ru-RU" dirty="0"/>
              <a:t> </a:t>
            </a:r>
            <a:r>
              <a:rPr lang="ru-RU" sz="3600" dirty="0"/>
              <a:t>Возможности применения на уроке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Визуализация </a:t>
            </a:r>
            <a:r>
              <a:rPr lang="ru-RU" dirty="0"/>
              <a:t>и пространственное мышление: Абстрактные понятия становятся наглядными (сечения, комбинации фигур</a:t>
            </a:r>
            <a:r>
              <a:rPr lang="ru-RU" dirty="0" smtClean="0"/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Исследовательская </a:t>
            </a:r>
            <a:r>
              <a:rPr lang="ru-RU" dirty="0"/>
              <a:t>деятельность: Ученики выдвигают гипотезы, "играя" с чертежом и наблюдая за изменением </a:t>
            </a:r>
            <a:r>
              <a:rPr lang="ru-RU" dirty="0" smtClean="0"/>
              <a:t>параметров.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Принцип </a:t>
            </a:r>
            <a:r>
              <a:rPr lang="ru-RU" dirty="0"/>
              <a:t>наглядности при решении задач: Понимание условия задачи через построение точной модели.</a:t>
            </a:r>
          </a:p>
        </p:txBody>
      </p:sp>
    </p:spTree>
    <p:extLst>
      <p:ext uri="{BB962C8B-B14F-4D97-AF65-F5344CB8AC3E}">
        <p14:creationId xmlns:p14="http://schemas.microsoft.com/office/powerpoint/2010/main" val="369103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23528"/>
          </a:xfrm>
        </p:spPr>
        <p:txBody>
          <a:bodyPr anchor="ctr"/>
          <a:lstStyle/>
          <a:p>
            <a:r>
              <a:rPr lang="ru-RU" sz="4000" dirty="0" smtClean="0"/>
              <a:t>Планиметрическая задача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Условие задачи</a:t>
            </a:r>
            <a:r>
              <a:rPr lang="ru-RU" dirty="0" smtClean="0"/>
              <a:t>:  </a:t>
            </a:r>
            <a:r>
              <a:rPr lang="ru-RU" dirty="0"/>
              <a:t>«Основание АВ равнобедренного треугольника АВС равно 20. Окружность радиуса 15 с центром вне этого треугольника касается продолжений боковых сторон и касается основания АВ в его середине. Найдите радиус окружности, вписанной в треугольник АВС».</a:t>
            </a:r>
          </a:p>
        </p:txBody>
      </p:sp>
    </p:spTree>
    <p:extLst>
      <p:ext uri="{BB962C8B-B14F-4D97-AF65-F5344CB8AC3E}">
        <p14:creationId xmlns:p14="http://schemas.microsoft.com/office/powerpoint/2010/main" val="227520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23528"/>
          </a:xfrm>
        </p:spPr>
        <p:txBody>
          <a:bodyPr anchor="ctr"/>
          <a:lstStyle/>
          <a:p>
            <a:r>
              <a:rPr lang="ru-RU" sz="4000" dirty="0">
                <a:solidFill>
                  <a:srgbClr val="2F5897"/>
                </a:solidFill>
              </a:rPr>
              <a:t>Планиметрическая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Строим равнобедренный треугольник АВС (основание — горизонтально).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80927"/>
            <a:ext cx="4204519" cy="3338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5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23528"/>
          </a:xfrm>
        </p:spPr>
        <p:txBody>
          <a:bodyPr anchor="ctr"/>
          <a:lstStyle/>
          <a:p>
            <a:r>
              <a:rPr lang="ru-RU" sz="4000" dirty="0">
                <a:solidFill>
                  <a:srgbClr val="2F5897"/>
                </a:solidFill>
              </a:rPr>
              <a:t>Планиметрическая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Находим середину основания, строим через неё перпендикуляр (это ось симметрии).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52936"/>
            <a:ext cx="4112890" cy="3439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949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23528"/>
          </a:xfrm>
        </p:spPr>
        <p:txBody>
          <a:bodyPr anchor="ctr"/>
          <a:lstStyle/>
          <a:p>
            <a:r>
              <a:rPr lang="ru-RU" sz="4000" dirty="0">
                <a:solidFill>
                  <a:srgbClr val="2F5897"/>
                </a:solidFill>
              </a:rPr>
              <a:t>Планиметрическая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ru-RU" dirty="0" smtClean="0"/>
              <a:t>Строим </a:t>
            </a:r>
            <a:r>
              <a:rPr lang="ru-RU" dirty="0"/>
              <a:t>окружность с центром на этой прямой, касающуюся основания в его середине. Подбираем положение центра так, чтобы окружность коснулась продолжений боковых сторон (используя инструмент «Касательная»).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328" y="3127778"/>
            <a:ext cx="4176464" cy="352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942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92</TotalTime>
  <Words>607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МАСТЕР КЛАСС «ИСПОЛЬЗОВАНИЕ ИНТЕРАКТИВНОЙ ГЕОМЕТРИЧЕСКОЙ СРЕДЫ GEOGEBRA НА УРОКАХ ГЕОМЕТРИИ»</vt:lpstr>
      <vt:lpstr>Почему GeoGebra? Проблема современного урока геометрии</vt:lpstr>
      <vt:lpstr>Что такое GeoGebra?</vt:lpstr>
      <vt:lpstr>Что такое GeoGebra?</vt:lpstr>
      <vt:lpstr> Возможности применения на уроке</vt:lpstr>
      <vt:lpstr>Планиметрическая задача</vt:lpstr>
      <vt:lpstr>Планиметрическая задача</vt:lpstr>
      <vt:lpstr>Планиметрическая задача</vt:lpstr>
      <vt:lpstr>Планиметрическая задача</vt:lpstr>
      <vt:lpstr>Планиметрическая задача</vt:lpstr>
      <vt:lpstr>Планиметрическая задача</vt:lpstr>
      <vt:lpstr>Эффективность использования среды</vt:lpstr>
      <vt:lpstr>Заключение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ИНТЕРАКТИВНОЙ ГЕОМЕТРИЧЕСКОЙ СРЕДЫ GEOGEBRA НА УРОКАХ ГЕОМЕТРИИ </dc:title>
  <dc:creator>В В</dc:creator>
  <cp:lastModifiedBy>В В</cp:lastModifiedBy>
  <cp:revision>8</cp:revision>
  <dcterms:created xsi:type="dcterms:W3CDTF">2026-02-17T15:37:20Z</dcterms:created>
  <dcterms:modified xsi:type="dcterms:W3CDTF">2026-03-01T13:13:46Z</dcterms:modified>
</cp:coreProperties>
</file>