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8.xml" ContentType="application/vnd.openxmlformats-officedocument.presentationml.slid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106" d="100"/>
          <a:sy n="106" d="100"/>
        </p:scale>
        <p:origin x="-1764" y="-96"/>
      </p:cViewPr>
      <p:guideLst>
        <p:guide pos="2160" orient="horz"/>
        <p:guide pos="2880"/>
      </p:guideLst>
    </p:cSldViewPr>
  </p:slide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 /><Relationship Id="rId17" Type="http://schemas.openxmlformats.org/officeDocument/2006/relationships/tableStyles" Target="tableStyles.xml" /><Relationship Id="rId1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 bwMode="auto"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</a:bodyPr>
          <a:lstStyle>
            <a:lvl1pPr algn="r">
              <a:spcBef>
                <a:spcPts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 bwMode="auto">
          <a:xfrm>
            <a:off x="533400" y="3228536"/>
            <a:ext cx="7854696" cy="1752599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914400"/>
            <a:ext cx="2057400" cy="5211763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914400"/>
            <a:ext cx="6019800" cy="5211763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30352" y="1316736"/>
            <a:ext cx="7772400" cy="1362455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</a:bodyPr>
          <a:lstStyle>
            <a:lvl1pPr algn="l">
              <a:spcBef>
                <a:spcPts val="0"/>
              </a:spcBef>
              <a:buNone/>
              <a:defRPr lang="en-US" sz="5600" b="1" cap="none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7040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 bwMode="auto"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 bwMode="auto"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704088"/>
            <a:ext cx="8305800" cy="1143000"/>
          </a:xfrm>
        </p:spPr>
        <p:txBody>
          <a:bodyPr vert="horz" tIns="45720" bIns="0" anchor="b">
            <a:normAutofit/>
          </a:bodyPr>
          <a:lstStyle>
            <a:lvl1pPr algn="l">
              <a:spcBef>
                <a:spcPts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85800" y="514351"/>
            <a:ext cx="2743200" cy="1162050"/>
          </a:xfrm>
        </p:spPr>
        <p:txBody>
          <a:bodyPr lIns="0" anchor="b">
            <a:noAutofit/>
          </a:bodyPr>
          <a:lstStyle>
            <a:lvl1pPr algn="l">
              <a:spcBef>
                <a:spcPts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 bwMode="auto"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 bwMode="auto"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 bwMode="auto"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Прямоугольный треугольник 11"/>
          <p:cNvSpPr/>
          <p:nvPr/>
        </p:nvSpPr>
        <p:spPr bwMode="auto"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Полилиния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 fill="norm" stroke="1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 fill="norm" stroke="1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 fill="norm" stroke="1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 fill="norm" stroke="1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>
              <a:defRPr/>
            </a:pPr>
            <a:endParaRPr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/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>
              <a:defRPr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/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1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 fill="norm" stroke="1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16000">
                    <a:schemeClr val="accent2">
                      <a:shade val="75000"/>
                      <a:alpha val="56000"/>
                    </a:schemeClr>
                  </a:gs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1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 fill="norm" stroke="1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33000">
                    <a:schemeClr val="accent2">
                      <a:alpha val="56000"/>
                    </a:schemeClr>
                  </a:gs>
                  <a:gs pos="44000">
                    <a:schemeClr val="accent1"/>
                  </a:gs>
                  <a:gs pos="74000">
                    <a:schemeClr val="accent4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buNone/>
        <a:defRPr sz="5000" b="0">
          <a:ln>
            <a:noFill/>
          </a:ln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>
        <a:spcBef>
          <a:spcPts val="0"/>
        </a:spcBef>
        <a:buClr>
          <a:schemeClr val="accent3"/>
        </a:buClr>
        <a:buSzPct val="95000"/>
        <a:buFont typeface="Wingdings 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>
        <a:spcBef>
          <a:spcPts val="0"/>
        </a:spcBef>
        <a:buClr>
          <a:schemeClr val="accent1"/>
        </a:buClr>
        <a:buSzPct val="85000"/>
        <a:buFont typeface="Wingdings 2"/>
        <a:buChar char="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>
        <a:spcBef>
          <a:spcPts val="0"/>
        </a:spcBef>
        <a:buClr>
          <a:schemeClr val="accent2"/>
        </a:buClr>
        <a:buSzPct val="70000"/>
        <a:buFont typeface="Wingdings 2"/>
        <a:buChar char="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>
        <a:spcBef>
          <a:spcPts val="0"/>
        </a:spcBef>
        <a:buClr>
          <a:schemeClr val="accent3"/>
        </a:buClr>
        <a:buSzPct val="65000"/>
        <a:buFont typeface="Wingdings 2"/>
        <a:buChar char="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>
        <a:spcBef>
          <a:spcPts val="0"/>
        </a:spcBef>
        <a:buClr>
          <a:schemeClr val="accent4"/>
        </a:buClr>
        <a:buSzPct val="65000"/>
        <a:buFont typeface="Wingdings 2"/>
        <a:buChar char="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>
        <a:spcBef>
          <a:spcPts val="0"/>
        </a:spcBef>
        <a:buClr>
          <a:schemeClr val="accent5"/>
        </a:buClr>
        <a:buSzPct val="80000"/>
        <a:buFont typeface="Wingdings 2"/>
        <a:buChar char="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>
        <a:spcBef>
          <a:spcPts val="0"/>
        </a:spcBef>
        <a:buClr>
          <a:schemeClr val="accent6"/>
        </a:buClr>
        <a:buSzPct val="80000"/>
        <a:buFont typeface="Wingdings 2"/>
        <a:buChar char="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>
        <a:spcBef>
          <a:spcPts val="0"/>
        </a:spcBef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>
        <a:spcBef>
          <a:spcPts val="0"/>
        </a:spcBef>
        <a:buClr>
          <a:schemeClr val="tx2"/>
        </a:buClr>
        <a:buFontTx/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 vertOverflow="overflow" horzOverflow="overflow" vert="horz" wrap="square" lIns="0" tIns="0" rIns="18288" bIns="0" numCol="1" spcCol="0" rtlCol="0" fromWordArt="0" anchor="b" anchorCtr="0" forceAA="0" upright="0" compatLnSpc="0">
            <a:normAutofit fontScale="90000" lnSpcReduction="2000"/>
          </a:bodyPr>
          <a:lstStyle/>
          <a:p>
            <a:pPr algn="ctr">
              <a:defRPr/>
            </a:pPr>
            <a:r>
              <a:rPr lang="ru-RU">
                <a:latin typeface="Times New Roman"/>
                <a:cs typeface="Times New Roman"/>
              </a:rPr>
              <a:t>Мастер-класс «Подарок на 23 февраля»</a:t>
            </a:r>
            <a:br>
              <a:rPr lang="ru-RU">
                <a:latin typeface="Times New Roman"/>
                <a:cs typeface="Times New Roman"/>
              </a:rPr>
            </a:br>
            <a:r>
              <a:rPr lang="ru-RU" sz="2200">
                <a:latin typeface="Times New Roman"/>
                <a:cs typeface="Times New Roman"/>
              </a:rPr>
              <a:t>(Лепка из соленого теста)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4644008" y="4797152"/>
            <a:ext cx="4032448" cy="1408120"/>
          </a:xfrm>
        </p:spPr>
        <p:txBody>
          <a:bodyPr>
            <a:normAutofit fontScale="85000" lnSpcReduction="20000"/>
          </a:bodyPr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Выполнила: Ивакина Нина Александровна</a:t>
            </a:r>
            <a:endParaRPr/>
          </a:p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Учитель </a:t>
            </a:r>
            <a:r>
              <a:rPr lang="en-US" sz="2800">
                <a:latin typeface="Times New Roman"/>
                <a:cs typeface="Times New Roman"/>
              </a:rPr>
              <a:t>I</a:t>
            </a:r>
            <a:r>
              <a:rPr lang="ru-RU" sz="2800">
                <a:latin typeface="Times New Roman"/>
                <a:cs typeface="Times New Roman"/>
              </a:rPr>
              <a:t> категории</a:t>
            </a:r>
            <a:endParaRPr lang="ru-RU" sz="2800"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МБОУ СКШ№4 г.Конаково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851919" y="6165303"/>
            <a:ext cx="1626958" cy="640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Конаково 2024</a:t>
            </a:r>
            <a:endParaRPr lang="ru-RU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Теперь поработаем стеком, выделим лапки, улыбку. Фуражку, в желтые глазки кладем по </a:t>
            </a:r>
            <a:r>
              <a:rPr lang="ru-RU"/>
              <a:t>горошинке </a:t>
            </a:r>
            <a:r>
              <a:rPr lang="ru-RU"/>
              <a:t>черного перца.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9218" name="Picture 2" descr="C:\Users\макс\Downloads\20220201_17195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rot="5400000">
            <a:off x="1439651" y="3897053"/>
            <a:ext cx="3168353" cy="2232248"/>
          </a:xfrm>
          <a:prstGeom prst="rect">
            <a:avLst/>
          </a:prstGeom>
          <a:noFill/>
        </p:spPr>
      </p:pic>
      <p:pic>
        <p:nvPicPr>
          <p:cNvPr id="9219" name="Picture 3" descr="C:\Users\макс\Downloads\20220201_172300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rot="5400000">
            <a:off x="4511993" y="3921055"/>
            <a:ext cx="3144349" cy="216024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А теперь берем краску коричневого цвета и нарисуем полоски.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10242" name="Picture 2" descr="C:\Users\макс\Downloads\20220201_172326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rot="5400000">
            <a:off x="915593" y="3773039"/>
            <a:ext cx="2816313" cy="1760195"/>
          </a:xfrm>
          <a:prstGeom prst="rect">
            <a:avLst/>
          </a:prstGeom>
          <a:noFill/>
        </p:spPr>
      </p:pic>
      <p:pic>
        <p:nvPicPr>
          <p:cNvPr id="10243" name="Picture 3" descr="C:\Users\макс\Downloads\20220201_172327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 rot="5400000">
            <a:off x="3187846" y="3733034"/>
            <a:ext cx="2840316" cy="1800200"/>
          </a:xfrm>
          <a:prstGeom prst="rect">
            <a:avLst/>
          </a:prstGeom>
          <a:noFill/>
        </p:spPr>
      </p:pic>
      <p:pic>
        <p:nvPicPr>
          <p:cNvPr id="10246" name="Picture 6" descr="C:\Users\макс\Downloads\20220201_172444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 rot="5400000">
            <a:off x="5508103" y="3717035"/>
            <a:ext cx="2808313" cy="1800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457200" y="836712"/>
            <a:ext cx="8229600" cy="5487888"/>
          </a:xfrm>
        </p:spPr>
        <p:txBody>
          <a:bodyPr/>
          <a:lstStyle/>
          <a:p>
            <a:pPr>
              <a:defRPr/>
            </a:pPr>
            <a:r>
              <a:rPr lang="ru-RU"/>
              <a:t>Наш кот готов!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11266" name="Picture 2" descr="C:\Users\макс\Downloads\20220201_17250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rot="5400000">
            <a:off x="3275857" y="2492895"/>
            <a:ext cx="2664295" cy="1944217"/>
          </a:xfrm>
          <a:prstGeom prst="rect">
            <a:avLst/>
          </a:prstGeom>
          <a:noFill/>
        </p:spPr>
      </p:pic>
      <p:pic>
        <p:nvPicPr>
          <p:cNvPr id="11267" name="Picture 3" descr="C:\Users\макс\Downloads\Screenshot_20220117_171719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55576" y="2132856"/>
            <a:ext cx="2515071" cy="2664295"/>
          </a:xfrm>
          <a:prstGeom prst="rect">
            <a:avLst/>
          </a:prstGeom>
          <a:noFill/>
        </p:spPr>
      </p:pic>
      <p:pic>
        <p:nvPicPr>
          <p:cNvPr id="11268" name="Picture 4" descr="C:\Users\макс\Downloads\Screenshot_20220117_171700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940152" y="2132856"/>
            <a:ext cx="2563086" cy="26642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7544" y="2132856"/>
            <a:ext cx="8208912" cy="4104456"/>
          </a:xfrm>
        </p:spPr>
        <p:txBody>
          <a:bodyPr>
            <a:prstTxWarp prst="textArchUpPour">
              <a:avLst>
                <a:gd name="adj1" fmla="val 9821411"/>
                <a:gd name="adj2" fmla="val 53185"/>
              </a:avLst>
            </a:prstTxWarp>
            <a:normAutofit/>
          </a:bodyPr>
          <a:lstStyle/>
          <a:p>
            <a:pPr algn="ctr">
              <a:defRPr/>
            </a:pPr>
            <a:r>
              <a:rPr lang="ru-RU"/>
              <a:t>Спасибо за внимание!</a:t>
            </a:r>
            <a:br>
              <a:rPr lang="ru-RU"/>
            </a:br>
            <a:endParaRPr lang="ru-RU"/>
          </a:p>
        </p:txBody>
      </p:sp>
      <p:pic>
        <p:nvPicPr>
          <p:cNvPr id="12290" name="Picture 2" descr="C:\Users\макс\Downloads\Screenshot_20220117_171719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203848" y="2996952"/>
            <a:ext cx="2713629" cy="29523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980728"/>
            <a:ext cx="8229600" cy="50405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/>
              <a:t>Этапы выполнения лепки:</a:t>
            </a:r>
            <a:br>
              <a:rPr lang="ru-RU"/>
            </a:b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Берем большой кусочек соленого теста оранжевого цвета. Катаем из него «</a:t>
            </a:r>
            <a:r>
              <a:rPr lang="ru-RU"/>
              <a:t>овальчик»</a:t>
            </a:r>
            <a:r>
              <a:rPr lang="ru-RU"/>
              <a:t> и кладем его на лист бумаги. Нажимаем на него ладошкой, получается блинчик.</a:t>
            </a:r>
            <a:endParaRPr/>
          </a:p>
          <a:p>
            <a:pPr>
              <a:buNone/>
              <a:defRPr/>
            </a:pPr>
            <a:endParaRPr lang="ru-RU"/>
          </a:p>
        </p:txBody>
      </p:sp>
      <p:pic>
        <p:nvPicPr>
          <p:cNvPr id="1026" name="Picture 2" descr="C:\Users\макс\Downloads\20220201_17005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419872" y="3645024"/>
            <a:ext cx="2351621" cy="1656184"/>
          </a:xfrm>
          <a:prstGeom prst="rect">
            <a:avLst/>
          </a:prstGeom>
          <a:noFill/>
        </p:spPr>
      </p:pic>
      <p:pic>
        <p:nvPicPr>
          <p:cNvPr id="1027" name="Picture 3" descr="C:\Users\макс\Downloads\20220201_170046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39552" y="3645024"/>
            <a:ext cx="2376264" cy="1656184"/>
          </a:xfrm>
          <a:prstGeom prst="rect">
            <a:avLst/>
          </a:prstGeom>
          <a:noFill/>
        </p:spPr>
      </p:pic>
      <p:pic>
        <p:nvPicPr>
          <p:cNvPr id="1028" name="Picture 4" descr="C:\Users\макс\Downloads\20220201_170147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300192" y="3645024"/>
            <a:ext cx="2304256" cy="16561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берем кусочек поменьше оранжевого цвета и катаем колобок. Смазываем водой большой </a:t>
            </a:r>
            <a:r>
              <a:rPr lang="ru-RU"/>
              <a:t>«овальчик»</a:t>
            </a:r>
            <a:r>
              <a:rPr lang="ru-RU"/>
              <a:t> и сверху кладем колобок, прижимаем. Получилась голова.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2050" name="Picture 2" descr="C:\Users\макс\Downloads\20220201_170255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331640" y="4293096"/>
            <a:ext cx="2688299" cy="1512168"/>
          </a:xfrm>
          <a:prstGeom prst="rect">
            <a:avLst/>
          </a:prstGeom>
          <a:noFill/>
        </p:spPr>
      </p:pic>
      <p:pic>
        <p:nvPicPr>
          <p:cNvPr id="2051" name="Picture 3" descr="C:\Users\макс\Downloads\20220201_170335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292080" y="4221088"/>
            <a:ext cx="2560284" cy="15121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Из маленьких кусочков оранжевого теста формируем ушки (</a:t>
            </a:r>
            <a:r>
              <a:rPr lang="ru-RU"/>
              <a:t>ввиде</a:t>
            </a:r>
            <a:r>
              <a:rPr lang="ru-RU"/>
              <a:t> треугольников) и лапки </a:t>
            </a:r>
            <a:r>
              <a:rPr lang="ru-RU"/>
              <a:t>ввиде</a:t>
            </a:r>
            <a:r>
              <a:rPr lang="ru-RU"/>
              <a:t> конуса.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3074" name="Picture 2" descr="C:\Users\макс\Downloads\20220201_170546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899592" y="4149079"/>
            <a:ext cx="3328370" cy="1872208"/>
          </a:xfrm>
          <a:prstGeom prst="rect">
            <a:avLst/>
          </a:prstGeom>
          <a:noFill/>
        </p:spPr>
      </p:pic>
      <p:pic>
        <p:nvPicPr>
          <p:cNvPr id="3075" name="Picture 3" descr="C:\Users\макс\Downloads\20220201_170847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860032" y="4149079"/>
            <a:ext cx="3312368" cy="18722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Берем два одинаковых кусочка черного цвета, делаем колбаски, сгибаем и прикладываем к нашему котику. Это ножки.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4098" name="Picture 2" descr="C:\Users\макс\Downloads\20220201_171104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771800" y="4149079"/>
            <a:ext cx="2944327" cy="16561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Из маленького кусочка черного цвета делаем треугольник – это пилотка.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5123" name="Picture 3" descr="C:\Users\макс\Downloads\20220201_171616(0)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rot="5400000">
            <a:off x="2879810" y="3609021"/>
            <a:ext cx="3404379" cy="228425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Из </a:t>
            </a:r>
            <a:r>
              <a:rPr lang="ru-RU"/>
              <a:t>совсем маленького кусочка делаем колбаску - это ремень, лишнее срежем стекой.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6146" name="Picture 2" descr="C:\Users\макс\Downloads\20220201_171718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rot="5400000">
            <a:off x="2620034" y="3724783"/>
            <a:ext cx="3656406" cy="205672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Из маленьких кусочков желтого цвета катаем три колобка – это будут глазки и пряжка.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7170" name="Picture 2" descr="C:\Users\макс\Downloads\20220201_171829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267744" y="3429000"/>
            <a:ext cx="4464496" cy="25112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Из маленького кусочка розового цвета делаем носик.</a:t>
            </a:r>
            <a:endParaRPr/>
          </a:p>
          <a:p>
            <a:pPr>
              <a:defRPr/>
            </a:pPr>
            <a:endParaRPr lang="ru-RU"/>
          </a:p>
        </p:txBody>
      </p:sp>
      <p:pic>
        <p:nvPicPr>
          <p:cNvPr id="8194" name="Picture 2" descr="C:\Users\макс\Downloads\20220201_171933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 rot="5400000">
            <a:off x="2346401" y="3638375"/>
            <a:ext cx="3919758" cy="22048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Arial"/>
        <a:cs typeface="Arial"/>
      </a:majorFont>
      <a:minorFont>
        <a:latin typeface="Constantia"/>
        <a:ea typeface="Arial"/>
        <a:cs typeface="Arial"/>
      </a:minorFont>
    </a:fontScheme>
    <a:fmtScheme name="Поток">
      <a:fillStyleLst>
        <a:solidFill>
          <a:schemeClr val="phClr"/>
        </a:solidFill>
        <a:gradFill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/>
        </a:gradFill>
        <a:gradFill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/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/>
        </a:gradFill>
        <a:blipFill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algn="tl" flip="none" sx="65000" sy="65000" tx="0" ty="0"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0</Words>
  <Application>ONLYOFFICE/7.3.3.50</Application>
  <DocSecurity>0</DocSecurity>
  <PresentationFormat>Экран (4:3)</PresentationFormat>
  <Paragraphs>0</Paragraphs>
  <Slides>13</Slides>
  <Notes>13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Вооруженные силы России</dc:title>
  <dc:subject/>
  <dc:creator/>
  <cp:keywords/>
  <dc:description/>
  <dc:identifier/>
  <dc:language/>
  <cp:lastModifiedBy/>
  <cp:revision>10</cp:revision>
  <dcterms:modified xsi:type="dcterms:W3CDTF">2025-01-19T07:15:54Z</dcterms:modified>
  <cp:category/>
  <cp:contentStatus/>
  <cp:version/>
</cp:coreProperties>
</file>