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A42B4-D863-4B47-B363-7FDD8802D479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CA38E-74FB-4495-8C2A-250B127B4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992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A42B4-D863-4B47-B363-7FDD8802D479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CA38E-74FB-4495-8C2A-250B127B4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751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A42B4-D863-4B47-B363-7FDD8802D479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CA38E-74FB-4495-8C2A-250B127B4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051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A42B4-D863-4B47-B363-7FDD8802D479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CA38E-74FB-4495-8C2A-250B127B4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64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A42B4-D863-4B47-B363-7FDD8802D479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CA38E-74FB-4495-8C2A-250B127B4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08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A42B4-D863-4B47-B363-7FDD8802D479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CA38E-74FB-4495-8C2A-250B127B4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914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A42B4-D863-4B47-B363-7FDD8802D479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CA38E-74FB-4495-8C2A-250B127B4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271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A42B4-D863-4B47-B363-7FDD8802D479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CA38E-74FB-4495-8C2A-250B127B4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18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A42B4-D863-4B47-B363-7FDD8802D479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CA38E-74FB-4495-8C2A-250B127B4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894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A42B4-D863-4B47-B363-7FDD8802D479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CA38E-74FB-4495-8C2A-250B127B4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000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A42B4-D863-4B47-B363-7FDD8802D479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CA38E-74FB-4495-8C2A-250B127B4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678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A42B4-D863-4B47-B363-7FDD8802D479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CA38E-74FB-4495-8C2A-250B127B4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52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2859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80698" y="1166147"/>
            <a:ext cx="9837762" cy="2585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Важность </a:t>
            </a:r>
            <a:r>
              <a:rPr lang="ru-RU" sz="540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сюжетно – ролевой </a:t>
            </a:r>
            <a:r>
              <a:rPr lang="ru-RU" sz="54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игры в социализации дошкольника 7 лет </a:t>
            </a:r>
            <a:endParaRPr lang="ru-RU" sz="5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85614" y="4732952"/>
            <a:ext cx="2647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ВоспитательГБДОУ</a:t>
            </a:r>
            <a:r>
              <a:rPr lang="ru-RU" dirty="0" smtClean="0"/>
              <a:t> д\с №10 «Богатырь»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Рзаева</a:t>
            </a:r>
            <a:r>
              <a:rPr lang="ru-RU" dirty="0" smtClean="0"/>
              <a:t> Г</a:t>
            </a:r>
            <a:r>
              <a:rPr lang="en-US" dirty="0" smtClean="0"/>
              <a:t>.</a:t>
            </a:r>
            <a:r>
              <a:rPr lang="ru-RU" dirty="0" smtClean="0"/>
              <a:t>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5483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36294" y="91440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</a:t>
            </a:r>
            <a:r>
              <a:rPr lang="ru-RU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успешного социального развития дошкольника в детском </a:t>
            </a:r>
            <a:r>
              <a:rPr lang="ru-RU" sz="36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саду: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923674" y="1876926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  войти в детское общество;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-  действовать совместно с другими;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-  следовать и уступать общественным нормам;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-  контролировать свои желания и др.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социально-личностные качества дошкольников: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  интерес ребенка к себе;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-  интерес к сверстникам;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-  отношение ребенка к группе детского    сада 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6038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49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6453" y="709863"/>
            <a:ext cx="9144000" cy="98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245896" y="926700"/>
            <a:ext cx="8305800" cy="2286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Игра—это первая школа общественного воспитания ребёнка, арифметика социальных отношений</a:t>
            </a:r>
            <a:r>
              <a:rPr lang="ru-RU" sz="36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Л. </a:t>
            </a:r>
            <a:r>
              <a:rPr lang="ru-RU" sz="3100" b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С. Выготский</a:t>
            </a:r>
            <a:r>
              <a:rPr lang="ru-RU" sz="28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585" y="2406317"/>
            <a:ext cx="2292017" cy="3056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482" y="2457523"/>
            <a:ext cx="2571274" cy="3056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117" y="2571811"/>
            <a:ext cx="3316107" cy="2725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1590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188"/>
            <a:ext cx="12192000" cy="7083188"/>
          </a:xfr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24463" y="1810907"/>
            <a:ext cx="8229600" cy="5616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564105" y="455756"/>
            <a:ext cx="8229600" cy="125272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</a:rPr>
              <a:t>Значимость игры в социализации дошкольников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224463" y="1810907"/>
            <a:ext cx="8610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– средство развития личности;</a:t>
            </a:r>
          </a:p>
          <a:p>
            <a:pPr algn="just">
              <a:defRPr/>
            </a:pP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– средство общения;</a:t>
            </a:r>
          </a:p>
          <a:p>
            <a:pPr algn="just">
              <a:defRPr/>
            </a:pP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– форма организации детского общества;</a:t>
            </a:r>
          </a:p>
          <a:p>
            <a:pPr algn="just">
              <a:defRPr/>
            </a:pP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– способ обучения и самообучения;</a:t>
            </a:r>
          </a:p>
          <a:p>
            <a:pPr algn="just">
              <a:defRPr/>
            </a:pP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– средство коррекции развития ребёнка;</a:t>
            </a:r>
          </a:p>
          <a:p>
            <a:pPr algn="just">
              <a:defRPr/>
            </a:pP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– диагностическое средство;</a:t>
            </a:r>
          </a:p>
          <a:p>
            <a:pPr algn="just">
              <a:defRPr/>
            </a:pP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– психотерапевтическое средство.</a:t>
            </a:r>
          </a:p>
          <a:p>
            <a:pPr>
              <a:defRPr/>
            </a:pPr>
            <a:endParaRPr lang="ru-RU" smtClean="0"/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2695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2538"/>
          </a:xfr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552074" y="422549"/>
            <a:ext cx="8229600" cy="125272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ДЕТСТВО – ПЕРИОД  ИГРЫ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825416" y="1904461"/>
            <a:ext cx="85344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– эта центральная деятельность ребёнка, имеющая место во все времена и у всех народов;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– служит средством реализации стремлений детей участвовать в жизни взрослых ;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– отражение конкретной эпохи и конкретного периода развития общества;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- часть общечеловеческой культуры (обогащает опыт, развивает, обучает, воспитывает, социализирует);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-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специфический фактор всего,  что окружает людей в мире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ru-RU" sz="2400" b="1" smtClean="0">
              <a:latin typeface="Courier New" pitchFamily="49" charset="0"/>
            </a:endParaRPr>
          </a:p>
          <a:p>
            <a:pPr>
              <a:lnSpc>
                <a:spcPct val="80000"/>
              </a:lnSpc>
              <a:defRPr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70631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284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880937" y="518946"/>
            <a:ext cx="8077200" cy="912812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</a:rPr>
              <a:t>УРОВНИ   ВЗАИМОДЕЙСТВИЯ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</a:rPr>
              <a:t>детей  в совместных  играх</a:t>
            </a:r>
          </a:p>
        </p:txBody>
      </p:sp>
      <p:sp>
        <p:nvSpPr>
          <p:cNvPr id="8" name="Рамка 4"/>
          <p:cNvSpPr>
            <a:spLocks noGrp="1" noChangeArrowheads="1"/>
          </p:cNvSpPr>
          <p:nvPr>
            <p:ph idx="1"/>
          </p:nvPr>
        </p:nvSpPr>
        <p:spPr>
          <a:xfrm>
            <a:off x="2221832" y="1608222"/>
            <a:ext cx="4094747" cy="1977190"/>
          </a:xfrm>
          <a:custGeom>
            <a:avLst/>
            <a:gdLst>
              <a:gd name="T0" fmla="*/ 1790700 w 3816350"/>
              <a:gd name="T1" fmla="*/ 0 h 2159000"/>
              <a:gd name="T2" fmla="*/ 0 w 3816350"/>
              <a:gd name="T3" fmla="*/ 1066007 h 2159000"/>
              <a:gd name="T4" fmla="*/ 1790700 w 3816350"/>
              <a:gd name="T5" fmla="*/ 2132013 h 2159000"/>
              <a:gd name="T6" fmla="*/ 3581400 w 3816350"/>
              <a:gd name="T7" fmla="*/ 1066007 h 21590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69875 w 3816350"/>
              <a:gd name="T13" fmla="*/ 269875 h 2159000"/>
              <a:gd name="T14" fmla="*/ 3546474 w 3816350"/>
              <a:gd name="T15" fmla="*/ 1889125 h 2159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16350" h="2159000">
                <a:moveTo>
                  <a:pt x="0" y="0"/>
                </a:moveTo>
                <a:lnTo>
                  <a:pt x="3816350" y="0"/>
                </a:lnTo>
                <a:lnTo>
                  <a:pt x="3816350" y="2159000"/>
                </a:lnTo>
                <a:lnTo>
                  <a:pt x="0" y="2159000"/>
                </a:lnTo>
                <a:close/>
                <a:moveTo>
                  <a:pt x="269875" y="269875"/>
                </a:moveTo>
                <a:lnTo>
                  <a:pt x="269875" y="1889125"/>
                </a:lnTo>
                <a:lnTo>
                  <a:pt x="3546475" y="1889125"/>
                </a:lnTo>
                <a:lnTo>
                  <a:pt x="3546475" y="269875"/>
                </a:lnTo>
                <a:close/>
              </a:path>
            </a:pathLst>
          </a:custGeom>
          <a:solidFill>
            <a:schemeClr val="accent1"/>
          </a:solidFill>
          <a:ln w="25400" algn="ctr">
            <a:solidFill>
              <a:srgbClr val="6F9500"/>
            </a:solidFill>
          </a:ln>
        </p:spPr>
        <p:txBody>
          <a:bodyPr>
            <a:noAutofit/>
          </a:bodyPr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ПРЕДМЕТ ВЗАИМОДЕЙСТВИЯ –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endParaRPr lang="ru-RU" sz="2000" b="1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СЮЖЕТНО-ОБРАЗНЫЕ ИГРУШКИ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6316579" y="2344570"/>
            <a:ext cx="792163" cy="484188"/>
          </a:xfrm>
          <a:prstGeom prst="rightArrow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" name="Рамка 9"/>
          <p:cNvSpPr/>
          <p:nvPr/>
        </p:nvSpPr>
        <p:spPr>
          <a:xfrm>
            <a:off x="7108742" y="1511970"/>
            <a:ext cx="3889375" cy="22733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МОМЕНТ ОРГАНИЗУЮЩЕГО ИГРОВОГО ВЗВАИМОДЕЙСТВИЯ –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РОЛЕВОГО ПОВЕДЕНИЯ 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8909133" y="3822035"/>
            <a:ext cx="485775" cy="596900"/>
          </a:xfrm>
          <a:prstGeom prst="downArrow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2" name="Рамка 11"/>
          <p:cNvSpPr/>
          <p:nvPr/>
        </p:nvSpPr>
        <p:spPr>
          <a:xfrm>
            <a:off x="7211970" y="4379161"/>
            <a:ext cx="3889375" cy="2133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ИГРОВОГО ВЗАИМОДЕЙСТВИЯ –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СОГЛАСОВАННОЕ ПОСТРОЕНИЕ СЮЖЕТА ИГРЫ</a:t>
            </a:r>
          </a:p>
        </p:txBody>
      </p:sp>
    </p:spTree>
    <p:extLst>
      <p:ext uri="{BB962C8B-B14F-4D97-AF65-F5344CB8AC3E}">
        <p14:creationId xmlns:p14="http://schemas.microsoft.com/office/powerpoint/2010/main" val="55787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2519"/>
            <a:ext cx="12192000" cy="6858000"/>
          </a:xfrm>
          <a:prstGeom prst="rect">
            <a:avLst/>
          </a:prstGeom>
        </p:spPr>
      </p:pic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3580666" y="639308"/>
            <a:ext cx="7408333" cy="3687763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Дайте  детству  состояться!</a:t>
            </a:r>
          </a:p>
          <a:p>
            <a:pPr algn="ctr" eaLnBrk="1" hangingPunct="1">
              <a:buFontTx/>
              <a:buNone/>
              <a:defRPr/>
            </a:pP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Дайте   детству   наиграться!</a:t>
            </a:r>
          </a:p>
          <a:p>
            <a:pPr algn="ctr" eaLnBrk="1" hangingPunct="1">
              <a:buFontTx/>
              <a:buNone/>
              <a:defRPr/>
            </a:pPr>
            <a:endParaRPr lang="ru-RU" sz="3600" b="1" dirty="0" smtClean="0"/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94" y="624514"/>
            <a:ext cx="2145527" cy="2858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229" y="3215438"/>
            <a:ext cx="3271573" cy="2295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899" y="2780009"/>
            <a:ext cx="2692401" cy="3094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491" y="2613693"/>
            <a:ext cx="2411186" cy="3214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283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391833" y="2518151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  <a:defRPr/>
            </a:pPr>
            <a:r>
              <a:rPr lang="ru-RU" sz="4000" b="1" i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3449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013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15403" y="436729"/>
            <a:ext cx="75335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Что такое социализация?</a:t>
            </a:r>
          </a:p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07468" y="1981455"/>
            <a:ext cx="109455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/>
          </a:p>
          <a:p>
            <a:pPr algn="ctr"/>
            <a:endParaRPr lang="ru-RU" sz="2400" b="1" dirty="0"/>
          </a:p>
          <a:p>
            <a:pPr algn="ctr"/>
            <a:r>
              <a:rPr lang="ru-RU" sz="2400" b="1" dirty="0" smtClean="0"/>
              <a:t>Социализация</a:t>
            </a:r>
            <a:r>
              <a:rPr lang="ru-RU" sz="2400" dirty="0" smtClean="0"/>
              <a:t> –это развитие и самореализация человека на протяжении всей жизни, в процессе усвоения и воспроизводства культуры общества</a:t>
            </a:r>
            <a:r>
              <a:rPr lang="en-US" sz="2400" dirty="0" smtClean="0"/>
              <a:t>.</a:t>
            </a:r>
            <a:r>
              <a:rPr lang="ru-RU" sz="2400" dirty="0" smtClean="0"/>
              <a:t>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5972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69541"/>
          </a:xfrm>
        </p:spPr>
      </p:pic>
      <p:sp>
        <p:nvSpPr>
          <p:cNvPr id="5" name="TextBox 4"/>
          <p:cNvSpPr txBox="1"/>
          <p:nvPr/>
        </p:nvSpPr>
        <p:spPr>
          <a:xfrm>
            <a:off x="1239253" y="914400"/>
            <a:ext cx="9553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социализации личности по С. И. Гессену: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9884" y="1913021"/>
            <a:ext cx="969745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u="sng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ступень </a:t>
            </a:r>
            <a: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дошкольный период, в котором преобладает игровая деятельность;</a:t>
            </a:r>
            <a:b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u="sng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ступень </a:t>
            </a:r>
            <a: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период активного познания ребёнком окружающей жизни, её законов и требований;</a:t>
            </a:r>
            <a:b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u="sng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Третья ступень </a:t>
            </a:r>
            <a: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этап завершения её формирования, - это процесс самообразования, внешкольного и университетского образования.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46483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42245"/>
          </a:xfrm>
          <a:prstGeom prst="rect">
            <a:avLst/>
          </a:prstGeom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3266351" y="2185616"/>
            <a:ext cx="7408333" cy="345069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Социализация детей дошкольного возраста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фундамент 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их успешного 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вхождения 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дальнейшую 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жизнь.</a:t>
            </a:r>
          </a:p>
          <a:p>
            <a:pPr marL="0" indent="0" algn="just">
              <a:buNone/>
            </a:pPr>
            <a:endParaRPr lang="ru-RU" sz="28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Недостаточность 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социализации влечет за собой самые разнообразные негативные последствия для личности, преодолевать которые тем сложнее, чем больше было упущено на ранних стадиях развития.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295400" y="779684"/>
            <a:ext cx="8229600" cy="1252728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СОЦИАЛИЗАЦИИ ДОШКОЛЬНИКОВ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984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013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1250" y="661737"/>
            <a:ext cx="84152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этапы процесса социализации детей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дошкольного возраста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1189" y="2695074"/>
            <a:ext cx="59315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все полнее и активнее взаимодействует с окружающими,  усваивает понятия о социальных и гендерных ролях</a:t>
            </a: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02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165075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76137" y="518802"/>
            <a:ext cx="8229600" cy="1252728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Роль семьи в социализации дошкольника 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3989" y="2346158"/>
            <a:ext cx="788068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Жизнь семьи, взаимоотношения внутри нее; </a:t>
            </a:r>
          </a:p>
          <a:p>
            <a: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взрослых к детям; </a:t>
            </a:r>
          </a:p>
          <a:p>
            <a: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к посторонним, демонстрируемое старшими – из этого и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складывается понятие ребенка о нормах поведения и правильных отношениях. </a:t>
            </a:r>
          </a:p>
        </p:txBody>
      </p:sp>
    </p:spTree>
    <p:extLst>
      <p:ext uri="{BB962C8B-B14F-4D97-AF65-F5344CB8AC3E}">
        <p14:creationId xmlns:p14="http://schemas.microsoft.com/office/powerpoint/2010/main" val="3998179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013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4126" y="1828800"/>
            <a:ext cx="9228221" cy="285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 не стоит пытаться полностью изолировать ребенка от стихийной социализации, </a:t>
            </a:r>
          </a:p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- </a:t>
            </a:r>
          </a:p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необходимо держать это под контролем и корректировать влияние таких факторов во избежание негативных последствий. 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913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28597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68642" y="335440"/>
            <a:ext cx="8229600" cy="1252728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Роль детского сада в процессе социализации ребенка. 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2875547" y="1876926"/>
            <a:ext cx="8229600" cy="38862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детских дошкольных 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учреждений- компенсация 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недостаточной интенсивности социализации 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придание ей большей гармоничности. </a:t>
            </a:r>
            <a:endParaRPr lang="ru-RU" sz="28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является -  ненавязчиво 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убедительно помочь ребенку выбрать, как именно он будет производить впечатление на окружающих: склонностью к конфликтам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дерзкими выходками или конструктивными поступками, помощью, дружелюбием, инициативностью и 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т.д.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076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900"/>
            <a:ext cx="12192000" cy="70558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80611" y="1343526"/>
            <a:ext cx="7712242" cy="4511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69532" y="1191126"/>
            <a:ext cx="8534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</a:pPr>
            <a:endParaRPr lang="ru-RU" sz="2800" dirty="0">
              <a:solidFill>
                <a:srgbClr val="073E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этой задачи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-  ненавязчиво и убедительно помочь ребенку выбрать, как именно он будет производить впечатление на окружающих: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склонностью к конфликтам, дерзкими выходками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</a:p>
          <a:p>
            <a:pPr lvl="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конструктивными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поступками, помощью, дружелюбием, инициативностью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т.д.</a:t>
            </a:r>
          </a:p>
        </p:txBody>
      </p:sp>
    </p:spTree>
    <p:extLst>
      <p:ext uri="{BB962C8B-B14F-4D97-AF65-F5344CB8AC3E}">
        <p14:creationId xmlns:p14="http://schemas.microsoft.com/office/powerpoint/2010/main" val="41240324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486</Words>
  <Application>Microsoft Office PowerPoint</Application>
  <PresentationFormat>Широкоэкранный</PresentationFormat>
  <Paragraphs>71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ПРОЦЕСС СОЦИАЛИЗАЦИИ ДОШКОЛЬНИКОВ</vt:lpstr>
      <vt:lpstr>Презентация PowerPoint</vt:lpstr>
      <vt:lpstr>Роль семьи в социализации дошкольника </vt:lpstr>
      <vt:lpstr>Презентация PowerPoint</vt:lpstr>
      <vt:lpstr>Роль детского сада в процессе социализации ребенка. </vt:lpstr>
      <vt:lpstr>Презентация PowerPoint</vt:lpstr>
      <vt:lpstr>Показатели успешного социального развития дошкольника в детском саду: </vt:lpstr>
      <vt:lpstr>«Игра—это первая школа общественного воспитания ребёнка, арифметика социальных отношений».                                                           Л. С. Выготский   </vt:lpstr>
      <vt:lpstr>Значимость игры в социализации дошкольников</vt:lpstr>
      <vt:lpstr>ДЕТСТВО – ПЕРИОД  ИГРЫ</vt:lpstr>
      <vt:lpstr>УРОВНИ   ВЗАИМОДЕЙСТВИЯ детей  в совместных  играх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Набокин</dc:creator>
  <cp:lastModifiedBy>Дмитрий Набокин</cp:lastModifiedBy>
  <cp:revision>15</cp:revision>
  <dcterms:created xsi:type="dcterms:W3CDTF">2021-12-20T04:06:13Z</dcterms:created>
  <dcterms:modified xsi:type="dcterms:W3CDTF">2021-12-20T09:47:15Z</dcterms:modified>
</cp:coreProperties>
</file>