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32"/>
  </p:notesMasterIdLst>
  <p:sldIdLst>
    <p:sldId id="256" r:id="rId2"/>
    <p:sldId id="323" r:id="rId3"/>
    <p:sldId id="324" r:id="rId4"/>
    <p:sldId id="305" r:id="rId5"/>
    <p:sldId id="316" r:id="rId6"/>
    <p:sldId id="306" r:id="rId7"/>
    <p:sldId id="317" r:id="rId8"/>
    <p:sldId id="319" r:id="rId9"/>
    <p:sldId id="310" r:id="rId10"/>
    <p:sldId id="318" r:id="rId11"/>
    <p:sldId id="314" r:id="rId12"/>
    <p:sldId id="300" r:id="rId13"/>
    <p:sldId id="315" r:id="rId14"/>
    <p:sldId id="312" r:id="rId15"/>
    <p:sldId id="309" r:id="rId16"/>
    <p:sldId id="308" r:id="rId17"/>
    <p:sldId id="320" r:id="rId18"/>
    <p:sldId id="321" r:id="rId19"/>
    <p:sldId id="322" r:id="rId20"/>
    <p:sldId id="307" r:id="rId21"/>
    <p:sldId id="325" r:id="rId22"/>
    <p:sldId id="326" r:id="rId23"/>
    <p:sldId id="328" r:id="rId24"/>
    <p:sldId id="329" r:id="rId25"/>
    <p:sldId id="330" r:id="rId26"/>
    <p:sldId id="331" r:id="rId27"/>
    <p:sldId id="332" r:id="rId28"/>
    <p:sldId id="327" r:id="rId29"/>
    <p:sldId id="311" r:id="rId30"/>
    <p:sldId id="304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6600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691" autoAdjust="0"/>
    <p:restoredTop sz="93074" autoAdjust="0"/>
  </p:normalViewPr>
  <p:slideViewPr>
    <p:cSldViewPr>
      <p:cViewPr>
        <p:scale>
          <a:sx n="100" d="100"/>
          <a:sy n="100" d="100"/>
        </p:scale>
        <p:origin x="-2058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E4A4339-A49F-41F3-8A3A-A3DC18703EC6}" type="datetimeFigureOut">
              <a:rPr lang="ru-RU"/>
              <a:pPr>
                <a:defRPr/>
              </a:pPr>
              <a:t>11.10.2020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60E73E0-63E0-47A8-839F-D3F3971176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810817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0E73E0-63E0-47A8-839F-D3F397117662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08941A-9CE9-4FA3-8E6C-5542FB46890B}" type="datetimeFigureOut">
              <a:rPr lang="ru-RU" smtClean="0"/>
              <a:pPr>
                <a:defRPr/>
              </a:pPr>
              <a:t>11.10.2020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554206-5989-4C8E-8ABD-BA669A95F84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E009B3-4B25-49B3-9335-75693B4DA9BC}" type="datetimeFigureOut">
              <a:rPr lang="ru-RU" smtClean="0"/>
              <a:pPr>
                <a:defRPr/>
              </a:pPr>
              <a:t>11.10.2020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8ACCA8-E3B6-4BCB-8041-BD13E5EA31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68A08B-32AD-4C74-BFF2-0EE051603B70}" type="datetimeFigureOut">
              <a:rPr lang="ru-RU" smtClean="0"/>
              <a:pPr>
                <a:defRPr/>
              </a:pPr>
              <a:t>11.10.2020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D62F77-2C8D-4B80-985B-589301D6E26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2D997D-3D98-4788-AF7F-A2A87B109889}" type="datetimeFigureOut">
              <a:rPr lang="ru-RU" smtClean="0"/>
              <a:pPr>
                <a:defRPr/>
              </a:pPr>
              <a:t>11.10.2020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1575AE-49E9-407F-846E-D0D7A2E0126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4CD48C-DDCA-4236-8B3B-376345976959}" type="datetimeFigureOut">
              <a:rPr lang="ru-RU" smtClean="0"/>
              <a:pPr>
                <a:defRPr/>
              </a:pPr>
              <a:t>11.10.2020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7A7B71-9264-44AF-BDC1-D331AFF24ED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5E1A08-4419-4A8F-87C5-857B4CE69EDE}" type="datetimeFigureOut">
              <a:rPr lang="ru-RU" smtClean="0"/>
              <a:pPr>
                <a:defRPr/>
              </a:pPr>
              <a:t>11.10.2020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E91FA4-11EF-4AE0-B333-BA10E48DEA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17923F-21D7-4107-AD95-F9A7CFC6DDB0}" type="datetimeFigureOut">
              <a:rPr lang="ru-RU" smtClean="0"/>
              <a:pPr>
                <a:defRPr/>
              </a:pPr>
              <a:t>11.10.2020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25399F-5B80-4AF0-894C-839D0504AA0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756F45-60E2-48D6-99CD-872A3B6877AB}" type="datetimeFigureOut">
              <a:rPr lang="ru-RU" smtClean="0"/>
              <a:pPr>
                <a:defRPr/>
              </a:pPr>
              <a:t>11.10.2020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0BF1FB-3AEF-4677-B838-2B827C4EB0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94B40A-7637-4C9E-AC28-9A9C98CFC2A4}" type="datetimeFigureOut">
              <a:rPr lang="ru-RU" smtClean="0"/>
              <a:pPr>
                <a:defRPr/>
              </a:pPr>
              <a:t>11.10.2020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CFE704-B1AD-4610-A5C4-E903428698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D2A8D3-7C27-4145-A89D-2BA06A9DB4CB}" type="datetimeFigureOut">
              <a:rPr lang="ru-RU" smtClean="0"/>
              <a:pPr>
                <a:defRPr/>
              </a:pPr>
              <a:t>11.10.2020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EB5C4B-112F-4C55-AFC9-BB4A8370F69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D987DE-7D8D-49F6-8F3F-632D20E02C7F}" type="datetimeFigureOut">
              <a:rPr lang="ru-RU" smtClean="0"/>
              <a:pPr>
                <a:defRPr/>
              </a:pPr>
              <a:t>11.10.2020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A579B996-5E95-41AC-BBBA-D121DCCC01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75E3FA05-DE9B-49AF-BAC8-F8A33FAA9615}" type="datetimeFigureOut">
              <a:rPr lang="ru-RU" smtClean="0"/>
              <a:pPr>
                <a:defRPr/>
              </a:pPr>
              <a:t>11.10.2020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6B3C1F15-B0CD-42B7-A52E-479574133BF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4828" y="1052736"/>
            <a:ext cx="8136904" cy="1219251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Методы и приемы адаптации детей раннего возраста к условиям ДОУ</a:t>
            </a:r>
            <a:endParaRPr lang="ru-RU" sz="4000" dirty="0">
              <a:solidFill>
                <a:srgbClr val="FF000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4343" name="TextBox 7"/>
          <p:cNvSpPr txBox="1">
            <a:spLocks noChangeArrowheads="1"/>
          </p:cNvSpPr>
          <p:nvPr/>
        </p:nvSpPr>
        <p:spPr bwMode="auto">
          <a:xfrm>
            <a:off x="3011863" y="5517232"/>
            <a:ext cx="340830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Подготовила  </a:t>
            </a:r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</a:rPr>
              <a:t>воспитатель:</a:t>
            </a:r>
            <a:endParaRPr lang="ru-RU" sz="2400" b="1" dirty="0">
              <a:solidFill>
                <a:schemeClr val="bg1"/>
              </a:solidFill>
              <a:latin typeface="Monotype Corsiva" pitchFamily="66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</a:rPr>
              <a:t>Пушная  Лариса  Юрьевна</a:t>
            </a:r>
            <a:endParaRPr lang="ru-RU" sz="24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381224"/>
            <a:ext cx="82089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Муниципальное бюджетное дошкольное образовательное учреждение  города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Рязани 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детский сад №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111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Arial" pitchFamily="34" charset="0"/>
              <a:buChar char="•"/>
            </a:pPr>
            <a:endPara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E:\РАБОЧИЙ СТОЛ\Новая папка\IMG_20200904_07502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28992" y="2357430"/>
            <a:ext cx="2658331" cy="306615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Игра в паровозик</a:t>
            </a:r>
            <a:endParaRPr lang="ru-RU" dirty="0"/>
          </a:p>
        </p:txBody>
      </p:sp>
      <p:pic>
        <p:nvPicPr>
          <p:cNvPr id="3" name="Рисунок 2" descr="IMG_20200904_08233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322231" y="2500306"/>
            <a:ext cx="2228851" cy="3714752"/>
          </a:xfrm>
          <a:prstGeom prst="rect">
            <a:avLst/>
          </a:prstGeom>
        </p:spPr>
      </p:pic>
      <p:pic>
        <p:nvPicPr>
          <p:cNvPr id="4" name="Рисунок 3" descr="IMG_20200904_08234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71868" y="2500306"/>
            <a:ext cx="2228851" cy="3714752"/>
          </a:xfrm>
          <a:prstGeom prst="rect">
            <a:avLst/>
          </a:prstGeom>
        </p:spPr>
      </p:pic>
      <p:pic>
        <p:nvPicPr>
          <p:cNvPr id="5" name="Рисунок 4" descr="IMG_20200904_08234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21505" y="2500306"/>
            <a:ext cx="2228851" cy="3714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9789" y="710694"/>
            <a:ext cx="806707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+mj-lt"/>
                <a:cs typeface="Times New Roman" panose="02020603050405020304" pitchFamily="18" charset="0"/>
              </a:rPr>
              <a:t>Игровые ситуации максимально приближенные к типовым сюжетам из реальной жизни : «Мишка заболел», «Кукла хочет спать», «Погладим белье».  Создают доброжелательное отношение с окружающими и сверстниками. Учат новым способам взаимодействия </a:t>
            </a:r>
            <a:r>
              <a:rPr lang="ru-RU" sz="2000" dirty="0">
                <a:latin typeface="+mj-lt"/>
                <a:cs typeface="Times New Roman" panose="02020603050405020304" pitchFamily="18" charset="0"/>
              </a:rPr>
              <a:t>друг с </a:t>
            </a:r>
            <a:r>
              <a:rPr lang="ru-RU" sz="2000" dirty="0" smtClean="0">
                <a:latin typeface="+mj-lt"/>
                <a:cs typeface="Times New Roman" panose="02020603050405020304" pitchFamily="18" charset="0"/>
              </a:rPr>
              <a:t>другом. Развиваются такие параметры игровой деятельности, как владение игровыми навыками, действиями  воображаемой ситуации, самостоятельности выбора предмета-заместителя.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 descr="C:\Users\Анна З\Desktop\на конкурс презентацию\презентация адаптация-фото\IMG_20180921_11173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490" y="3420224"/>
            <a:ext cx="4190411" cy="31428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Анна З\Desktop\на конкурс презентацию\теремок адап фото\IMG_20180924_10022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33056"/>
            <a:ext cx="2106234" cy="28083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нна З\Desktop\на конкурс презентацию\теремок адап фото\IMG_20180924_09561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140968"/>
            <a:ext cx="1872208" cy="24962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6161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76672"/>
            <a:ext cx="8064896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 второй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группе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методов, в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адаптации, отнесены релаксационные игры, которые помогают детям справиться с напряженной и стрессовой ситуацией в период привыкания: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Приемы по дыхательной гимнастике способствуют мышечному и эмоциональному расслаблению.  Например, «Мыльные пузыри»-дети с удовольствием пускают мыльные пузыри, пытаются дотронуться до них, и испытывают только положительные эмоции.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/>
          </a:p>
          <a:p>
            <a:endParaRPr lang="ru-RU" dirty="0"/>
          </a:p>
        </p:txBody>
      </p:sp>
      <p:pic>
        <p:nvPicPr>
          <p:cNvPr id="2051" name="Picture 3" descr="C:\Users\Анна З\Desktop\на конкурс презентацию\презентация адаптация-фото\IMG_20180921_09191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74" y="3500438"/>
            <a:ext cx="2843808" cy="21328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IMG_20200904_10563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642910" y="3500438"/>
            <a:ext cx="1757360" cy="2928934"/>
          </a:xfrm>
          <a:prstGeom prst="rect">
            <a:avLst/>
          </a:prstGeom>
        </p:spPr>
      </p:pic>
      <p:pic>
        <p:nvPicPr>
          <p:cNvPr id="8" name="Рисунок 7" descr="IMG_20200904_105658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214942" y="3429000"/>
            <a:ext cx="2968052" cy="31432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3531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692696"/>
            <a:ext cx="79928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 песочной терапии, сухой бассейн. Песок и сухой бассейн - прекрасное психопрофилактическое средство, которое снимает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мышечную напряженность,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 тактильно-кинестетическую чувствительность и мелкую моторику.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IMG_20200904_07242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85786" y="2143116"/>
            <a:ext cx="2743204" cy="4572008"/>
          </a:xfrm>
          <a:prstGeom prst="rect">
            <a:avLst/>
          </a:prstGeom>
        </p:spPr>
      </p:pic>
      <p:pic>
        <p:nvPicPr>
          <p:cNvPr id="6" name="Рисунок 5" descr="IMG_20200904_07243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00562" y="2143116"/>
            <a:ext cx="2743204" cy="45720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8977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476672"/>
            <a:ext cx="799288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крупной и мелкой мозаикой, нанизывание шариков на шнур,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соединение деталей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крупного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конструктора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с матрешками, с прищепками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монотонные движения руками и сжимание кистей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рук, затормаживают отрицательные эмоции, развивают и способствуют творческому процессу.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IMG_20200904_07465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57224" y="2285992"/>
            <a:ext cx="2571754" cy="4286256"/>
          </a:xfrm>
          <a:prstGeom prst="rect">
            <a:avLst/>
          </a:prstGeom>
        </p:spPr>
      </p:pic>
      <p:pic>
        <p:nvPicPr>
          <p:cNvPr id="7" name="Рисунок 6" descr="IMG_20200904_07471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643306" y="2285992"/>
            <a:ext cx="2571754" cy="42862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9660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59" y="764704"/>
            <a:ext cx="777686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спокаивающее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расслабляющее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 вызывает арт-терапия, такая как пальцевая живопись, нетрадиционное  рисование создает атмосферу непринуждённости,  эмоционально-положительного отношения  к действительности 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тестопластика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, игры с соленым тестом. ( мять, рвать, лепить). Увлекательный процесс, который помогает забыть на какое о время о своих прореживаниях.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Анна З\Desktop\на конкурс презентацию\теремок адап фото\IMG_20180924_09445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528392"/>
            <a:ext cx="2085696" cy="27809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нна З\Desktop\на конкурс презентацию\фото терем 2018-19\адаптация\IMG_20180917_10364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44" y="3571876"/>
            <a:ext cx="3579887" cy="26849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2958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620688"/>
            <a:ext cx="80648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и развитие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движения. Звукоподражание, подпевание, слушанье музыки,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музыцирование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детских музыкальных инструментах, жестовые и телесные игры – отличное средство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психологической коррекции состояния ребенка  в желательном направлении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IMG_20200904_07500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86116" y="2500306"/>
            <a:ext cx="2414590" cy="4024317"/>
          </a:xfrm>
          <a:prstGeom prst="rect">
            <a:avLst/>
          </a:prstGeom>
        </p:spPr>
      </p:pic>
      <p:pic>
        <p:nvPicPr>
          <p:cNvPr id="6" name="Рисунок 5" descr="IMG_20200904_07502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0034" y="2500306"/>
            <a:ext cx="2414590" cy="4024317"/>
          </a:xfrm>
          <a:prstGeom prst="rect">
            <a:avLst/>
          </a:prstGeom>
        </p:spPr>
      </p:pic>
      <p:pic>
        <p:nvPicPr>
          <p:cNvPr id="7" name="Рисунок 6" descr="IMG_20200904_075643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072198" y="2500306"/>
            <a:ext cx="2414590" cy="40243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5392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00024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Шумовые игрушки – не только купленные в магазине, но и сделанные своими руками из бусинок, бисера, гороха, дождика из бумаги. Дети будут не только прислушиваться к шуму, но и с удовольствием разглядывать содержимое.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IMG_20200904_08053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7158" y="3476624"/>
            <a:ext cx="1857388" cy="3095646"/>
          </a:xfrm>
          <a:prstGeom prst="rect">
            <a:avLst/>
          </a:prstGeom>
        </p:spPr>
      </p:pic>
      <p:pic>
        <p:nvPicPr>
          <p:cNvPr id="4" name="Рисунок 3" descr="IMG_20200904_09172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307554" y="3452823"/>
            <a:ext cx="1885949" cy="3143248"/>
          </a:xfrm>
          <a:prstGeom prst="rect">
            <a:avLst/>
          </a:prstGeom>
        </p:spPr>
      </p:pic>
      <p:pic>
        <p:nvPicPr>
          <p:cNvPr id="5" name="Рисунок 4" descr="IMG_20200904_09175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286512" y="3357561"/>
            <a:ext cx="2000264" cy="33337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Экспериментирование с водой</a:t>
            </a:r>
            <a:endParaRPr lang="ru-RU" dirty="0"/>
          </a:p>
        </p:txBody>
      </p:sp>
      <p:pic>
        <p:nvPicPr>
          <p:cNvPr id="3" name="Рисунок 2" descr="IMG_20200904_07180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357554" y="2071678"/>
            <a:ext cx="2743204" cy="4572008"/>
          </a:xfrm>
          <a:prstGeom prst="rect">
            <a:avLst/>
          </a:prstGeom>
        </p:spPr>
      </p:pic>
      <p:pic>
        <p:nvPicPr>
          <p:cNvPr id="4" name="Рисунок 3" descr="IMG_20200904_07183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215074" y="2071678"/>
            <a:ext cx="2743204" cy="4572008"/>
          </a:xfrm>
          <a:prstGeom prst="rect">
            <a:avLst/>
          </a:prstGeom>
        </p:spPr>
      </p:pic>
      <p:pic>
        <p:nvPicPr>
          <p:cNvPr id="5" name="Рисунок 4" descr="IMG_20200904_07183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8596" y="2071678"/>
            <a:ext cx="2743204" cy="4572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857364"/>
            <a:ext cx="830580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Колыбельные песни снимают тревожность, дети быстрее засыпают, ребенку становится спокойнее</a:t>
            </a:r>
            <a:endParaRPr lang="ru-RU" sz="3200" dirty="0"/>
          </a:p>
        </p:txBody>
      </p:sp>
      <p:pic>
        <p:nvPicPr>
          <p:cNvPr id="3" name="Рисунок 2" descr="IMG_20200904_12092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71472" y="3143248"/>
            <a:ext cx="2057400" cy="3429000"/>
          </a:xfrm>
          <a:prstGeom prst="rect">
            <a:avLst/>
          </a:prstGeom>
        </p:spPr>
      </p:pic>
      <p:pic>
        <p:nvPicPr>
          <p:cNvPr id="4" name="Рисунок 3" descr="IMG_20200904_12101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86116" y="2643182"/>
            <a:ext cx="2357440" cy="3929066"/>
          </a:xfrm>
          <a:prstGeom prst="rect">
            <a:avLst/>
          </a:prstGeom>
        </p:spPr>
      </p:pic>
      <p:pic>
        <p:nvPicPr>
          <p:cNvPr id="5" name="Рисунок 4" descr="IMG_20200904_12101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143636" y="2643182"/>
            <a:ext cx="2357440" cy="3929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Детский сад – новый период в жизни ребенка. Для него это, прежде всего, первый опыт коллективного общения, новую обстановку незнакомых людей не все дети принимают сразу и без проблем. Большинство из них реагируют на сад плачем. Одни легко входят в группу, но плачут вечером дома, другие – соглашаются идти в детский сад с утра, а перед входом в группу начинают капризничать и плакать. Общеизвестно, степень адаптации ребенка к детскому саду определяет его физическое и психическое здоровье. Резкая смена нового помещения, новых игрушек, новых людей, новых правил жизни – это эмоциональный и информационный стресс.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,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836712"/>
            <a:ext cx="7920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гровые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взаимодействия с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ребенком: игры-забавы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куклы Бибабо,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мультфильмы- создают такие ситуации, чтобы ребенок больше смеялся, а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лучшее лекарство от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стресса- смех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IMG_20200904_08051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596" y="2214554"/>
            <a:ext cx="2614616" cy="4357694"/>
          </a:xfrm>
          <a:prstGeom prst="rect">
            <a:avLst/>
          </a:prstGeom>
        </p:spPr>
      </p:pic>
      <p:pic>
        <p:nvPicPr>
          <p:cNvPr id="7" name="Рисунок 6" descr="IMG_20200904_08053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86116" y="2214554"/>
            <a:ext cx="2614616" cy="4357694"/>
          </a:xfrm>
          <a:prstGeom prst="rect">
            <a:avLst/>
          </a:prstGeom>
        </p:spPr>
      </p:pic>
      <p:pic>
        <p:nvPicPr>
          <p:cNvPr id="8" name="Рисунок 7" descr="IMG_20200904_08204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143636" y="2143116"/>
            <a:ext cx="2614616" cy="43576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8534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643050"/>
            <a:ext cx="830580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Наличие магнитофона, телевизора позволяет слушать с малышами веселые детские песенки, музыкальные клипы. Это снимает у детей тревожность, возбуждение, уводит страх.</a:t>
            </a:r>
            <a:endParaRPr lang="ru-RU" sz="3200" dirty="0"/>
          </a:p>
        </p:txBody>
      </p:sp>
      <p:pic>
        <p:nvPicPr>
          <p:cNvPr id="3" name="Рисунок 2" descr="IMG_20191224_09363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42976" y="2928934"/>
            <a:ext cx="2286016" cy="3810027"/>
          </a:xfrm>
          <a:prstGeom prst="rect">
            <a:avLst/>
          </a:prstGeom>
        </p:spPr>
      </p:pic>
      <p:pic>
        <p:nvPicPr>
          <p:cNvPr id="4" name="Рисунок 3" descr="IMG_20191224_09380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57818" y="2857496"/>
            <a:ext cx="2357454" cy="3929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071678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Танцы и развивающие движения, игровые упражнения, музыкальные занятия – это источник радости и хорошего настроения</a:t>
            </a:r>
            <a:br>
              <a:rPr lang="ru-RU" sz="2000" dirty="0" smtClean="0"/>
            </a:br>
            <a:r>
              <a:rPr lang="ru-RU" sz="2000" dirty="0" smtClean="0"/>
              <a:t>Чтение ребенку поэзии, произведений устного народного творчества оказывает положительный эффект.</a:t>
            </a:r>
            <a:br>
              <a:rPr lang="ru-RU" sz="2000" dirty="0" smtClean="0"/>
            </a:br>
            <a:r>
              <a:rPr lang="ru-RU" sz="2000" dirty="0" smtClean="0"/>
              <a:t>С помощью фольклора легко установить контакт с ребенком. Ласковый говорок, прибауток, </a:t>
            </a:r>
            <a:r>
              <a:rPr lang="ru-RU" sz="2000" dirty="0" err="1" smtClean="0"/>
              <a:t>потешек</a:t>
            </a:r>
            <a:r>
              <a:rPr lang="ru-RU" sz="2000" dirty="0" smtClean="0"/>
              <a:t>, вызывает у него радость, побуждает познавательную активность. Маленькие песенки – </a:t>
            </a:r>
            <a:r>
              <a:rPr lang="ru-RU" sz="2000" dirty="0" err="1" smtClean="0"/>
              <a:t>потешки</a:t>
            </a:r>
            <a:r>
              <a:rPr lang="ru-RU" sz="2000" dirty="0" smtClean="0"/>
              <a:t> помогают в проведении режимных моментов</a:t>
            </a:r>
            <a:endParaRPr lang="ru-RU" sz="2000" dirty="0"/>
          </a:p>
        </p:txBody>
      </p:sp>
      <p:pic>
        <p:nvPicPr>
          <p:cNvPr id="3" name="Рисунок 2" descr="IMG_20200904_07313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28728" y="3309912"/>
            <a:ext cx="2000264" cy="3333774"/>
          </a:xfrm>
          <a:prstGeom prst="rect">
            <a:avLst/>
          </a:prstGeom>
        </p:spPr>
      </p:pic>
      <p:pic>
        <p:nvPicPr>
          <p:cNvPr id="4" name="Рисунок 3" descr="IMG_20200904_07314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00760" y="3357562"/>
            <a:ext cx="1971675" cy="3286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81772"/>
          </a:xfrm>
        </p:spPr>
        <p:txBody>
          <a:bodyPr>
            <a:normAutofit/>
          </a:bodyPr>
          <a:lstStyle/>
          <a:p>
            <a:pPr algn="ctr"/>
            <a:r>
              <a:rPr lang="ru-RU" sz="2800" dirty="0" err="1" smtClean="0"/>
              <a:t>Потешки</a:t>
            </a:r>
            <a:r>
              <a:rPr lang="ru-RU" sz="2800" dirty="0" smtClean="0"/>
              <a:t> для кормления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214678" y="1357298"/>
            <a:ext cx="26969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 Сашиной тарелочке</a:t>
            </a:r>
          </a:p>
          <a:p>
            <a:r>
              <a:rPr lang="ru-RU" dirty="0" smtClean="0"/>
              <a:t>Рыженькая белочка</a:t>
            </a:r>
          </a:p>
          <a:p>
            <a:r>
              <a:rPr lang="ru-RU" dirty="0" smtClean="0"/>
              <a:t>Чтоб она была видна</a:t>
            </a:r>
          </a:p>
          <a:p>
            <a:r>
              <a:rPr lang="ru-RU" dirty="0" smtClean="0"/>
              <a:t>Все Съедаю я до дна</a:t>
            </a:r>
            <a:endParaRPr lang="ru-RU" dirty="0"/>
          </a:p>
        </p:txBody>
      </p:sp>
      <p:pic>
        <p:nvPicPr>
          <p:cNvPr id="4" name="Рисунок 3" descr="IMG_20200907_11413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86116" y="2643182"/>
            <a:ext cx="2443165" cy="4071942"/>
          </a:xfrm>
          <a:prstGeom prst="rect">
            <a:avLst/>
          </a:prstGeom>
        </p:spPr>
      </p:pic>
      <p:pic>
        <p:nvPicPr>
          <p:cNvPr id="5" name="Рисунок 4" descr="IMG_20200907_11413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034" y="2643182"/>
            <a:ext cx="2447440" cy="4079066"/>
          </a:xfrm>
          <a:prstGeom prst="rect">
            <a:avLst/>
          </a:prstGeom>
        </p:spPr>
      </p:pic>
      <p:pic>
        <p:nvPicPr>
          <p:cNvPr id="6" name="Рисунок 5" descr="IMG_20200907_11421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143636" y="2643182"/>
            <a:ext cx="2443165" cy="4071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1033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Детский сухой бассейн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85720" y="1214422"/>
            <a:ext cx="8858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Детские сухие бассейны положительно влияют на </a:t>
            </a:r>
            <a:r>
              <a:rPr lang="ru-RU" dirty="0" err="1" smtClean="0"/>
              <a:t>психоемоциональное</a:t>
            </a:r>
            <a:r>
              <a:rPr lang="ru-RU" dirty="0" smtClean="0"/>
              <a:t> состояние ребенка. Дети испытывают огромное удовольствие и радость погружаясь в «волны» бассейна и развлекаясь среди множества различных разноцветных мячиков </a:t>
            </a:r>
            <a:endParaRPr lang="ru-RU" dirty="0"/>
          </a:p>
        </p:txBody>
      </p:sp>
      <p:pic>
        <p:nvPicPr>
          <p:cNvPr id="4" name="Рисунок 3" descr="IMG_20200907_15524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428992" y="2714620"/>
            <a:ext cx="2357454" cy="3929091"/>
          </a:xfrm>
          <a:prstGeom prst="rect">
            <a:avLst/>
          </a:prstGeom>
        </p:spPr>
      </p:pic>
      <p:pic>
        <p:nvPicPr>
          <p:cNvPr id="5" name="Рисунок 4" descr="IMG_20200907_15531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72198" y="2714620"/>
            <a:ext cx="2361714" cy="3936190"/>
          </a:xfrm>
          <a:prstGeom prst="rect">
            <a:avLst/>
          </a:prstGeom>
        </p:spPr>
      </p:pic>
      <p:pic>
        <p:nvPicPr>
          <p:cNvPr id="6" name="Рисунок 5" descr="IMG_20200907_15565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14348" y="2714620"/>
            <a:ext cx="2323126" cy="3871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305800" cy="42864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Нетрадиционные методы рисования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500298" y="1500174"/>
            <a:ext cx="429810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Это правда! Ну, чего же тут скрывать?</a:t>
            </a:r>
          </a:p>
          <a:p>
            <a:r>
              <a:rPr lang="ru-RU" dirty="0" smtClean="0"/>
              <a:t>Дети любят, очень любят рисовать!</a:t>
            </a:r>
          </a:p>
          <a:p>
            <a:r>
              <a:rPr lang="ru-RU" dirty="0" smtClean="0"/>
              <a:t>На бумаге, на асфальте, на стене</a:t>
            </a:r>
          </a:p>
          <a:p>
            <a:r>
              <a:rPr lang="ru-RU" dirty="0" smtClean="0"/>
              <a:t>И в трамвае на окне</a:t>
            </a:r>
          </a:p>
          <a:p>
            <a:r>
              <a:rPr lang="ru-RU" dirty="0" smtClean="0"/>
              <a:t>Рисование пальчиками, ладошкой</a:t>
            </a:r>
            <a:endParaRPr lang="ru-RU" dirty="0"/>
          </a:p>
        </p:txBody>
      </p:sp>
      <p:pic>
        <p:nvPicPr>
          <p:cNvPr id="4" name="Рисунок 3" descr="IMG_20200907_17174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3357554" y="3214686"/>
            <a:ext cx="2571768" cy="3402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5984" y="857232"/>
            <a:ext cx="4985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Для развития моторики, игры с прищепками</a:t>
            </a:r>
            <a:endParaRPr lang="ru-RU" dirty="0"/>
          </a:p>
        </p:txBody>
      </p:sp>
      <p:pic>
        <p:nvPicPr>
          <p:cNvPr id="4" name="Рисунок 3" descr="IMG_20200907_16005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357290" y="1714488"/>
            <a:ext cx="2914656" cy="4857760"/>
          </a:xfrm>
          <a:prstGeom prst="rect">
            <a:avLst/>
          </a:prstGeom>
        </p:spPr>
      </p:pic>
      <p:pic>
        <p:nvPicPr>
          <p:cNvPr id="5" name="Рисунок 4" descr="IMG_20200907_16010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72066" y="1714488"/>
            <a:ext cx="2904643" cy="48410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Театрализованная деятельность</a:t>
            </a:r>
            <a:endParaRPr lang="ru-RU" dirty="0"/>
          </a:p>
        </p:txBody>
      </p:sp>
      <p:pic>
        <p:nvPicPr>
          <p:cNvPr id="3" name="Рисунок 2" descr="IMG_20200907_16340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42910" y="2143115"/>
            <a:ext cx="2428892" cy="4048153"/>
          </a:xfrm>
          <a:prstGeom prst="rect">
            <a:avLst/>
          </a:prstGeom>
        </p:spPr>
      </p:pic>
      <p:pic>
        <p:nvPicPr>
          <p:cNvPr id="4" name="Рисунок 3" descr="IMG_20200907_16343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00430" y="2166905"/>
            <a:ext cx="2428892" cy="4048153"/>
          </a:xfrm>
          <a:prstGeom prst="rect">
            <a:avLst/>
          </a:prstGeom>
        </p:spPr>
      </p:pic>
      <p:pic>
        <p:nvPicPr>
          <p:cNvPr id="5" name="Рисунок 4" descr="IMG_20200907_16345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143636" y="1714488"/>
            <a:ext cx="2628904" cy="43815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00034" y="1928802"/>
            <a:ext cx="80010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Каким бы хорошим не был детский сад, какие бы профессионалы в нем не работали , никто не поможет малышу лучше , чем родители.</a:t>
            </a:r>
          </a:p>
          <a:p>
            <a:r>
              <a:rPr lang="ru-RU" dirty="0" smtClean="0"/>
              <a:t>Если ребенок будет уверен , что в конце дня его ждет «Тихая пристань», целый день не будет для него такой оглушительной вечностью , и стресс отступит! Воспитатели и родители должны объединить усилия и создать все условия для благоприятного и полноценного развития детей в период адаптации к условия ДОУ.</a:t>
            </a:r>
          </a:p>
          <a:p>
            <a:endParaRPr lang="ru-RU" dirty="0" smtClean="0"/>
          </a:p>
          <a:p>
            <a:r>
              <a:rPr lang="ru-RU" dirty="0" smtClean="0"/>
              <a:t>Желаю удачи.</a:t>
            </a:r>
            <a:endParaRPr lang="ru-RU" dirty="0"/>
          </a:p>
        </p:txBody>
      </p:sp>
      <p:pic>
        <p:nvPicPr>
          <p:cNvPr id="5" name="Рисунок 4" descr="IMG_20200904_091757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357686" y="3714752"/>
            <a:ext cx="2143140" cy="28961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692696"/>
            <a:ext cx="806489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использованной литературы: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Портянова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О. С. Организация работы воспитателя в период адаптации детей к ДОУ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ресурс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./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О.С.Портянова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.- Режим доступа: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://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www.maam.ru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Кознова Н. Использование нетрадиционных методов и приемов при адаптации в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детей раннего возраста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ресурс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./ Н. Кознова.- Режим доступа: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://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www.maam.ru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Логунова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Е. С. Эмоциональный комфорт детей в период адаптации. Педагогическая мастерская. Открытый урок. Первое сентября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ресурс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./ Е.С.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Логунова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.- Режим доступа: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://открытый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урок.рф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Чернецкая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И.И. Игровая деятельность в период адаптации в детском саду. Государственное учреждение образования «Ясли-сад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агрогородка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Индура»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ресурс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./ И.И.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Чернецкая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.- Режим доступа: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ddu-indura.by</a:t>
            </a:r>
          </a:p>
          <a:p>
            <a:pPr marL="342900" indent="-342900">
              <a:buFont typeface="+mj-lt"/>
              <a:buAutoNum type="arabicPeriod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804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4389120"/>
          </a:xfrm>
        </p:spPr>
        <p:txBody>
          <a:bodyPr/>
          <a:lstStyle/>
          <a:p>
            <a:r>
              <a:rPr lang="ru-RU" dirty="0" smtClean="0"/>
              <a:t>Обеспечить эмоциональное благополучие ребенка в период адаптации к детскому саду в раннем возрасте. </a:t>
            </a:r>
          </a:p>
          <a:p>
            <a:pPr algn="ctr">
              <a:buNone/>
            </a:pPr>
            <a:r>
              <a:rPr lang="ru-RU" dirty="0" smtClean="0"/>
              <a:t>Задачи:</a:t>
            </a:r>
          </a:p>
          <a:p>
            <a:pPr algn="ctr">
              <a:buNone/>
            </a:pPr>
            <a:r>
              <a:rPr lang="ru-RU" dirty="0" smtClean="0"/>
              <a:t>1. Создание для ребенка безопасной, комфортной, разнообразной, предметно развивающей среды.</a:t>
            </a:r>
          </a:p>
          <a:p>
            <a:pPr algn="ctr">
              <a:buNone/>
            </a:pPr>
            <a:r>
              <a:rPr lang="ru-RU" dirty="0" smtClean="0"/>
              <a:t>2.Понимание внутреннего мира ребенка и принятие его таким каким он есть.</a:t>
            </a:r>
          </a:p>
          <a:p>
            <a:pPr algn="ctr">
              <a:buNone/>
            </a:pPr>
            <a:r>
              <a:rPr lang="ru-RU" dirty="0" smtClean="0"/>
              <a:t>3.  Формирование эмоционального контакта, доверия детей к воспитателю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IMG_20200904_07574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786050" y="2000240"/>
            <a:ext cx="3571900" cy="45720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6289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7936" y="908720"/>
            <a:ext cx="835292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процесс вхождения человека в новую для него среду и приспособление к ее условиям.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в педагогике-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система способов воздействия на поведенческую сферу человека, направленная на реализацию воспитательных и образовательных задач.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в педагогике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–практический механизм применения воспитательно-образовательных методик и технологий в процессе формирования сознательной, всесторонне развитой личности.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761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736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Прогноз адаптации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это первая встреча между воспитателем с мамой и малышом. Формы работы с родителями: беседа, анкетирование, наблюдение за ребенком, развивающие игры.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E:\РАБОЧИЙ СТОЛ\Новая папка\IMG_20200904_07151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071734" y="-8786898"/>
            <a:ext cx="3291840" cy="5486400"/>
          </a:xfrm>
          <a:prstGeom prst="rect">
            <a:avLst/>
          </a:prstGeom>
          <a:noFill/>
        </p:spPr>
      </p:pic>
      <p:pic>
        <p:nvPicPr>
          <p:cNvPr id="2052" name="Picture 4" descr="E:\РАБОЧИЙ СТОЛ\Новая папка\IMG_20200904_07151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145220" y="9144040"/>
            <a:ext cx="16459200" cy="2743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IMG_20200904_07151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8596" y="2821778"/>
            <a:ext cx="2286016" cy="3810026"/>
          </a:xfrm>
          <a:prstGeom prst="rect">
            <a:avLst/>
          </a:prstGeom>
        </p:spPr>
      </p:pic>
      <p:pic>
        <p:nvPicPr>
          <p:cNvPr id="9" name="Рисунок 8" descr="IMG_20200904_073347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321835" y="2821778"/>
            <a:ext cx="2286016" cy="3810026"/>
          </a:xfrm>
          <a:prstGeom prst="rect">
            <a:avLst/>
          </a:prstGeom>
        </p:spPr>
      </p:pic>
      <p:pic>
        <p:nvPicPr>
          <p:cNvPr id="11" name="Рисунок 10" descr="IMG_20200904_073358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215074" y="2821777"/>
            <a:ext cx="2286016" cy="38100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928670"/>
            <a:ext cx="81369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первой группе методов в период адаптации относится игровая деятельность как в индивидуальной, так и в групповой форме, в первую очередь, направленная на знакомство и сплочение детей с друг другом и воспитателем: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телесной терапии: объятия, поглаживания, игры на коленках, пальчиковые игры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Прикосновение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стимулирует выделение мозгом гормонов, способствующих росту ребенка. Любовь взрослых (родителей, педагогов- не только ключ к созданию нерасторжимых уз между взрослым и ребенком), ее проявление влияет также на формирование нервных связей.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IMG_20200904_07582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429256" y="3571876"/>
            <a:ext cx="2928958" cy="3101870"/>
          </a:xfrm>
          <a:prstGeom prst="rect">
            <a:avLst/>
          </a:prstGeom>
        </p:spPr>
      </p:pic>
      <p:pic>
        <p:nvPicPr>
          <p:cNvPr id="8" name="Рисунок 7" descr="IMG_20200904_075853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071538" y="3571876"/>
            <a:ext cx="3046732" cy="30718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3628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736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Элементы телесной терапии </a:t>
            </a:r>
            <a:r>
              <a:rPr lang="ru-RU" sz="2400" dirty="0" smtClean="0"/>
              <a:t>если ребенок плачет, капризничает, недомогает – его можно взять на ручки, погладить поцеловать, прижать к себе и ребенок успокаивается. Для этого мы используем игры на коленях.</a:t>
            </a:r>
            <a:endParaRPr lang="ru-RU" sz="2400" b="1" dirty="0"/>
          </a:p>
        </p:txBody>
      </p:sp>
      <p:pic>
        <p:nvPicPr>
          <p:cNvPr id="3" name="Рисунок 2" descr="IMG_20200904_07573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596" y="2857496"/>
            <a:ext cx="2271714" cy="3786190"/>
          </a:xfrm>
          <a:prstGeom prst="rect">
            <a:avLst/>
          </a:prstGeom>
        </p:spPr>
      </p:pic>
      <p:pic>
        <p:nvPicPr>
          <p:cNvPr id="4" name="Рисунок 3" descr="IMG_20200904_07580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14678" y="2571744"/>
            <a:ext cx="2271714" cy="3786190"/>
          </a:xfrm>
          <a:prstGeom prst="rect">
            <a:avLst/>
          </a:prstGeom>
        </p:spPr>
      </p:pic>
      <p:pic>
        <p:nvPicPr>
          <p:cNvPr id="5" name="Рисунок 4" descr="IMG_20200904_07581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000760" y="2571744"/>
            <a:ext cx="2271714" cy="3786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Телесный игровой массаж</a:t>
            </a:r>
            <a:endParaRPr lang="ru-RU" dirty="0"/>
          </a:p>
        </p:txBody>
      </p:sp>
      <p:pic>
        <p:nvPicPr>
          <p:cNvPr id="3" name="Рисунок 2" descr="IMG_20200904_12120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628" y="2071678"/>
            <a:ext cx="2696053" cy="4493422"/>
          </a:xfrm>
          <a:prstGeom prst="rect">
            <a:avLst/>
          </a:prstGeom>
        </p:spPr>
      </p:pic>
      <p:pic>
        <p:nvPicPr>
          <p:cNvPr id="4" name="Рисунок 3" descr="IMG_20200904_12121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285852" y="2071678"/>
            <a:ext cx="2696053" cy="4493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928670"/>
            <a:ext cx="85711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+mj-lt"/>
                <a:cs typeface="Times New Roman" panose="02020603050405020304" pitchFamily="18" charset="0"/>
              </a:rPr>
              <a:t>Коллективные и подвижные </a:t>
            </a:r>
            <a:r>
              <a:rPr lang="ru-RU" sz="2000" dirty="0" smtClean="0">
                <a:latin typeface="+mj-lt"/>
                <a:cs typeface="Times New Roman" panose="02020603050405020304" pitchFamily="18" charset="0"/>
              </a:rPr>
              <a:t>игры: «Пузырь», «Ножки», «Зайка» и т.д. ,  формируют эмоциональный контакт, доверие детей к воспитателю, а также развивают координацию движения, переключают внимание, удовлетворяют потребность малышей в движении. Общность движений и игровых интересов усиливают радостные переживания и эмоциональный подъем.</a:t>
            </a:r>
            <a:endParaRPr lang="ru-RU" sz="20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IMG_20200904_08215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470669" y="3011057"/>
            <a:ext cx="2173165" cy="3621942"/>
          </a:xfrm>
          <a:prstGeom prst="rect">
            <a:avLst/>
          </a:prstGeom>
        </p:spPr>
      </p:pic>
      <p:pic>
        <p:nvPicPr>
          <p:cNvPr id="7" name="Рисунок 6" descr="IMG_20200904_09171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137508" y="3015840"/>
            <a:ext cx="2167426" cy="3612377"/>
          </a:xfrm>
          <a:prstGeom prst="rect">
            <a:avLst/>
          </a:prstGeom>
        </p:spPr>
      </p:pic>
      <p:pic>
        <p:nvPicPr>
          <p:cNvPr id="8" name="Рисунок 7" descr="IMG_20200904_09172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85786" y="3000372"/>
            <a:ext cx="2185987" cy="36433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7568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4046</TotalTime>
  <Words>1168</Words>
  <Application>Microsoft Office PowerPoint</Application>
  <PresentationFormat>Экран (4:3)</PresentationFormat>
  <Paragraphs>70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Поток</vt:lpstr>
      <vt:lpstr> Методы и приемы адаптации детей раннего возраста к условиям ДОУ</vt:lpstr>
      <vt:lpstr>Актуальность</vt:lpstr>
      <vt:lpstr>Цель:</vt:lpstr>
      <vt:lpstr>Слайд 4</vt:lpstr>
      <vt:lpstr>Прогноз адаптации это первая встреча между воспитателем с мамой и малышом. Формы работы с родителями: беседа, анкетирование, наблюдение за ребенком, развивающие игры.</vt:lpstr>
      <vt:lpstr>Слайд 6</vt:lpstr>
      <vt:lpstr>Элементы телесной терапии если ребенок плачет, капризничает, недомогает – его можно взять на ручки, погладить поцеловать, прижать к себе и ребенок успокаивается. Для этого мы используем игры на коленях.</vt:lpstr>
      <vt:lpstr>Телесный игровой массаж</vt:lpstr>
      <vt:lpstr>Слайд 9</vt:lpstr>
      <vt:lpstr>Игра в паровозик</vt:lpstr>
      <vt:lpstr>Слайд 11</vt:lpstr>
      <vt:lpstr>Слайд 12</vt:lpstr>
      <vt:lpstr>Слайд 13</vt:lpstr>
      <vt:lpstr>Слайд 14</vt:lpstr>
      <vt:lpstr>Слайд 15</vt:lpstr>
      <vt:lpstr>Слайд 16</vt:lpstr>
      <vt:lpstr>Шумовые игрушки – не только купленные в магазине, но и сделанные своими руками из бусинок, бисера, гороха, дождика из бумаги. Дети будут не только прислушиваться к шуму, но и с удовольствием разглядывать содержимое.</vt:lpstr>
      <vt:lpstr>Экспериментирование с водой</vt:lpstr>
      <vt:lpstr>Колыбельные песни снимают тревожность, дети быстрее засыпают, ребенку становится спокойнее</vt:lpstr>
      <vt:lpstr>Слайд 20</vt:lpstr>
      <vt:lpstr>Наличие магнитофона, телевизора позволяет слушать с малышами веселые детские песенки, музыкальные клипы. Это снимает у детей тревожность, возбуждение, уводит страх.</vt:lpstr>
      <vt:lpstr>Танцы и развивающие движения, игровые упражнения, музыкальные занятия – это источник радости и хорошего настроения Чтение ребенку поэзии, произведений устного народного творчества оказывает положительный эффект. С помощью фольклора легко установить контакт с ребенком. Ласковый говорок, прибауток, потешек, вызывает у него радость, побуждает познавательную активность. Маленькие песенки – потешки помогают в проведении режимных моментов</vt:lpstr>
      <vt:lpstr>Потешки для кормления</vt:lpstr>
      <vt:lpstr>Детский сухой бассейн</vt:lpstr>
      <vt:lpstr>Нетрадиционные методы рисования</vt:lpstr>
      <vt:lpstr>Слайд 26</vt:lpstr>
      <vt:lpstr>Театрализованная деятельность</vt:lpstr>
      <vt:lpstr>ВЫВОД:</vt:lpstr>
      <vt:lpstr>Слайд 29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Адаптация детей к детскому саду</dc:title>
  <dc:creator>Анна З</dc:creator>
  <cp:lastModifiedBy>Юрий</cp:lastModifiedBy>
  <cp:revision>356</cp:revision>
  <dcterms:modified xsi:type="dcterms:W3CDTF">2020-10-11T09:20:40Z</dcterms:modified>
</cp:coreProperties>
</file>