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5080" indent="43814" algn="just" defTabSz="914400" rtl="0" fontAlgn="auto" latinLnBrk="0" hangingPunct="0">
      <a:lnSpc>
        <a:spcPct val="90100"/>
      </a:lnSpc>
      <a:spcBef>
        <a:spcPts val="500"/>
      </a:spcBef>
      <a:spcAft>
        <a:spcPts val="0"/>
      </a:spcAft>
      <a:buClrTx/>
      <a:buSzTx/>
      <a:buFontTx/>
      <a:buNone/>
      <a:tabLst>
        <a:tab pos="317500" algn="l"/>
        <a:tab pos="317500" algn="l"/>
      </a:tabLst>
      <a:defRPr b="0" baseline="0" cap="none" i="0" spc="-5" strike="noStrike" sz="1400" u="none" kumimoji="0" normalizeH="0">
        <a:ln>
          <a:noFill/>
        </a:ln>
        <a:solidFill>
          <a:srgbClr val="073D86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half" idx="1"/>
          </p:nvPr>
        </p:nvSpPr>
        <p:spPr>
          <a:xfrm>
            <a:off x="535940" y="2164066"/>
            <a:ext cx="8072119" cy="198501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535940" y="2164066"/>
            <a:ext cx="8072119" cy="198501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99" y="228600"/>
            <a:ext cx="8695944" cy="246887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bg object 17"/>
          <p:cNvSpPr/>
          <p:nvPr/>
        </p:nvSpPr>
        <p:spPr>
          <a:xfrm>
            <a:off x="6047485" y="1824482"/>
            <a:ext cx="2876424" cy="713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551" y="0"/>
                </a:lnTo>
                <a:lnTo>
                  <a:pt x="20642" y="607"/>
                </a:lnTo>
                <a:lnTo>
                  <a:pt x="19716" y="1283"/>
                </a:lnTo>
                <a:lnTo>
                  <a:pt x="17801" y="2766"/>
                </a:lnTo>
                <a:lnTo>
                  <a:pt x="15788" y="4522"/>
                </a:lnTo>
                <a:lnTo>
                  <a:pt x="13682" y="6547"/>
                </a:lnTo>
                <a:lnTo>
                  <a:pt x="11749" y="8506"/>
                </a:lnTo>
                <a:lnTo>
                  <a:pt x="6322" y="13432"/>
                </a:lnTo>
                <a:lnTo>
                  <a:pt x="4662" y="14784"/>
                </a:lnTo>
                <a:lnTo>
                  <a:pt x="1500" y="17147"/>
                </a:lnTo>
                <a:lnTo>
                  <a:pt x="0" y="18158"/>
                </a:lnTo>
                <a:lnTo>
                  <a:pt x="2028" y="19306"/>
                </a:lnTo>
                <a:lnTo>
                  <a:pt x="2985" y="19779"/>
                </a:lnTo>
                <a:lnTo>
                  <a:pt x="4837" y="20590"/>
                </a:lnTo>
                <a:lnTo>
                  <a:pt x="6561" y="21127"/>
                </a:lnTo>
                <a:lnTo>
                  <a:pt x="7391" y="21331"/>
                </a:lnTo>
                <a:lnTo>
                  <a:pt x="8206" y="21466"/>
                </a:lnTo>
                <a:lnTo>
                  <a:pt x="9738" y="21600"/>
                </a:lnTo>
                <a:lnTo>
                  <a:pt x="10472" y="21600"/>
                </a:lnTo>
                <a:lnTo>
                  <a:pt x="11893" y="21466"/>
                </a:lnTo>
                <a:lnTo>
                  <a:pt x="12564" y="21331"/>
                </a:lnTo>
                <a:lnTo>
                  <a:pt x="13841" y="20924"/>
                </a:lnTo>
                <a:lnTo>
                  <a:pt x="14464" y="20655"/>
                </a:lnTo>
                <a:lnTo>
                  <a:pt x="15645" y="19979"/>
                </a:lnTo>
                <a:lnTo>
                  <a:pt x="16762" y="19172"/>
                </a:lnTo>
                <a:lnTo>
                  <a:pt x="17816" y="18227"/>
                </a:lnTo>
                <a:lnTo>
                  <a:pt x="18822" y="17147"/>
                </a:lnTo>
                <a:lnTo>
                  <a:pt x="19779" y="15929"/>
                </a:lnTo>
                <a:lnTo>
                  <a:pt x="20689" y="14581"/>
                </a:lnTo>
                <a:lnTo>
                  <a:pt x="21568" y="13163"/>
                </a:lnTo>
                <a:lnTo>
                  <a:pt x="21600" y="13094"/>
                </a:lnTo>
                <a:lnTo>
                  <a:pt x="21600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R="0" indent="0" algn="l">
              <a:lnSpc>
                <a:spcPct val="100000"/>
              </a:lnSpc>
              <a:spcBef>
                <a:spcPts val="0"/>
              </a:spcBef>
              <a:tabLst/>
              <a:defRPr spc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bg object 18"/>
          <p:cNvSpPr/>
          <p:nvPr/>
        </p:nvSpPr>
        <p:spPr>
          <a:xfrm>
            <a:off x="2619374" y="1696211"/>
            <a:ext cx="5544440" cy="85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21" y="0"/>
                </a:moveTo>
                <a:lnTo>
                  <a:pt x="2667" y="0"/>
                </a:lnTo>
                <a:lnTo>
                  <a:pt x="2054" y="113"/>
                </a:lnTo>
                <a:lnTo>
                  <a:pt x="1482" y="281"/>
                </a:lnTo>
                <a:lnTo>
                  <a:pt x="952" y="565"/>
                </a:lnTo>
                <a:lnTo>
                  <a:pt x="455" y="907"/>
                </a:lnTo>
                <a:lnTo>
                  <a:pt x="0" y="1358"/>
                </a:lnTo>
                <a:lnTo>
                  <a:pt x="1300" y="2436"/>
                </a:lnTo>
                <a:lnTo>
                  <a:pt x="2700" y="3966"/>
                </a:lnTo>
                <a:lnTo>
                  <a:pt x="4199" y="5950"/>
                </a:lnTo>
                <a:lnTo>
                  <a:pt x="4994" y="7086"/>
                </a:lnTo>
                <a:lnTo>
                  <a:pt x="7272" y="10713"/>
                </a:lnTo>
                <a:lnTo>
                  <a:pt x="9972" y="14627"/>
                </a:lnTo>
                <a:lnTo>
                  <a:pt x="10609" y="15421"/>
                </a:lnTo>
                <a:lnTo>
                  <a:pt x="11214" y="16215"/>
                </a:lnTo>
                <a:lnTo>
                  <a:pt x="11811" y="16950"/>
                </a:lnTo>
                <a:lnTo>
                  <a:pt x="12953" y="18196"/>
                </a:lnTo>
                <a:lnTo>
                  <a:pt x="13500" y="18764"/>
                </a:lnTo>
                <a:lnTo>
                  <a:pt x="14544" y="19670"/>
                </a:lnTo>
                <a:lnTo>
                  <a:pt x="15529" y="20464"/>
                </a:lnTo>
                <a:lnTo>
                  <a:pt x="16001" y="20748"/>
                </a:lnTo>
                <a:lnTo>
                  <a:pt x="16896" y="21203"/>
                </a:lnTo>
                <a:lnTo>
                  <a:pt x="17326" y="21371"/>
                </a:lnTo>
                <a:lnTo>
                  <a:pt x="18154" y="21600"/>
                </a:lnTo>
                <a:lnTo>
                  <a:pt x="18925" y="21600"/>
                </a:lnTo>
                <a:lnTo>
                  <a:pt x="19654" y="21484"/>
                </a:lnTo>
                <a:lnTo>
                  <a:pt x="20001" y="21371"/>
                </a:lnTo>
                <a:lnTo>
                  <a:pt x="20341" y="21203"/>
                </a:lnTo>
                <a:lnTo>
                  <a:pt x="21302" y="20522"/>
                </a:lnTo>
                <a:lnTo>
                  <a:pt x="21600" y="20238"/>
                </a:lnTo>
                <a:lnTo>
                  <a:pt x="20639" y="19444"/>
                </a:lnTo>
                <a:lnTo>
                  <a:pt x="19620" y="18480"/>
                </a:lnTo>
                <a:lnTo>
                  <a:pt x="17409" y="15985"/>
                </a:lnTo>
                <a:lnTo>
                  <a:pt x="14941" y="12642"/>
                </a:lnTo>
                <a:lnTo>
                  <a:pt x="11107" y="6689"/>
                </a:lnTo>
                <a:lnTo>
                  <a:pt x="10063" y="5214"/>
                </a:lnTo>
                <a:lnTo>
                  <a:pt x="9069" y="3966"/>
                </a:lnTo>
                <a:lnTo>
                  <a:pt x="8589" y="3401"/>
                </a:lnTo>
                <a:lnTo>
                  <a:pt x="8117" y="2891"/>
                </a:lnTo>
                <a:lnTo>
                  <a:pt x="7661" y="2436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R="0" indent="0" algn="l">
              <a:lnSpc>
                <a:spcPct val="100000"/>
              </a:lnSpc>
              <a:spcBef>
                <a:spcPts val="0"/>
              </a:spcBef>
              <a:tabLst/>
              <a:defRPr spc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52" name="bg object 19"/>
          <p:cNvGrpSpPr/>
          <p:nvPr/>
        </p:nvGrpSpPr>
        <p:grpSpPr>
          <a:xfrm>
            <a:off x="2828670" y="1695069"/>
            <a:ext cx="6088762" cy="787654"/>
            <a:chOff x="0" y="0"/>
            <a:chExt cx="6088760" cy="787653"/>
          </a:xfrm>
        </p:grpSpPr>
        <p:sp>
          <p:nvSpPr>
            <p:cNvPr id="50" name="Линия"/>
            <p:cNvSpPr/>
            <p:nvPr/>
          </p:nvSpPr>
          <p:spPr>
            <a:xfrm>
              <a:off x="0" y="13334"/>
              <a:ext cx="5467985" cy="77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5"/>
                  </a:lnTo>
                  <a:lnTo>
                    <a:pt x="303" y="1743"/>
                  </a:lnTo>
                  <a:lnTo>
                    <a:pt x="689" y="1307"/>
                  </a:lnTo>
                  <a:lnTo>
                    <a:pt x="941" y="1059"/>
                  </a:lnTo>
                  <a:lnTo>
                    <a:pt x="1235" y="811"/>
                  </a:lnTo>
                  <a:lnTo>
                    <a:pt x="1562" y="624"/>
                  </a:lnTo>
                  <a:lnTo>
                    <a:pt x="1940" y="436"/>
                  </a:lnTo>
                  <a:lnTo>
                    <a:pt x="2352" y="252"/>
                  </a:lnTo>
                  <a:lnTo>
                    <a:pt x="2813" y="124"/>
                  </a:lnTo>
                  <a:lnTo>
                    <a:pt x="3318" y="64"/>
                  </a:lnTo>
                  <a:lnTo>
                    <a:pt x="3863" y="0"/>
                  </a:lnTo>
                  <a:lnTo>
                    <a:pt x="4451" y="64"/>
                  </a:lnTo>
                  <a:lnTo>
                    <a:pt x="5081" y="188"/>
                  </a:lnTo>
                  <a:lnTo>
                    <a:pt x="5761" y="436"/>
                  </a:lnTo>
                  <a:lnTo>
                    <a:pt x="6484" y="748"/>
                  </a:lnTo>
                  <a:lnTo>
                    <a:pt x="7248" y="1247"/>
                  </a:lnTo>
                  <a:lnTo>
                    <a:pt x="8063" y="1807"/>
                  </a:lnTo>
                  <a:lnTo>
                    <a:pt x="8927" y="2491"/>
                  </a:lnTo>
                  <a:lnTo>
                    <a:pt x="9835" y="3298"/>
                  </a:lnTo>
                  <a:lnTo>
                    <a:pt x="10792" y="4297"/>
                  </a:lnTo>
                  <a:lnTo>
                    <a:pt x="11791" y="5417"/>
                  </a:lnTo>
                  <a:lnTo>
                    <a:pt x="12841" y="6724"/>
                  </a:lnTo>
                  <a:lnTo>
                    <a:pt x="13941" y="8279"/>
                  </a:lnTo>
                  <a:lnTo>
                    <a:pt x="15092" y="9959"/>
                  </a:lnTo>
                  <a:lnTo>
                    <a:pt x="16293" y="11826"/>
                  </a:lnTo>
                  <a:lnTo>
                    <a:pt x="17544" y="13944"/>
                  </a:lnTo>
                  <a:lnTo>
                    <a:pt x="18846" y="16247"/>
                  </a:lnTo>
                  <a:lnTo>
                    <a:pt x="20198" y="18798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" name="Линия"/>
            <p:cNvSpPr/>
            <p:nvPr/>
          </p:nvSpPr>
          <p:spPr>
            <a:xfrm>
              <a:off x="2780791" y="0"/>
              <a:ext cx="3307970" cy="65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4" y="20712"/>
                  </a:lnTo>
                  <a:lnTo>
                    <a:pt x="2333" y="18421"/>
                  </a:lnTo>
                  <a:lnTo>
                    <a:pt x="3512" y="16867"/>
                  </a:lnTo>
                  <a:lnTo>
                    <a:pt x="4873" y="15166"/>
                  </a:lnTo>
                  <a:lnTo>
                    <a:pt x="6386" y="13314"/>
                  </a:lnTo>
                  <a:lnTo>
                    <a:pt x="8010" y="11318"/>
                  </a:lnTo>
                  <a:lnTo>
                    <a:pt x="9731" y="9394"/>
                  </a:lnTo>
                  <a:lnTo>
                    <a:pt x="11495" y="7469"/>
                  </a:lnTo>
                  <a:lnTo>
                    <a:pt x="13299" y="5697"/>
                  </a:lnTo>
                  <a:lnTo>
                    <a:pt x="15089" y="3996"/>
                  </a:lnTo>
                  <a:lnTo>
                    <a:pt x="15978" y="3255"/>
                  </a:lnTo>
                  <a:lnTo>
                    <a:pt x="16839" y="2514"/>
                  </a:lnTo>
                  <a:lnTo>
                    <a:pt x="17700" y="1924"/>
                  </a:lnTo>
                  <a:lnTo>
                    <a:pt x="18533" y="1330"/>
                  </a:lnTo>
                  <a:lnTo>
                    <a:pt x="19352" y="888"/>
                  </a:lnTo>
                  <a:lnTo>
                    <a:pt x="20129" y="518"/>
                  </a:lnTo>
                  <a:lnTo>
                    <a:pt x="20879" y="223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5" name="bg object 20"/>
          <p:cNvGrpSpPr/>
          <p:nvPr/>
        </p:nvGrpSpPr>
        <p:grpSpPr>
          <a:xfrm>
            <a:off x="211669" y="1679446"/>
            <a:ext cx="8723416" cy="1329817"/>
            <a:chOff x="0" y="0"/>
            <a:chExt cx="8723414" cy="1329816"/>
          </a:xfrm>
        </p:grpSpPr>
        <p:sp>
          <p:nvSpPr>
            <p:cNvPr id="53" name="Фигура"/>
            <p:cNvSpPr/>
            <p:nvPr/>
          </p:nvSpPr>
          <p:spPr>
            <a:xfrm>
              <a:off x="0" y="0"/>
              <a:ext cx="8723415" cy="132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53" y="0"/>
                  </a:moveTo>
                  <a:lnTo>
                    <a:pt x="3473" y="0"/>
                  </a:lnTo>
                  <a:lnTo>
                    <a:pt x="3115" y="72"/>
                  </a:lnTo>
                  <a:lnTo>
                    <a:pt x="2778" y="182"/>
                  </a:lnTo>
                  <a:lnTo>
                    <a:pt x="2166" y="543"/>
                  </a:lnTo>
                  <a:lnTo>
                    <a:pt x="1887" y="796"/>
                  </a:lnTo>
                  <a:lnTo>
                    <a:pt x="1634" y="1050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8"/>
                  </a:lnTo>
                  <a:lnTo>
                    <a:pt x="812" y="2284"/>
                  </a:lnTo>
                  <a:lnTo>
                    <a:pt x="511" y="2898"/>
                  </a:lnTo>
                  <a:lnTo>
                    <a:pt x="390" y="3189"/>
                  </a:lnTo>
                  <a:lnTo>
                    <a:pt x="126" y="3913"/>
                  </a:lnTo>
                  <a:lnTo>
                    <a:pt x="0" y="4348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3"/>
                  </a:lnTo>
                  <a:lnTo>
                    <a:pt x="21600" y="13809"/>
                  </a:lnTo>
                  <a:lnTo>
                    <a:pt x="17784" y="13809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0"/>
                  </a:lnTo>
                  <a:lnTo>
                    <a:pt x="16329" y="13411"/>
                  </a:lnTo>
                  <a:lnTo>
                    <a:pt x="15502" y="12866"/>
                  </a:lnTo>
                  <a:lnTo>
                    <a:pt x="14611" y="12105"/>
                  </a:lnTo>
                  <a:lnTo>
                    <a:pt x="14137" y="11634"/>
                  </a:lnTo>
                  <a:lnTo>
                    <a:pt x="13641" y="11090"/>
                  </a:lnTo>
                  <a:lnTo>
                    <a:pt x="13130" y="10473"/>
                  </a:lnTo>
                  <a:lnTo>
                    <a:pt x="12039" y="9060"/>
                  </a:lnTo>
                  <a:lnTo>
                    <a:pt x="10241" y="6415"/>
                  </a:lnTo>
                  <a:lnTo>
                    <a:pt x="8950" y="4348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5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3"/>
                  </a:lnTo>
                  <a:lnTo>
                    <a:pt x="4259" y="3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4" name="Фигура"/>
            <p:cNvSpPr/>
            <p:nvPr/>
          </p:nvSpPr>
          <p:spPr>
            <a:xfrm>
              <a:off x="7314221" y="568959"/>
              <a:ext cx="1409193" cy="28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94" y="2741"/>
                  </a:lnTo>
                  <a:lnTo>
                    <a:pt x="19054" y="5141"/>
                  </a:lnTo>
                  <a:lnTo>
                    <a:pt x="17750" y="7376"/>
                  </a:lnTo>
                  <a:lnTo>
                    <a:pt x="15042" y="11483"/>
                  </a:lnTo>
                  <a:lnTo>
                    <a:pt x="13605" y="13376"/>
                  </a:lnTo>
                  <a:lnTo>
                    <a:pt x="10603" y="16459"/>
                  </a:lnTo>
                  <a:lnTo>
                    <a:pt x="9005" y="17824"/>
                  </a:lnTo>
                  <a:lnTo>
                    <a:pt x="5612" y="19883"/>
                  </a:lnTo>
                  <a:lnTo>
                    <a:pt x="1956" y="212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6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Уровень текста 1…"/>
          <p:cNvSpPr txBox="1"/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599" y="228600"/>
            <a:ext cx="8695944" cy="246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g object 17"/>
          <p:cNvSpPr/>
          <p:nvPr/>
        </p:nvSpPr>
        <p:spPr>
          <a:xfrm>
            <a:off x="6047485" y="1824482"/>
            <a:ext cx="2876424" cy="713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1551" y="0"/>
                </a:lnTo>
                <a:lnTo>
                  <a:pt x="20642" y="607"/>
                </a:lnTo>
                <a:lnTo>
                  <a:pt x="19716" y="1283"/>
                </a:lnTo>
                <a:lnTo>
                  <a:pt x="17801" y="2766"/>
                </a:lnTo>
                <a:lnTo>
                  <a:pt x="15788" y="4522"/>
                </a:lnTo>
                <a:lnTo>
                  <a:pt x="13682" y="6547"/>
                </a:lnTo>
                <a:lnTo>
                  <a:pt x="11749" y="8506"/>
                </a:lnTo>
                <a:lnTo>
                  <a:pt x="6322" y="13432"/>
                </a:lnTo>
                <a:lnTo>
                  <a:pt x="4662" y="14784"/>
                </a:lnTo>
                <a:lnTo>
                  <a:pt x="1500" y="17147"/>
                </a:lnTo>
                <a:lnTo>
                  <a:pt x="0" y="18158"/>
                </a:lnTo>
                <a:lnTo>
                  <a:pt x="2028" y="19306"/>
                </a:lnTo>
                <a:lnTo>
                  <a:pt x="2985" y="19779"/>
                </a:lnTo>
                <a:lnTo>
                  <a:pt x="4837" y="20590"/>
                </a:lnTo>
                <a:lnTo>
                  <a:pt x="6561" y="21127"/>
                </a:lnTo>
                <a:lnTo>
                  <a:pt x="7391" y="21331"/>
                </a:lnTo>
                <a:lnTo>
                  <a:pt x="8206" y="21466"/>
                </a:lnTo>
                <a:lnTo>
                  <a:pt x="9738" y="21600"/>
                </a:lnTo>
                <a:lnTo>
                  <a:pt x="10472" y="21600"/>
                </a:lnTo>
                <a:lnTo>
                  <a:pt x="11893" y="21466"/>
                </a:lnTo>
                <a:lnTo>
                  <a:pt x="12564" y="21331"/>
                </a:lnTo>
                <a:lnTo>
                  <a:pt x="13841" y="20924"/>
                </a:lnTo>
                <a:lnTo>
                  <a:pt x="14464" y="20655"/>
                </a:lnTo>
                <a:lnTo>
                  <a:pt x="15645" y="19979"/>
                </a:lnTo>
                <a:lnTo>
                  <a:pt x="16762" y="19172"/>
                </a:lnTo>
                <a:lnTo>
                  <a:pt x="17816" y="18227"/>
                </a:lnTo>
                <a:lnTo>
                  <a:pt x="18822" y="17147"/>
                </a:lnTo>
                <a:lnTo>
                  <a:pt x="19779" y="15929"/>
                </a:lnTo>
                <a:lnTo>
                  <a:pt x="20689" y="14581"/>
                </a:lnTo>
                <a:lnTo>
                  <a:pt x="21568" y="13163"/>
                </a:lnTo>
                <a:lnTo>
                  <a:pt x="21600" y="13094"/>
                </a:lnTo>
                <a:lnTo>
                  <a:pt x="21600" y="0"/>
                </a:lnTo>
                <a:close/>
              </a:path>
            </a:pathLst>
          </a:custGeom>
          <a:solidFill>
            <a:srgbClr val="C5E7FB">
              <a:alpha val="29019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R="0" indent="0" algn="l">
              <a:lnSpc>
                <a:spcPct val="100000"/>
              </a:lnSpc>
              <a:spcBef>
                <a:spcPts val="0"/>
              </a:spcBef>
              <a:tabLst/>
              <a:defRPr spc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bg object 18"/>
          <p:cNvSpPr/>
          <p:nvPr/>
        </p:nvSpPr>
        <p:spPr>
          <a:xfrm>
            <a:off x="2619374" y="1696211"/>
            <a:ext cx="5544440" cy="85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21" y="0"/>
                </a:moveTo>
                <a:lnTo>
                  <a:pt x="2667" y="0"/>
                </a:lnTo>
                <a:lnTo>
                  <a:pt x="2054" y="113"/>
                </a:lnTo>
                <a:lnTo>
                  <a:pt x="1482" y="281"/>
                </a:lnTo>
                <a:lnTo>
                  <a:pt x="952" y="565"/>
                </a:lnTo>
                <a:lnTo>
                  <a:pt x="455" y="907"/>
                </a:lnTo>
                <a:lnTo>
                  <a:pt x="0" y="1358"/>
                </a:lnTo>
                <a:lnTo>
                  <a:pt x="1300" y="2436"/>
                </a:lnTo>
                <a:lnTo>
                  <a:pt x="2700" y="3966"/>
                </a:lnTo>
                <a:lnTo>
                  <a:pt x="4199" y="5950"/>
                </a:lnTo>
                <a:lnTo>
                  <a:pt x="4994" y="7086"/>
                </a:lnTo>
                <a:lnTo>
                  <a:pt x="7272" y="10713"/>
                </a:lnTo>
                <a:lnTo>
                  <a:pt x="9972" y="14627"/>
                </a:lnTo>
                <a:lnTo>
                  <a:pt x="10609" y="15421"/>
                </a:lnTo>
                <a:lnTo>
                  <a:pt x="11214" y="16215"/>
                </a:lnTo>
                <a:lnTo>
                  <a:pt x="11811" y="16950"/>
                </a:lnTo>
                <a:lnTo>
                  <a:pt x="12953" y="18196"/>
                </a:lnTo>
                <a:lnTo>
                  <a:pt x="13500" y="18764"/>
                </a:lnTo>
                <a:lnTo>
                  <a:pt x="14544" y="19670"/>
                </a:lnTo>
                <a:lnTo>
                  <a:pt x="15529" y="20464"/>
                </a:lnTo>
                <a:lnTo>
                  <a:pt x="16001" y="20748"/>
                </a:lnTo>
                <a:lnTo>
                  <a:pt x="16896" y="21203"/>
                </a:lnTo>
                <a:lnTo>
                  <a:pt x="17326" y="21371"/>
                </a:lnTo>
                <a:lnTo>
                  <a:pt x="18154" y="21600"/>
                </a:lnTo>
                <a:lnTo>
                  <a:pt x="18925" y="21600"/>
                </a:lnTo>
                <a:lnTo>
                  <a:pt x="19654" y="21484"/>
                </a:lnTo>
                <a:lnTo>
                  <a:pt x="20001" y="21371"/>
                </a:lnTo>
                <a:lnTo>
                  <a:pt x="20341" y="21203"/>
                </a:lnTo>
                <a:lnTo>
                  <a:pt x="21302" y="20522"/>
                </a:lnTo>
                <a:lnTo>
                  <a:pt x="21600" y="20238"/>
                </a:lnTo>
                <a:lnTo>
                  <a:pt x="20639" y="19444"/>
                </a:lnTo>
                <a:lnTo>
                  <a:pt x="19620" y="18480"/>
                </a:lnTo>
                <a:lnTo>
                  <a:pt x="17409" y="15985"/>
                </a:lnTo>
                <a:lnTo>
                  <a:pt x="14941" y="12642"/>
                </a:lnTo>
                <a:lnTo>
                  <a:pt x="11107" y="6689"/>
                </a:lnTo>
                <a:lnTo>
                  <a:pt x="10063" y="5214"/>
                </a:lnTo>
                <a:lnTo>
                  <a:pt x="9069" y="3966"/>
                </a:lnTo>
                <a:lnTo>
                  <a:pt x="8589" y="3401"/>
                </a:lnTo>
                <a:lnTo>
                  <a:pt x="8117" y="2891"/>
                </a:lnTo>
                <a:lnTo>
                  <a:pt x="7661" y="2436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close/>
              </a:path>
            </a:pathLst>
          </a:custGeom>
          <a:solidFill>
            <a:srgbClr val="C5E7F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 marR="0" indent="0" algn="l">
              <a:lnSpc>
                <a:spcPct val="100000"/>
              </a:lnSpc>
              <a:spcBef>
                <a:spcPts val="0"/>
              </a:spcBef>
              <a:tabLst/>
              <a:defRPr spc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7" name="bg object 19"/>
          <p:cNvGrpSpPr/>
          <p:nvPr/>
        </p:nvGrpSpPr>
        <p:grpSpPr>
          <a:xfrm>
            <a:off x="2828670" y="1695069"/>
            <a:ext cx="6088762" cy="787654"/>
            <a:chOff x="0" y="0"/>
            <a:chExt cx="6088760" cy="787653"/>
          </a:xfrm>
        </p:grpSpPr>
        <p:sp>
          <p:nvSpPr>
            <p:cNvPr id="5" name="Линия"/>
            <p:cNvSpPr/>
            <p:nvPr/>
          </p:nvSpPr>
          <p:spPr>
            <a:xfrm>
              <a:off x="0" y="13334"/>
              <a:ext cx="5467985" cy="774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5"/>
                  </a:lnTo>
                  <a:lnTo>
                    <a:pt x="303" y="1743"/>
                  </a:lnTo>
                  <a:lnTo>
                    <a:pt x="689" y="1307"/>
                  </a:lnTo>
                  <a:lnTo>
                    <a:pt x="941" y="1059"/>
                  </a:lnTo>
                  <a:lnTo>
                    <a:pt x="1235" y="811"/>
                  </a:lnTo>
                  <a:lnTo>
                    <a:pt x="1562" y="624"/>
                  </a:lnTo>
                  <a:lnTo>
                    <a:pt x="1940" y="436"/>
                  </a:lnTo>
                  <a:lnTo>
                    <a:pt x="2352" y="252"/>
                  </a:lnTo>
                  <a:lnTo>
                    <a:pt x="2813" y="124"/>
                  </a:lnTo>
                  <a:lnTo>
                    <a:pt x="3318" y="64"/>
                  </a:lnTo>
                  <a:lnTo>
                    <a:pt x="3863" y="0"/>
                  </a:lnTo>
                  <a:lnTo>
                    <a:pt x="4451" y="64"/>
                  </a:lnTo>
                  <a:lnTo>
                    <a:pt x="5081" y="188"/>
                  </a:lnTo>
                  <a:lnTo>
                    <a:pt x="5761" y="436"/>
                  </a:lnTo>
                  <a:lnTo>
                    <a:pt x="6484" y="748"/>
                  </a:lnTo>
                  <a:lnTo>
                    <a:pt x="7248" y="1247"/>
                  </a:lnTo>
                  <a:lnTo>
                    <a:pt x="8063" y="1807"/>
                  </a:lnTo>
                  <a:lnTo>
                    <a:pt x="8927" y="2491"/>
                  </a:lnTo>
                  <a:lnTo>
                    <a:pt x="9835" y="3298"/>
                  </a:lnTo>
                  <a:lnTo>
                    <a:pt x="10792" y="4297"/>
                  </a:lnTo>
                  <a:lnTo>
                    <a:pt x="11791" y="5417"/>
                  </a:lnTo>
                  <a:lnTo>
                    <a:pt x="12841" y="6724"/>
                  </a:lnTo>
                  <a:lnTo>
                    <a:pt x="13941" y="8279"/>
                  </a:lnTo>
                  <a:lnTo>
                    <a:pt x="15092" y="9959"/>
                  </a:lnTo>
                  <a:lnTo>
                    <a:pt x="16293" y="11826"/>
                  </a:lnTo>
                  <a:lnTo>
                    <a:pt x="17544" y="13944"/>
                  </a:lnTo>
                  <a:lnTo>
                    <a:pt x="18846" y="16247"/>
                  </a:lnTo>
                  <a:lnTo>
                    <a:pt x="20198" y="18798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" name="Линия"/>
            <p:cNvSpPr/>
            <p:nvPr/>
          </p:nvSpPr>
          <p:spPr>
            <a:xfrm>
              <a:off x="2780791" y="0"/>
              <a:ext cx="3307970" cy="651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4" y="20712"/>
                  </a:lnTo>
                  <a:lnTo>
                    <a:pt x="2333" y="18421"/>
                  </a:lnTo>
                  <a:lnTo>
                    <a:pt x="3512" y="16867"/>
                  </a:lnTo>
                  <a:lnTo>
                    <a:pt x="4873" y="15166"/>
                  </a:lnTo>
                  <a:lnTo>
                    <a:pt x="6386" y="13314"/>
                  </a:lnTo>
                  <a:lnTo>
                    <a:pt x="8010" y="11318"/>
                  </a:lnTo>
                  <a:lnTo>
                    <a:pt x="9731" y="9394"/>
                  </a:lnTo>
                  <a:lnTo>
                    <a:pt x="11495" y="7469"/>
                  </a:lnTo>
                  <a:lnTo>
                    <a:pt x="13299" y="5697"/>
                  </a:lnTo>
                  <a:lnTo>
                    <a:pt x="15089" y="3996"/>
                  </a:lnTo>
                  <a:lnTo>
                    <a:pt x="15978" y="3255"/>
                  </a:lnTo>
                  <a:lnTo>
                    <a:pt x="16839" y="2514"/>
                  </a:lnTo>
                  <a:lnTo>
                    <a:pt x="17700" y="1924"/>
                  </a:lnTo>
                  <a:lnTo>
                    <a:pt x="18533" y="1330"/>
                  </a:lnTo>
                  <a:lnTo>
                    <a:pt x="19352" y="888"/>
                  </a:lnTo>
                  <a:lnTo>
                    <a:pt x="20129" y="518"/>
                  </a:lnTo>
                  <a:lnTo>
                    <a:pt x="20879" y="223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0" name="bg object 20"/>
          <p:cNvGrpSpPr/>
          <p:nvPr/>
        </p:nvGrpSpPr>
        <p:grpSpPr>
          <a:xfrm>
            <a:off x="211669" y="1679446"/>
            <a:ext cx="8723416" cy="1329817"/>
            <a:chOff x="0" y="0"/>
            <a:chExt cx="8723414" cy="1329816"/>
          </a:xfrm>
        </p:grpSpPr>
        <p:sp>
          <p:nvSpPr>
            <p:cNvPr id="8" name="Фигура"/>
            <p:cNvSpPr/>
            <p:nvPr/>
          </p:nvSpPr>
          <p:spPr>
            <a:xfrm>
              <a:off x="0" y="0"/>
              <a:ext cx="8723415" cy="1329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53" y="0"/>
                  </a:moveTo>
                  <a:lnTo>
                    <a:pt x="3473" y="0"/>
                  </a:lnTo>
                  <a:lnTo>
                    <a:pt x="3115" y="72"/>
                  </a:lnTo>
                  <a:lnTo>
                    <a:pt x="2778" y="182"/>
                  </a:lnTo>
                  <a:lnTo>
                    <a:pt x="2166" y="543"/>
                  </a:lnTo>
                  <a:lnTo>
                    <a:pt x="1887" y="796"/>
                  </a:lnTo>
                  <a:lnTo>
                    <a:pt x="1634" y="1050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8"/>
                  </a:lnTo>
                  <a:lnTo>
                    <a:pt x="812" y="2284"/>
                  </a:lnTo>
                  <a:lnTo>
                    <a:pt x="511" y="2898"/>
                  </a:lnTo>
                  <a:lnTo>
                    <a:pt x="390" y="3189"/>
                  </a:lnTo>
                  <a:lnTo>
                    <a:pt x="126" y="3913"/>
                  </a:lnTo>
                  <a:lnTo>
                    <a:pt x="0" y="4348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3"/>
                  </a:lnTo>
                  <a:lnTo>
                    <a:pt x="21600" y="13809"/>
                  </a:lnTo>
                  <a:lnTo>
                    <a:pt x="17784" y="13809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0"/>
                  </a:lnTo>
                  <a:lnTo>
                    <a:pt x="16329" y="13411"/>
                  </a:lnTo>
                  <a:lnTo>
                    <a:pt x="15502" y="12866"/>
                  </a:lnTo>
                  <a:lnTo>
                    <a:pt x="14611" y="12105"/>
                  </a:lnTo>
                  <a:lnTo>
                    <a:pt x="14137" y="11634"/>
                  </a:lnTo>
                  <a:lnTo>
                    <a:pt x="13641" y="11090"/>
                  </a:lnTo>
                  <a:lnTo>
                    <a:pt x="13130" y="10473"/>
                  </a:lnTo>
                  <a:lnTo>
                    <a:pt x="12039" y="9060"/>
                  </a:lnTo>
                  <a:lnTo>
                    <a:pt x="10241" y="6415"/>
                  </a:lnTo>
                  <a:lnTo>
                    <a:pt x="8950" y="4348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5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3"/>
                  </a:lnTo>
                  <a:lnTo>
                    <a:pt x="4259" y="3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" name="Фигура"/>
            <p:cNvSpPr/>
            <p:nvPr/>
          </p:nvSpPr>
          <p:spPr>
            <a:xfrm>
              <a:off x="7314221" y="568959"/>
              <a:ext cx="1409193" cy="28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0294" y="2741"/>
                  </a:lnTo>
                  <a:lnTo>
                    <a:pt x="19054" y="5141"/>
                  </a:lnTo>
                  <a:lnTo>
                    <a:pt x="17750" y="7376"/>
                  </a:lnTo>
                  <a:lnTo>
                    <a:pt x="15042" y="11483"/>
                  </a:lnTo>
                  <a:lnTo>
                    <a:pt x="13605" y="13376"/>
                  </a:lnTo>
                  <a:lnTo>
                    <a:pt x="10603" y="16459"/>
                  </a:lnTo>
                  <a:lnTo>
                    <a:pt x="9005" y="17824"/>
                  </a:lnTo>
                  <a:lnTo>
                    <a:pt x="5612" y="19883"/>
                  </a:lnTo>
                  <a:lnTo>
                    <a:pt x="1956" y="2125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615518" y="512774"/>
            <a:ext cx="7912963" cy="112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marR="0" indent="0" algn="r">
              <a:lnSpc>
                <a:spcPct val="100000"/>
              </a:lnSpc>
              <a:spcBef>
                <a:spcPts val="0"/>
              </a:spcBef>
              <a:tabLst/>
              <a:defRPr spc="0" sz="18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1pPr>
      <a:lvl2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2pPr>
      <a:lvl3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3pPr>
      <a:lvl4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4pPr>
      <a:lvl5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5pPr>
      <a:lvl6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6pPr>
      <a:lvl7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7pPr>
      <a:lvl8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8pPr>
      <a:lvl9pPr marL="2548889" marR="5080" indent="-2548889" algn="l" defTabSz="914400" rtl="0" latinLnBrk="0">
        <a:lnSpc>
          <a:spcPct val="100000"/>
        </a:lnSpc>
        <a:spcBef>
          <a:spcPts val="100"/>
        </a:spcBef>
        <a:spcAft>
          <a:spcPts val="0"/>
        </a:spcAft>
        <a:buClrTx/>
        <a:buSzTx/>
        <a:buFontTx/>
        <a:buNone/>
        <a:tabLst>
          <a:tab pos="3810000" algn="l"/>
        </a:tabLst>
        <a:defRPr b="1" baseline="0" cap="none" i="0" spc="0" strike="noStrike" sz="3500" u="none">
          <a:solidFill>
            <a:srgbClr val="0000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8"/>
          <p:cNvSpPr txBox="1"/>
          <p:nvPr>
            <p:ph type="title"/>
          </p:nvPr>
        </p:nvSpPr>
        <p:spPr>
          <a:xfrm>
            <a:off x="344326" y="390484"/>
            <a:ext cx="8455348" cy="1415497"/>
          </a:xfrm>
          <a:prstGeom prst="rect">
            <a:avLst/>
          </a:prstGeom>
        </p:spPr>
        <p:txBody>
          <a:bodyPr/>
          <a:lstStyle/>
          <a:p>
            <a:pPr marL="0" marR="0" indent="11341" defTabSz="429768">
              <a:spcBef>
                <a:spcPts val="0"/>
              </a:spcBef>
              <a:tabLst/>
              <a:defRPr spc="-10" sz="3290"/>
            </a:pPr>
            <a:r>
              <a:t>Игровые</a:t>
            </a:r>
            <a:r>
              <a:rPr spc="-91"/>
              <a:t> </a:t>
            </a:r>
            <a:r>
              <a:t>приёмы</a:t>
            </a:r>
            <a:r>
              <a:rPr spc="-91"/>
              <a:t> </a:t>
            </a:r>
            <a:r>
              <a:t>в</a:t>
            </a:r>
            <a:r>
              <a:rPr spc="-91"/>
              <a:t> </a:t>
            </a:r>
            <a:r>
              <a:t>автоматизации </a:t>
            </a:r>
            <a:r>
              <a:rPr spc="-731"/>
              <a:t> </a:t>
            </a:r>
            <a:r>
              <a:rPr spc="-91"/>
              <a:t>звуков у детей </a:t>
            </a:r>
            <a:r>
              <a:t>в формате сетевого </a:t>
            </a:r>
            <a:r>
              <a:rPr spc="-91"/>
              <a:t>взаимодействия учителя-логопеда с  родителями</a:t>
            </a:r>
          </a:p>
        </p:txBody>
      </p:sp>
      <p:sp>
        <p:nvSpPr>
          <p:cNvPr id="83" name="object 10"/>
          <p:cNvSpPr txBox="1"/>
          <p:nvPr/>
        </p:nvSpPr>
        <p:spPr>
          <a:xfrm>
            <a:off x="5507028" y="6021279"/>
            <a:ext cx="3565174" cy="573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R="0" indent="12700" algn="l" defTabSz="457200">
              <a:lnSpc>
                <a:spcPct val="100000"/>
              </a:lnSpc>
              <a:spcBef>
                <a:spcPts val="0"/>
              </a:spcBef>
              <a:tabLst/>
              <a:defRPr spc="-6" sz="20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t>Составитель: Учитель- логопед</a:t>
            </a:r>
          </a:p>
          <a:p>
            <a:pPr marR="0" indent="12700" algn="l" defTabSz="457200">
              <a:lnSpc>
                <a:spcPct val="100000"/>
              </a:lnSpc>
              <a:spcBef>
                <a:spcPts val="0"/>
              </a:spcBef>
              <a:tabLst/>
              <a:defRPr spc="-6" sz="2000">
                <a:solidFill>
                  <a:srgbClr val="000000"/>
                </a:solidFill>
                <a:latin typeface="+mj-lt"/>
                <a:ea typeface="+mj-ea"/>
                <a:cs typeface="+mj-cs"/>
                <a:sym typeface="Times New Roman"/>
              </a:defRPr>
            </a:pPr>
            <a:r>
              <a:t>Черепанова Нина Ивановна.</a:t>
            </a:r>
          </a:p>
        </p:txBody>
      </p:sp>
      <p:grpSp>
        <p:nvGrpSpPr>
          <p:cNvPr id="89" name="object 11"/>
          <p:cNvGrpSpPr/>
          <p:nvPr/>
        </p:nvGrpSpPr>
        <p:grpSpPr>
          <a:xfrm>
            <a:off x="561619" y="2178275"/>
            <a:ext cx="8020762" cy="4005340"/>
            <a:chOff x="0" y="0"/>
            <a:chExt cx="8020761" cy="4005338"/>
          </a:xfrm>
        </p:grpSpPr>
        <p:pic>
          <p:nvPicPr>
            <p:cNvPr id="84" name="object 12" descr="object 1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60421" y="188086"/>
              <a:ext cx="3762122" cy="2664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" name="object 13"/>
            <p:cNvSpPr/>
            <p:nvPr/>
          </p:nvSpPr>
          <p:spPr>
            <a:xfrm>
              <a:off x="2254071" y="181736"/>
              <a:ext cx="3774822" cy="2677035"/>
            </a:xfrm>
            <a:prstGeom prst="rect">
              <a:avLst/>
            </a:prstGeom>
            <a:noFill/>
            <a:ln w="12700" cap="flat">
              <a:solidFill>
                <a:srgbClr val="30B6F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86" name="object 14" descr="object 1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409700" cy="1647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7" name="object 15" descr="object 1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4018" y="2405138"/>
              <a:ext cx="2116454" cy="1600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8" name="object 16" descr="object 16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696786" y="9525"/>
              <a:ext cx="1323976" cy="1752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«Ромашка».…"/>
          <p:cNvSpPr txBox="1"/>
          <p:nvPr>
            <p:ph type="body" idx="1"/>
          </p:nvPr>
        </p:nvSpPr>
        <p:spPr>
          <a:xfrm>
            <a:off x="330813" y="2410027"/>
            <a:ext cx="8482374" cy="3004031"/>
          </a:xfrm>
          <a:prstGeom prst="rect">
            <a:avLst/>
          </a:prstGeom>
        </p:spPr>
        <p:txBody>
          <a:bodyPr/>
          <a:lstStyle/>
          <a:p>
            <a:pPr marL="327714" indent="-317427" defTabSz="370331">
              <a:buClr>
                <a:srgbClr val="30B6FC"/>
              </a:buClr>
              <a:buSzPct val="100000"/>
              <a:buFont typeface="Symbol"/>
              <a:buChar char="*"/>
              <a:defRPr spc="-5" sz="1620">
                <a:latin typeface="+mj-lt"/>
                <a:ea typeface="+mj-ea"/>
                <a:cs typeface="+mj-cs"/>
                <a:sym typeface="Times New Roman"/>
              </a:defRPr>
            </a:pPr>
            <a:r>
              <a:t>«</a:t>
            </a:r>
            <a:r>
              <a:rPr spc="-4" sz="1296"/>
              <a:t>Ромашка».</a:t>
            </a:r>
            <a:endParaRPr spc="-4" sz="1296">
              <a:latin typeface="Helvetica"/>
              <a:ea typeface="Helvetica"/>
              <a:cs typeface="Helvetica"/>
              <a:sym typeface="Helvetica"/>
            </a:endParaRPr>
          </a:p>
          <a:p>
            <a:pPr indent="10287" defTabSz="370331">
              <a:defRPr spc="-5" sz="1620">
                <a:latin typeface="+mj-lt"/>
                <a:ea typeface="+mj-ea"/>
                <a:cs typeface="+mj-cs"/>
                <a:sym typeface="Times New Roman"/>
              </a:defRPr>
            </a:pPr>
            <a:r>
              <a:t>В</a:t>
            </a:r>
            <a:r>
              <a:rPr spc="0"/>
              <a:t> </a:t>
            </a:r>
            <a:r>
              <a:t>тетради</a:t>
            </a:r>
            <a:r>
              <a:rPr spc="10"/>
              <a:t> </a:t>
            </a:r>
            <a:r>
              <a:rPr spc="-10"/>
              <a:t>или</a:t>
            </a:r>
            <a:r>
              <a:rPr spc="35"/>
              <a:t> </a:t>
            </a:r>
            <a:r>
              <a:t>на</a:t>
            </a:r>
            <a:r>
              <a:rPr spc="20"/>
              <a:t> </a:t>
            </a:r>
            <a:r>
              <a:rPr spc="-10"/>
              <a:t>листке</a:t>
            </a:r>
            <a:r>
              <a:rPr spc="15"/>
              <a:t> </a:t>
            </a:r>
            <a:r>
              <a:rPr spc="-10"/>
              <a:t>родители</a:t>
            </a:r>
            <a:r>
              <a:rPr spc="45"/>
              <a:t> </a:t>
            </a:r>
            <a:r>
              <a:t>рисуют</a:t>
            </a:r>
            <a:r>
              <a:rPr spc="35"/>
              <a:t> </a:t>
            </a:r>
            <a:r>
              <a:t>крупную</a:t>
            </a:r>
            <a:r>
              <a:rPr spc="35"/>
              <a:t> </a:t>
            </a:r>
            <a:r>
              <a:t>ромашку,</a:t>
            </a:r>
            <a:r>
              <a:rPr spc="20"/>
              <a:t> </a:t>
            </a:r>
            <a:r>
              <a:t>в</a:t>
            </a:r>
            <a:r>
              <a:rPr spc="10"/>
              <a:t> </a:t>
            </a:r>
            <a:r>
              <a:rPr spc="-10"/>
              <a:t>центре </a:t>
            </a:r>
            <a:r>
              <a:t> которой</a:t>
            </a:r>
            <a:r>
              <a:rPr spc="30"/>
              <a:t> </a:t>
            </a:r>
            <a:r>
              <a:t>пишут</a:t>
            </a:r>
            <a:r>
              <a:rPr spc="20"/>
              <a:t> </a:t>
            </a:r>
            <a:r>
              <a:t>необходимую</a:t>
            </a:r>
            <a:r>
              <a:rPr spc="60"/>
              <a:t> </a:t>
            </a:r>
            <a:r>
              <a:t>согласную</a:t>
            </a:r>
            <a:r>
              <a:rPr spc="55"/>
              <a:t> </a:t>
            </a:r>
            <a:r>
              <a:t>букву</a:t>
            </a:r>
            <a:r>
              <a:rPr spc="35"/>
              <a:t> </a:t>
            </a:r>
            <a:r>
              <a:t>(р, </a:t>
            </a:r>
            <a:r>
              <a:rPr spc="-10"/>
              <a:t>л,</a:t>
            </a:r>
            <a:r>
              <a:rPr spc="5"/>
              <a:t> </a:t>
            </a:r>
            <a:r>
              <a:t>з,</a:t>
            </a:r>
            <a:r>
              <a:rPr spc="0"/>
              <a:t> </a:t>
            </a:r>
            <a:r>
              <a:t>ж,</a:t>
            </a:r>
            <a:r>
              <a:rPr spc="45"/>
              <a:t> </a:t>
            </a:r>
            <a:r>
              <a:t>ш,</a:t>
            </a:r>
            <a:r>
              <a:rPr spc="5"/>
              <a:t> </a:t>
            </a:r>
            <a:r>
              <a:t>ц</a:t>
            </a:r>
            <a:r>
              <a:rPr spc="0"/>
              <a:t> </a:t>
            </a:r>
            <a:r>
              <a:t>и</a:t>
            </a:r>
            <a:r>
              <a:rPr spc="10"/>
              <a:t> </a:t>
            </a:r>
            <a:r>
              <a:t>т.д.).  На </a:t>
            </a:r>
            <a:r>
              <a:rPr spc="-339"/>
              <a:t> </a:t>
            </a:r>
            <a:r>
              <a:rPr spc="-10"/>
              <a:t>лепестках</a:t>
            </a:r>
            <a:r>
              <a:rPr spc="45"/>
              <a:t> </a:t>
            </a:r>
            <a:r>
              <a:t>ромашки</a:t>
            </a:r>
            <a:r>
              <a:rPr spc="15"/>
              <a:t> </a:t>
            </a:r>
            <a:r>
              <a:t>пишутся</a:t>
            </a:r>
            <a:r>
              <a:rPr spc="15"/>
              <a:t> </a:t>
            </a:r>
            <a:r>
              <a:t>гласные</a:t>
            </a:r>
            <a:r>
              <a:rPr spc="40"/>
              <a:t> </a:t>
            </a:r>
            <a:r>
              <a:t>буквы.</a:t>
            </a:r>
            <a:r>
              <a:rPr spc="30"/>
              <a:t> </a:t>
            </a:r>
            <a:r>
              <a:rPr spc="-10"/>
              <a:t>Ребенок,</a:t>
            </a:r>
            <a:r>
              <a:rPr spc="40"/>
              <a:t> </a:t>
            </a:r>
            <a:r>
              <a:t>переходя</a:t>
            </a:r>
            <a:r>
              <a:rPr spc="50"/>
              <a:t> </a:t>
            </a:r>
            <a:r>
              <a:t>от</a:t>
            </a:r>
            <a:endParaRPr spc="-4" sz="1296">
              <a:latin typeface="Helvetica"/>
              <a:ea typeface="Helvetica"/>
              <a:cs typeface="Helvetica"/>
              <a:sym typeface="Helvetica"/>
            </a:endParaRPr>
          </a:p>
          <a:p>
            <a:pPr indent="10287" defTabSz="370331">
              <a:defRPr spc="-5" sz="1620">
                <a:latin typeface="+mj-lt"/>
                <a:ea typeface="+mj-ea"/>
                <a:cs typeface="+mj-cs"/>
                <a:sym typeface="Times New Roman"/>
              </a:defRPr>
            </a:pPr>
            <a:r>
              <a:t>одного</a:t>
            </a:r>
            <a:r>
              <a:rPr spc="45"/>
              <a:t> </a:t>
            </a:r>
            <a:r>
              <a:rPr spc="-10"/>
              <a:t>лепестка</a:t>
            </a:r>
            <a:r>
              <a:rPr spc="35"/>
              <a:t> </a:t>
            </a:r>
            <a:r>
              <a:t>к</a:t>
            </a:r>
            <a:r>
              <a:rPr spc="0"/>
              <a:t> </a:t>
            </a:r>
            <a:r>
              <a:t>другому,</a:t>
            </a:r>
            <a:r>
              <a:rPr spc="20"/>
              <a:t> </a:t>
            </a:r>
            <a:r>
              <a:t>прочитывает</a:t>
            </a:r>
            <a:r>
              <a:rPr spc="40"/>
              <a:t> </a:t>
            </a:r>
            <a:r>
              <a:t>прямые</a:t>
            </a:r>
            <a:r>
              <a:rPr spc="10"/>
              <a:t> </a:t>
            </a:r>
            <a:r>
              <a:t>и</a:t>
            </a:r>
            <a:r>
              <a:rPr spc="5"/>
              <a:t> </a:t>
            </a:r>
            <a:r>
              <a:t>обратные</a:t>
            </a:r>
            <a:r>
              <a:rPr spc="60"/>
              <a:t> </a:t>
            </a:r>
            <a:r>
              <a:t>слоги:</a:t>
            </a:r>
            <a:r>
              <a:rPr spc="40"/>
              <a:t> </a:t>
            </a:r>
            <a:r>
              <a:t>ра, </a:t>
            </a:r>
            <a:r>
              <a:rPr spc="0"/>
              <a:t> </a:t>
            </a:r>
            <a:r>
              <a:t>ро,</a:t>
            </a:r>
            <a:r>
              <a:rPr spc="5"/>
              <a:t> </a:t>
            </a:r>
            <a:r>
              <a:t>рэ;</a:t>
            </a:r>
            <a:r>
              <a:rPr spc="5"/>
              <a:t> </a:t>
            </a:r>
            <a:r>
              <a:t>ар,</a:t>
            </a:r>
            <a:r>
              <a:rPr spc="5"/>
              <a:t> </a:t>
            </a:r>
            <a:r>
              <a:t>ор,</a:t>
            </a:r>
            <a:r>
              <a:rPr spc="20"/>
              <a:t> </a:t>
            </a:r>
            <a:r>
              <a:t>эр</a:t>
            </a:r>
            <a:r>
              <a:rPr spc="5"/>
              <a:t> </a:t>
            </a:r>
            <a:r>
              <a:t>и</a:t>
            </a:r>
            <a:r>
              <a:rPr spc="10"/>
              <a:t> </a:t>
            </a:r>
            <a:r>
              <a:t>т.д.</a:t>
            </a:r>
            <a:r>
              <a:rPr spc="-20"/>
              <a:t> </a:t>
            </a:r>
            <a:r>
              <a:t>Упражнение</a:t>
            </a:r>
            <a:r>
              <a:rPr spc="60"/>
              <a:t> </a:t>
            </a:r>
            <a:r>
              <a:t>проводится</a:t>
            </a:r>
            <a:r>
              <a:rPr spc="40"/>
              <a:t> </a:t>
            </a:r>
            <a:r>
              <a:t>с</a:t>
            </a:r>
            <a:r>
              <a:rPr spc="10"/>
              <a:t> </a:t>
            </a:r>
            <a:r>
              <a:t>детьми</a:t>
            </a:r>
            <a:r>
              <a:rPr spc="15"/>
              <a:t> </a:t>
            </a:r>
            <a:r>
              <a:rPr spc="5"/>
              <a:t>5-7</a:t>
            </a:r>
            <a:r>
              <a:rPr spc="10"/>
              <a:t> </a:t>
            </a:r>
            <a:r>
              <a:rPr spc="-10"/>
              <a:t>лет,</a:t>
            </a:r>
            <a:r>
              <a:rPr spc="10"/>
              <a:t> </a:t>
            </a:r>
            <a:r>
              <a:t>которые </a:t>
            </a:r>
            <a:r>
              <a:rPr spc="-334"/>
              <a:t> </a:t>
            </a:r>
            <a:r>
              <a:rPr spc="-10"/>
              <a:t>знают</a:t>
            </a:r>
            <a:r>
              <a:rPr spc="25"/>
              <a:t> </a:t>
            </a:r>
            <a:r>
              <a:t>буквы,</a:t>
            </a:r>
            <a:r>
              <a:rPr spc="25"/>
              <a:t> </a:t>
            </a:r>
            <a:r>
              <a:t>а</a:t>
            </a:r>
            <a:r>
              <a:rPr spc="5"/>
              <a:t> </a:t>
            </a:r>
            <a:r>
              <a:t>также</a:t>
            </a:r>
            <a:r>
              <a:rPr spc="10"/>
              <a:t> </a:t>
            </a:r>
            <a:r>
              <a:rPr spc="-10"/>
              <a:t>используется</a:t>
            </a:r>
            <a:r>
              <a:rPr spc="50"/>
              <a:t> </a:t>
            </a:r>
            <a:r>
              <a:t>при</a:t>
            </a:r>
            <a:r>
              <a:rPr spc="15"/>
              <a:t> </a:t>
            </a:r>
            <a:r>
              <a:rPr spc="-10"/>
              <a:t>обучении</a:t>
            </a:r>
            <a:r>
              <a:rPr spc="55"/>
              <a:t> </a:t>
            </a:r>
            <a:r>
              <a:rPr spc="0"/>
              <a:t>грамоте.</a:t>
            </a:r>
            <a:endParaRPr spc="-4" sz="1296">
              <a:latin typeface="Helvetica"/>
              <a:ea typeface="Helvetica"/>
              <a:cs typeface="Helvetica"/>
              <a:sym typeface="Helvetica"/>
            </a:endParaRPr>
          </a:p>
          <a:p>
            <a:pPr defTabSz="370331">
              <a:defRPr spc="-5" sz="1620">
                <a:latin typeface="+mj-lt"/>
                <a:ea typeface="+mj-ea"/>
                <a:cs typeface="+mj-cs"/>
                <a:sym typeface="Times New Roman"/>
              </a:defRPr>
            </a:pPr>
            <a:endParaRPr spc="-5" sz="1782">
              <a:latin typeface="Helvetica"/>
              <a:ea typeface="Helvetica"/>
              <a:cs typeface="Helvetica"/>
              <a:sym typeface="Helvetica"/>
            </a:endParaRPr>
          </a:p>
          <a:p>
            <a:pPr marL="288036" indent="-277749" defTabSz="370331">
              <a:buClr>
                <a:srgbClr val="30B6FC"/>
              </a:buClr>
              <a:buSzPct val="100000"/>
              <a:buFont typeface="Symbol"/>
              <a:buChar char="*"/>
              <a:defRPr spc="-5" sz="1620">
                <a:latin typeface="+mj-lt"/>
                <a:ea typeface="+mj-ea"/>
                <a:cs typeface="+mj-cs"/>
                <a:sym typeface="Times New Roman"/>
              </a:defRPr>
            </a:pPr>
            <a:r>
              <a:t>«Слог</a:t>
            </a:r>
            <a:r>
              <a:rPr spc="5"/>
              <a:t> </a:t>
            </a:r>
            <a:r>
              <a:t>да</a:t>
            </a:r>
            <a:r>
              <a:rPr spc="5"/>
              <a:t> </a:t>
            </a:r>
            <a:r>
              <a:t>слог</a:t>
            </a:r>
            <a:r>
              <a:rPr spc="10"/>
              <a:t> </a:t>
            </a:r>
            <a:r>
              <a:t>—</a:t>
            </a:r>
            <a:r>
              <a:rPr spc="10"/>
              <a:t> </a:t>
            </a:r>
            <a:r>
              <a:t>и</a:t>
            </a:r>
            <a:r>
              <a:rPr spc="0"/>
              <a:t> </a:t>
            </a:r>
            <a:r>
              <a:t>будет</a:t>
            </a:r>
            <a:r>
              <a:rPr spc="30"/>
              <a:t> </a:t>
            </a:r>
            <a:r>
              <a:t>слово,</a:t>
            </a:r>
            <a:r>
              <a:rPr spc="15"/>
              <a:t> </a:t>
            </a:r>
            <a:r>
              <a:t>мы</a:t>
            </a:r>
            <a:r>
              <a:rPr spc="10"/>
              <a:t> </a:t>
            </a:r>
            <a:r>
              <a:t>в игру</a:t>
            </a:r>
            <a:r>
              <a:rPr spc="20"/>
              <a:t> </a:t>
            </a:r>
            <a:r>
              <a:t>сыграем</a:t>
            </a:r>
            <a:r>
              <a:rPr spc="50"/>
              <a:t> </a:t>
            </a:r>
            <a:r>
              <a:t>снова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».</a:t>
            </a:r>
            <a:endParaRPr spc="-4" sz="1296">
              <a:latin typeface="Helvetica"/>
              <a:ea typeface="Helvetica"/>
              <a:cs typeface="Helvetica"/>
              <a:sym typeface="Helvetica"/>
            </a:endParaRPr>
          </a:p>
          <a:p>
            <a:pPr indent="10287" defTabSz="370331">
              <a:defRPr spc="-5" sz="1620">
                <a:latin typeface="+mj-lt"/>
                <a:ea typeface="+mj-ea"/>
                <a:cs typeface="+mj-cs"/>
                <a:sym typeface="Times New Roman"/>
              </a:defRPr>
            </a:pPr>
            <a:r>
              <a:t>Родитель</a:t>
            </a:r>
            <a:r>
              <a:rPr spc="30"/>
              <a:t> </a:t>
            </a:r>
            <a:r>
              <a:t>говорит</a:t>
            </a:r>
            <a:r>
              <a:rPr spc="40"/>
              <a:t> </a:t>
            </a:r>
            <a:r>
              <a:t>ребёнку:</a:t>
            </a:r>
            <a:r>
              <a:rPr spc="55"/>
              <a:t> </a:t>
            </a:r>
            <a:r>
              <a:t>—</a:t>
            </a:r>
            <a:r>
              <a:rPr spc="15"/>
              <a:t> </a:t>
            </a:r>
            <a:r>
              <a:t>«</a:t>
            </a:r>
            <a:r>
              <a:rPr spc="5"/>
              <a:t> </a:t>
            </a:r>
            <a:r>
              <a:t>Я</a:t>
            </a:r>
            <a:r>
              <a:rPr spc="10"/>
              <a:t> </a:t>
            </a:r>
            <a:r>
              <a:t>произнесу</a:t>
            </a:r>
            <a:r>
              <a:rPr spc="65"/>
              <a:t> </a:t>
            </a:r>
            <a:r>
              <a:t>первую</a:t>
            </a:r>
            <a:r>
              <a:rPr spc="50"/>
              <a:t> </a:t>
            </a:r>
            <a:r>
              <a:t>часть</a:t>
            </a:r>
            <a:r>
              <a:rPr spc="5"/>
              <a:t> </a:t>
            </a:r>
            <a:r>
              <a:t>слова,</a:t>
            </a:r>
            <a:r>
              <a:rPr spc="40"/>
              <a:t> </a:t>
            </a:r>
            <a:r>
              <a:t>а</a:t>
            </a:r>
            <a:r>
              <a:rPr spc="10"/>
              <a:t> </a:t>
            </a:r>
            <a:r>
              <a:t>ты </a:t>
            </a:r>
            <a:r>
              <a:rPr spc="-339"/>
              <a:t> </a:t>
            </a:r>
            <a:r>
              <a:t>вторую»:</a:t>
            </a:r>
            <a:r>
              <a:rPr spc="30"/>
              <a:t> </a:t>
            </a:r>
            <a:r>
              <a:t>ко-са,</a:t>
            </a:r>
            <a:r>
              <a:rPr spc="15"/>
              <a:t> </a:t>
            </a:r>
            <a:r>
              <a:t>о</a:t>
            </a:r>
            <a:r>
              <a:rPr spc="15"/>
              <a:t> </a:t>
            </a:r>
            <a:r>
              <a:t>-</a:t>
            </a:r>
            <a:r>
              <a:rPr spc="10"/>
              <a:t> </a:t>
            </a:r>
            <a:r>
              <a:t>са.</a:t>
            </a:r>
            <a:r>
              <a:rPr spc="5"/>
              <a:t> </a:t>
            </a:r>
            <a:r>
              <a:t>Затем</a:t>
            </a:r>
            <a:r>
              <a:rPr spc="5"/>
              <a:t> </a:t>
            </a:r>
            <a:r>
              <a:t>родитель</a:t>
            </a:r>
            <a:r>
              <a:rPr spc="50"/>
              <a:t> </a:t>
            </a:r>
            <a:r>
              <a:t>бросает</a:t>
            </a:r>
            <a:r>
              <a:rPr spc="40"/>
              <a:t> </a:t>
            </a:r>
            <a:r>
              <a:t>мяч и</a:t>
            </a:r>
            <a:r>
              <a:rPr spc="10"/>
              <a:t> </a:t>
            </a:r>
            <a:r>
              <a:t>говорит</a:t>
            </a:r>
            <a:r>
              <a:rPr spc="40"/>
              <a:t> </a:t>
            </a:r>
            <a:r>
              <a:t>первый </a:t>
            </a:r>
            <a:r>
              <a:rPr spc="0"/>
              <a:t> </a:t>
            </a:r>
            <a:r>
              <a:t>слог,</a:t>
            </a:r>
            <a:r>
              <a:rPr spc="25"/>
              <a:t> </a:t>
            </a:r>
            <a:r>
              <a:t>ребёнок</a:t>
            </a:r>
            <a:r>
              <a:rPr spc="50"/>
              <a:t> </a:t>
            </a:r>
            <a:r>
              <a:t>ловит</a:t>
            </a:r>
            <a:r>
              <a:rPr spc="30"/>
              <a:t> </a:t>
            </a:r>
            <a:r>
              <a:t>и</a:t>
            </a:r>
            <a:r>
              <a:rPr spc="10"/>
              <a:t> </a:t>
            </a:r>
            <a:r>
              <a:t>бросает</a:t>
            </a:r>
            <a:r>
              <a:rPr spc="50"/>
              <a:t> </a:t>
            </a:r>
            <a:r>
              <a:t>обратно,</a:t>
            </a:r>
            <a:r>
              <a:rPr spc="40"/>
              <a:t> </a:t>
            </a:r>
            <a:r>
              <a:t>называя</a:t>
            </a:r>
            <a:r>
              <a:rPr spc="40"/>
              <a:t> </a:t>
            </a:r>
            <a:r>
              <a:t>целое</a:t>
            </a:r>
            <a:r>
              <a:rPr spc="35"/>
              <a:t> </a:t>
            </a:r>
            <a:r>
              <a:t>слово.</a:t>
            </a:r>
            <a:r>
              <a:rPr spc="40"/>
              <a:t> </a:t>
            </a:r>
            <a:r>
              <a:t>Можно </a:t>
            </a:r>
            <a:r>
              <a:rPr spc="-334"/>
              <a:t> </a:t>
            </a:r>
            <a:r>
              <a:t>перебрасывать</a:t>
            </a:r>
            <a:r>
              <a:rPr spc="50"/>
              <a:t> </a:t>
            </a:r>
            <a:r>
              <a:t>мяч.</a:t>
            </a:r>
          </a:p>
        </p:txBody>
      </p:sp>
      <p:pic>
        <p:nvPicPr>
          <p:cNvPr id="126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931" y="-98272"/>
            <a:ext cx="2586737" cy="2376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«Заведи моторчик»…"/>
          <p:cNvSpPr txBox="1"/>
          <p:nvPr>
            <p:ph type="body" sz="half" idx="1"/>
          </p:nvPr>
        </p:nvSpPr>
        <p:spPr>
          <a:xfrm>
            <a:off x="440223" y="2291689"/>
            <a:ext cx="4052015" cy="4229037"/>
          </a:xfrm>
          <a:prstGeom prst="rect">
            <a:avLst/>
          </a:prstGeom>
        </p:spPr>
        <p:txBody>
          <a:bodyPr/>
          <a:lstStyle/>
          <a:p>
            <a:pPr marL="230809" indent="-214464" defTabSz="356615">
              <a:buClr>
                <a:srgbClr val="30B6FC"/>
              </a:buClr>
              <a:buSzPct val="100000"/>
              <a:buFont typeface="Symbol"/>
              <a:buChar char="*"/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«Заведи</a:t>
            </a:r>
            <a:r>
              <a:rPr spc="-27"/>
              <a:t> </a:t>
            </a:r>
            <a:r>
              <a:rPr spc="-3"/>
              <a:t>моторчик</a:t>
            </a:r>
            <a:r>
              <a:rPr spc="-3">
                <a:solidFill>
                  <a:srgbClr val="073D86"/>
                </a:solidFill>
              </a:rPr>
              <a:t>»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indent="16840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На</a:t>
            </a:r>
            <a:r>
              <a:rPr spc="-27"/>
              <a:t> </a:t>
            </a:r>
            <a:r>
              <a:t>листке</a:t>
            </a:r>
            <a:r>
              <a:rPr spc="-27"/>
              <a:t> </a:t>
            </a:r>
            <a:r>
              <a:rPr spc="-5"/>
              <a:t>родители</a:t>
            </a:r>
            <a:r>
              <a:rPr spc="-50"/>
              <a:t> </a:t>
            </a:r>
            <a:r>
              <a:t>рисуют</a:t>
            </a:r>
            <a:r>
              <a:rPr spc="-22"/>
              <a:t> </a:t>
            </a:r>
            <a:r>
              <a:t>извилистую</a:t>
            </a:r>
            <a:r>
              <a:rPr spc="-27"/>
              <a:t> </a:t>
            </a:r>
            <a:r>
              <a:t>линию. </a:t>
            </a:r>
            <a:r>
              <a:rPr spc="-323"/>
              <a:t> </a:t>
            </a:r>
            <a:r>
              <a:t>Можно </a:t>
            </a:r>
            <a:r>
              <a:rPr spc="-5"/>
              <a:t>взять любую </a:t>
            </a:r>
            <a:r>
              <a:t>машинку или </a:t>
            </a:r>
            <a:r>
              <a:rPr spc="-5"/>
              <a:t>нарисовать </a:t>
            </a:r>
            <a:r>
              <a:t> </a:t>
            </a:r>
            <a:r>
              <a:rPr spc="-5"/>
              <a:t>ее</a:t>
            </a:r>
            <a:r>
              <a:rPr spc="-27"/>
              <a:t> </a:t>
            </a:r>
            <a:r>
              <a:t>рядом</a:t>
            </a:r>
            <a:r>
              <a:rPr spc="-33"/>
              <a:t> </a:t>
            </a:r>
            <a:r>
              <a:t>с </a:t>
            </a:r>
            <a:r>
              <a:rPr spc="-5"/>
              <a:t>линией,</a:t>
            </a:r>
            <a:r>
              <a:rPr spc="-39"/>
              <a:t> </a:t>
            </a:r>
            <a:r>
              <a:rPr spc="-5"/>
              <a:t>ребенок</a:t>
            </a:r>
            <a:r>
              <a:rPr spc="-27"/>
              <a:t> </a:t>
            </a:r>
            <a:r>
              <a:t>произносит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indent="16840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изолированный звук </a:t>
            </a:r>
            <a:r>
              <a:rPr spc="0"/>
              <a:t>« </a:t>
            </a:r>
            <a:r>
              <a:t>р-р-р» </a:t>
            </a:r>
            <a:r>
              <a:rPr spc="0"/>
              <a:t>и </a:t>
            </a:r>
            <a:r>
              <a:t>ведет </a:t>
            </a:r>
            <a:r>
              <a:rPr spc="0"/>
              <a:t>машинку </a:t>
            </a:r>
            <a:r>
              <a:rPr spc="-323"/>
              <a:t> </a:t>
            </a:r>
            <a:r>
              <a:t>от начала</a:t>
            </a:r>
            <a:r>
              <a:rPr spc="-11"/>
              <a:t> </a:t>
            </a:r>
            <a:r>
              <a:rPr spc="0"/>
              <a:t>до конца</a:t>
            </a:r>
            <a:r>
              <a:rPr spc="-11"/>
              <a:t> </a:t>
            </a:r>
            <a:r>
              <a:rPr spc="0"/>
              <a:t>линии.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endParaRPr spc="-4" sz="1482">
              <a:latin typeface="Helvetica"/>
              <a:ea typeface="Helvetica"/>
              <a:cs typeface="Helvetica"/>
              <a:sym typeface="Helvetica"/>
            </a:endParaRPr>
          </a:p>
          <a:p>
            <a:pPr indent="9905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«По</a:t>
            </a:r>
            <a:r>
              <a:rPr spc="-19"/>
              <a:t> </a:t>
            </a:r>
            <a:r>
              <a:t>дорожке</a:t>
            </a:r>
            <a:r>
              <a:rPr spc="-27"/>
              <a:t> </a:t>
            </a:r>
            <a:r>
              <a:t>к</a:t>
            </a:r>
            <a:r>
              <a:rPr spc="-11"/>
              <a:t> </a:t>
            </a:r>
            <a:r>
              <a:t>буквам»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122621" indent="-113211" defTabSz="356615">
              <a:buSzPct val="100000"/>
              <a:buAutoNum type="arabicPeriod" startAt="1"/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вариант: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indent="9905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На</a:t>
            </a:r>
            <a:r>
              <a:rPr spc="-27"/>
              <a:t> </a:t>
            </a:r>
            <a:r>
              <a:t>листке,</a:t>
            </a:r>
            <a:r>
              <a:rPr spc="-33"/>
              <a:t> </a:t>
            </a:r>
            <a:r>
              <a:t>в</a:t>
            </a:r>
            <a:r>
              <a:rPr spc="-16"/>
              <a:t> </a:t>
            </a:r>
            <a:r>
              <a:t>центре,</a:t>
            </a:r>
            <a:r>
              <a:rPr spc="-61"/>
              <a:t> </a:t>
            </a:r>
            <a:r>
              <a:t>рисуем</a:t>
            </a:r>
            <a:r>
              <a:rPr spc="-39"/>
              <a:t> </a:t>
            </a:r>
            <a:r>
              <a:t>машинку,</a:t>
            </a:r>
            <a:r>
              <a:rPr spc="-50"/>
              <a:t> </a:t>
            </a:r>
            <a:r>
              <a:rPr spc="-5"/>
              <a:t>от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indent="9905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которой</a:t>
            </a:r>
            <a:r>
              <a:rPr spc="0"/>
              <a:t> в </a:t>
            </a:r>
            <a:r>
              <a:t>разных</a:t>
            </a:r>
            <a:r>
              <a:rPr spc="-33"/>
              <a:t> </a:t>
            </a:r>
            <a:r>
              <a:t>направлениях</a:t>
            </a:r>
            <a:r>
              <a:rPr spc="-33"/>
              <a:t> </a:t>
            </a:r>
            <a:r>
              <a:rPr spc="0"/>
              <a:t>идут</a:t>
            </a:r>
            <a:r>
              <a:rPr spc="-27"/>
              <a:t> </a:t>
            </a:r>
            <a:r>
              <a:rPr spc="0"/>
              <a:t>стрелки</a:t>
            </a:r>
            <a:r>
              <a:rPr spc="-27"/>
              <a:t> </a:t>
            </a:r>
            <a:r>
              <a:rPr spc="0"/>
              <a:t>к </a:t>
            </a:r>
            <a:r>
              <a:rPr spc="-323"/>
              <a:t> </a:t>
            </a:r>
            <a:r>
              <a:rPr spc="0"/>
              <a:t>гласным</a:t>
            </a:r>
            <a:r>
              <a:rPr spc="-22"/>
              <a:t> </a:t>
            </a:r>
            <a:r>
              <a:t>буквам.</a:t>
            </a:r>
            <a:r>
              <a:rPr spc="0"/>
              <a:t> Ребенку</a:t>
            </a:r>
            <a:r>
              <a:rPr spc="-27"/>
              <a:t> </a:t>
            </a:r>
            <a:r>
              <a:t>предлагается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indent="9905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завести</a:t>
            </a:r>
            <a:r>
              <a:rPr spc="-27"/>
              <a:t> </a:t>
            </a:r>
            <a:r>
              <a:rPr spc="0"/>
              <a:t>«моторчик»</a:t>
            </a:r>
            <a:r>
              <a:rPr spc="-27"/>
              <a:t> </a:t>
            </a:r>
            <a:r>
              <a:rPr spc="0"/>
              <a:t>и</a:t>
            </a:r>
            <a:r>
              <a:rPr spc="-22"/>
              <a:t> </a:t>
            </a:r>
            <a:r>
              <a:rPr spc="0"/>
              <a:t>прокатиться</a:t>
            </a:r>
            <a:r>
              <a:rPr spc="-39"/>
              <a:t> </a:t>
            </a:r>
            <a:r>
              <a:t>на</a:t>
            </a:r>
            <a:r>
              <a:rPr spc="-27"/>
              <a:t> </a:t>
            </a:r>
            <a:r>
              <a:rPr spc="0"/>
              <a:t>машинке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indent="9905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до</a:t>
            </a:r>
            <a:r>
              <a:rPr spc="-16"/>
              <a:t> </a:t>
            </a:r>
            <a:r>
              <a:rPr spc="-5"/>
              <a:t>указанной буквы</a:t>
            </a:r>
            <a:r>
              <a:rPr spc="16"/>
              <a:t> </a:t>
            </a:r>
            <a:r>
              <a:t>(РА,</a:t>
            </a:r>
            <a:r>
              <a:rPr spc="-16"/>
              <a:t> </a:t>
            </a:r>
            <a:r>
              <a:t>РО,</a:t>
            </a:r>
            <a:r>
              <a:rPr spc="-22"/>
              <a:t> </a:t>
            </a:r>
            <a:r>
              <a:t>РУ</a:t>
            </a:r>
            <a:r>
              <a:rPr spc="-16"/>
              <a:t> </a:t>
            </a:r>
            <a:r>
              <a:t>и</a:t>
            </a:r>
            <a:r>
              <a:rPr spc="-16"/>
              <a:t> </a:t>
            </a:r>
            <a:r>
              <a:rPr spc="-5"/>
              <a:t>т.д.)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marL="143849" indent="-134438" defTabSz="356615">
              <a:buSzPct val="100000"/>
              <a:buAutoNum type="arabicPeriod" startAt="2"/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вариант: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indent="9905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Ребенку</a:t>
            </a:r>
            <a:r>
              <a:rPr spc="-39"/>
              <a:t> </a:t>
            </a:r>
            <a:r>
              <a:rPr spc="-5"/>
              <a:t>предлагается</a:t>
            </a:r>
            <a:r>
              <a:rPr spc="-50"/>
              <a:t> </a:t>
            </a:r>
            <a:r>
              <a:t>прокатиться</a:t>
            </a:r>
            <a:r>
              <a:rPr spc="-33"/>
              <a:t> </a:t>
            </a:r>
            <a:r>
              <a:rPr spc="-5"/>
              <a:t>на</a:t>
            </a:r>
            <a:endParaRPr spc="-3" sz="1092">
              <a:latin typeface="Helvetica"/>
              <a:ea typeface="Helvetica"/>
              <a:cs typeface="Helvetica"/>
              <a:sym typeface="Helvetica"/>
            </a:endParaRPr>
          </a:p>
          <a:p>
            <a:pPr indent="9905" defTabSz="356615">
              <a:defRPr spc="-4" sz="1560">
                <a:latin typeface="+mj-lt"/>
                <a:ea typeface="+mj-ea"/>
                <a:cs typeface="+mj-cs"/>
                <a:sym typeface="Times New Roman"/>
              </a:defRPr>
            </a:pPr>
            <a:r>
              <a:t>моторчики</a:t>
            </a:r>
            <a:r>
              <a:rPr spc="-33"/>
              <a:t> </a:t>
            </a:r>
            <a:r>
              <a:rPr spc="-5"/>
              <a:t>от </a:t>
            </a:r>
            <a:r>
              <a:t>одной</a:t>
            </a:r>
            <a:r>
              <a:rPr spc="-11"/>
              <a:t> </a:t>
            </a:r>
            <a:r>
              <a:rPr spc="-5"/>
              <a:t>буквы</a:t>
            </a:r>
            <a:r>
              <a:t> к</a:t>
            </a:r>
            <a:r>
              <a:rPr spc="5"/>
              <a:t> </a:t>
            </a:r>
            <a:r>
              <a:t>другой</a:t>
            </a:r>
            <a:r>
              <a:rPr spc="-27"/>
              <a:t> </a:t>
            </a:r>
            <a:r>
              <a:t>(АРО,</a:t>
            </a:r>
            <a:r>
              <a:rPr spc="-16"/>
              <a:t> </a:t>
            </a:r>
            <a:r>
              <a:rPr spc="-5"/>
              <a:t>АРУ, </a:t>
            </a:r>
            <a:r>
              <a:rPr spc="-323"/>
              <a:t> </a:t>
            </a:r>
            <a:r>
              <a:rPr spc="-5"/>
              <a:t>АРЫ</a:t>
            </a:r>
            <a:r>
              <a:rPr spc="317"/>
              <a:t> </a:t>
            </a:r>
            <a:r>
              <a:t>и </a:t>
            </a:r>
            <a:r>
              <a:rPr spc="-5"/>
              <a:t>т.д.)</a:t>
            </a:r>
          </a:p>
        </p:txBody>
      </p:sp>
      <p:pic>
        <p:nvPicPr>
          <p:cNvPr id="129" name="object 9" descr="object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3881" y="2295589"/>
            <a:ext cx="3686176" cy="22668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2" name="object 6"/>
          <p:cNvGrpSpPr/>
          <p:nvPr/>
        </p:nvGrpSpPr>
        <p:grpSpPr>
          <a:xfrm>
            <a:off x="3382610" y="453516"/>
            <a:ext cx="2293241" cy="1384428"/>
            <a:chOff x="0" y="0"/>
            <a:chExt cx="2293239" cy="1384427"/>
          </a:xfrm>
        </p:grpSpPr>
        <p:pic>
          <p:nvPicPr>
            <p:cNvPr id="130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50" y="6350"/>
              <a:ext cx="2280540" cy="1371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1" name="object 8"/>
            <p:cNvSpPr/>
            <p:nvPr/>
          </p:nvSpPr>
          <p:spPr>
            <a:xfrm>
              <a:off x="0" y="0"/>
              <a:ext cx="2293240" cy="1384428"/>
            </a:xfrm>
            <a:prstGeom prst="rect">
              <a:avLst/>
            </a:prstGeom>
            <a:noFill/>
            <a:ln w="12700" cap="flat">
              <a:solidFill>
                <a:srgbClr val="30B6F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35" name="object 3"/>
          <p:cNvGrpSpPr/>
          <p:nvPr/>
        </p:nvGrpSpPr>
        <p:grpSpPr>
          <a:xfrm>
            <a:off x="6653910" y="439672"/>
            <a:ext cx="2042669" cy="1412115"/>
            <a:chOff x="0" y="0"/>
            <a:chExt cx="2042667" cy="1412113"/>
          </a:xfrm>
        </p:grpSpPr>
        <p:pic>
          <p:nvPicPr>
            <p:cNvPr id="133" name="object 4" descr="object 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50" y="6350"/>
              <a:ext cx="2029968" cy="13994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object 5"/>
            <p:cNvSpPr/>
            <p:nvPr/>
          </p:nvSpPr>
          <p:spPr>
            <a:xfrm>
              <a:off x="0" y="0"/>
              <a:ext cx="2042668" cy="1412114"/>
            </a:xfrm>
            <a:prstGeom prst="rect">
              <a:avLst/>
            </a:prstGeom>
            <a:noFill/>
            <a:ln w="12700" cap="flat">
              <a:solidFill>
                <a:srgbClr val="30B6F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38" name="object 10"/>
          <p:cNvGrpSpPr/>
          <p:nvPr/>
        </p:nvGrpSpPr>
        <p:grpSpPr>
          <a:xfrm>
            <a:off x="503869" y="505142"/>
            <a:ext cx="1900682" cy="1308862"/>
            <a:chOff x="0" y="0"/>
            <a:chExt cx="1900681" cy="1308861"/>
          </a:xfrm>
        </p:grpSpPr>
        <p:pic>
          <p:nvPicPr>
            <p:cNvPr id="136" name="object 11" descr="object 11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49" y="6349"/>
              <a:ext cx="1887983" cy="12961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7" name="object 12"/>
            <p:cNvSpPr/>
            <p:nvPr/>
          </p:nvSpPr>
          <p:spPr>
            <a:xfrm>
              <a:off x="0" y="0"/>
              <a:ext cx="1900682" cy="1308862"/>
            </a:xfrm>
            <a:prstGeom prst="rect">
              <a:avLst/>
            </a:prstGeom>
            <a:noFill/>
            <a:ln w="12700" cap="flat">
              <a:solidFill>
                <a:srgbClr val="30B6F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«Волшебный подарок»…"/>
          <p:cNvSpPr txBox="1"/>
          <p:nvPr>
            <p:ph type="body" sz="half" idx="1"/>
          </p:nvPr>
        </p:nvSpPr>
        <p:spPr>
          <a:xfrm>
            <a:off x="535940" y="717680"/>
            <a:ext cx="8476257" cy="1985011"/>
          </a:xfrm>
          <a:prstGeom prst="rect">
            <a:avLst/>
          </a:prstGeom>
        </p:spPr>
        <p:txBody>
          <a:bodyPr/>
          <a:lstStyle/>
          <a:p>
            <a:pPr marL="256840" indent="-244394" defTabSz="448055">
              <a:buClr>
                <a:srgbClr val="30B6FC"/>
              </a:buClr>
              <a:buSzPct val="100000"/>
              <a:buFont typeface="Symbol"/>
              <a:buChar char="*"/>
              <a:defRPr spc="-6" sz="1960">
                <a:latin typeface="+mj-lt"/>
                <a:ea typeface="+mj-ea"/>
                <a:cs typeface="+mj-cs"/>
                <a:sym typeface="Times New Roman"/>
              </a:defRPr>
            </a:pPr>
            <a:r>
              <a:t>«Волшебный</a:t>
            </a:r>
            <a:r>
              <a:rPr spc="8"/>
              <a:t> </a:t>
            </a:r>
            <a:r>
              <a:rPr spc="-4"/>
              <a:t>подарок»</a:t>
            </a:r>
            <a:endParaRPr spc="-6" sz="2156">
              <a:latin typeface="Helvetica"/>
              <a:ea typeface="Helvetica"/>
              <a:cs typeface="Helvetica"/>
              <a:sym typeface="Helvetica"/>
            </a:endParaRPr>
          </a:p>
          <a:p>
            <a:pPr indent="12446" defTabSz="448055">
              <a:defRPr spc="-6" sz="1960">
                <a:latin typeface="+mj-lt"/>
                <a:ea typeface="+mj-ea"/>
                <a:cs typeface="+mj-cs"/>
                <a:sym typeface="Times New Roman"/>
              </a:defRPr>
            </a:pPr>
            <a:r>
              <a:t>В яркую коробочку ( </a:t>
            </a:r>
            <a:r>
              <a:rPr spc="-8"/>
              <a:t>или </a:t>
            </a:r>
            <a:r>
              <a:t>игрушку-рюкзак) помещаем </a:t>
            </a:r>
            <a:r>
              <a:rPr spc="-414"/>
              <a:t> </a:t>
            </a:r>
            <a:r>
              <a:t>предметные</a:t>
            </a:r>
            <a:r>
              <a:rPr spc="22"/>
              <a:t> </a:t>
            </a:r>
            <a:r>
              <a:t>картинки</a:t>
            </a:r>
            <a:r>
              <a:rPr spc="8"/>
              <a:t> </a:t>
            </a:r>
            <a:r>
              <a:t>или</a:t>
            </a:r>
            <a:r>
              <a:rPr spc="0"/>
              <a:t> </a:t>
            </a:r>
            <a:r>
              <a:t>мелкие</a:t>
            </a:r>
            <a:r>
              <a:rPr spc="0"/>
              <a:t> </a:t>
            </a:r>
            <a:r>
              <a:t>игрушки</a:t>
            </a:r>
            <a:r>
              <a:rPr spc="8"/>
              <a:t> </a:t>
            </a:r>
            <a:r>
              <a:t>с</a:t>
            </a:r>
            <a:endParaRPr spc="-6" sz="2156">
              <a:latin typeface="Helvetica"/>
              <a:ea typeface="Helvetica"/>
              <a:cs typeface="Helvetica"/>
              <a:sym typeface="Helvetica"/>
            </a:endParaRPr>
          </a:p>
          <a:p>
            <a:pPr indent="12446" defTabSz="448055">
              <a:defRPr spc="-6" sz="1960">
                <a:latin typeface="+mj-lt"/>
                <a:ea typeface="+mj-ea"/>
                <a:cs typeface="+mj-cs"/>
                <a:sym typeface="Times New Roman"/>
              </a:defRPr>
            </a:pPr>
            <a:r>
              <a:t>автоматизируемым</a:t>
            </a:r>
            <a:r>
              <a:rPr spc="17"/>
              <a:t> </a:t>
            </a:r>
            <a:r>
              <a:rPr spc="-8"/>
              <a:t>звуком.</a:t>
            </a:r>
            <a:r>
              <a:rPr spc="17"/>
              <a:t> </a:t>
            </a:r>
            <a:r>
              <a:t>Предлагаем</a:t>
            </a:r>
            <a:r>
              <a:rPr spc="4"/>
              <a:t> </a:t>
            </a:r>
            <a:r>
              <a:rPr spc="-8"/>
              <a:t>ребенку</a:t>
            </a:r>
            <a:endParaRPr spc="-6" sz="2156">
              <a:latin typeface="Helvetica"/>
              <a:ea typeface="Helvetica"/>
              <a:cs typeface="Helvetica"/>
              <a:sym typeface="Helvetica"/>
            </a:endParaRPr>
          </a:p>
          <a:p>
            <a:pPr indent="12446" defTabSz="448055">
              <a:defRPr spc="-6" sz="1960">
                <a:latin typeface="+mj-lt"/>
                <a:ea typeface="+mj-ea"/>
                <a:cs typeface="+mj-cs"/>
                <a:sym typeface="Times New Roman"/>
              </a:defRPr>
            </a:pPr>
            <a:r>
              <a:t>достать «подарки»</a:t>
            </a:r>
            <a:r>
              <a:rPr spc="13"/>
              <a:t> </a:t>
            </a:r>
            <a:r>
              <a:t>и</a:t>
            </a:r>
            <a:r>
              <a:rPr spc="0"/>
              <a:t> </a:t>
            </a:r>
            <a:r>
              <a:t>проговорить</a:t>
            </a:r>
            <a:r>
              <a:rPr spc="17"/>
              <a:t> </a:t>
            </a:r>
            <a:r>
              <a:rPr spc="-8"/>
              <a:t>названия</a:t>
            </a:r>
            <a:r>
              <a:rPr spc="8"/>
              <a:t> </a:t>
            </a:r>
            <a:r>
              <a:t>предметов,</a:t>
            </a:r>
            <a:endParaRPr spc="-6" sz="2156">
              <a:latin typeface="Helvetica"/>
              <a:ea typeface="Helvetica"/>
              <a:cs typeface="Helvetica"/>
              <a:sym typeface="Helvetica"/>
            </a:endParaRPr>
          </a:p>
          <a:p>
            <a:pPr indent="12446" defTabSz="448055">
              <a:defRPr spc="-6" sz="1960">
                <a:latin typeface="+mj-lt"/>
                <a:ea typeface="+mj-ea"/>
                <a:cs typeface="+mj-cs"/>
                <a:sym typeface="Times New Roman"/>
              </a:defRPr>
            </a:pPr>
            <a:r>
              <a:t>с четким проговариванием автоматизируемого звука. </a:t>
            </a:r>
            <a:r>
              <a:rPr spc="-414"/>
              <a:t> </a:t>
            </a:r>
            <a:r>
              <a:t>За </a:t>
            </a:r>
            <a:r>
              <a:rPr spc="-8"/>
              <a:t>тем </a:t>
            </a:r>
            <a:r>
              <a:t>кладем подарки обратно, </a:t>
            </a:r>
            <a:r>
              <a:rPr spc="-8"/>
              <a:t>закрываем</a:t>
            </a:r>
            <a:r>
              <a:t> и просим </a:t>
            </a:r>
            <a:r>
              <a:rPr spc="-414"/>
              <a:t> </a:t>
            </a:r>
            <a:r>
              <a:rPr spc="-8"/>
              <a:t>назвать</a:t>
            </a:r>
            <a:r>
              <a:rPr spc="0"/>
              <a:t> </a:t>
            </a:r>
            <a:r>
              <a:t>слова</a:t>
            </a:r>
            <a:r>
              <a:rPr spc="0"/>
              <a:t> </a:t>
            </a:r>
            <a:r>
              <a:t>по</a:t>
            </a:r>
            <a:r>
              <a:rPr spc="0"/>
              <a:t> </a:t>
            </a:r>
            <a:r>
              <a:t>памяти.</a:t>
            </a:r>
          </a:p>
        </p:txBody>
      </p:sp>
      <p:grpSp>
        <p:nvGrpSpPr>
          <p:cNvPr id="143" name="object 3"/>
          <p:cNvGrpSpPr/>
          <p:nvPr/>
        </p:nvGrpSpPr>
        <p:grpSpPr>
          <a:xfrm>
            <a:off x="1325244" y="3566655"/>
            <a:ext cx="3109087" cy="2405508"/>
            <a:chOff x="0" y="0"/>
            <a:chExt cx="3109086" cy="2405507"/>
          </a:xfrm>
        </p:grpSpPr>
        <p:pic>
          <p:nvPicPr>
            <p:cNvPr id="141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1" y="6349"/>
              <a:ext cx="3096387" cy="23928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2" name="object 5"/>
            <p:cNvSpPr/>
            <p:nvPr/>
          </p:nvSpPr>
          <p:spPr>
            <a:xfrm>
              <a:off x="0" y="0"/>
              <a:ext cx="3109087" cy="2405508"/>
            </a:xfrm>
            <a:prstGeom prst="rect">
              <a:avLst/>
            </a:prstGeom>
            <a:noFill/>
            <a:ln w="12700" cap="flat">
              <a:solidFill>
                <a:srgbClr val="30B6F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146" name="object 6"/>
          <p:cNvGrpSpPr/>
          <p:nvPr/>
        </p:nvGrpSpPr>
        <p:grpSpPr>
          <a:xfrm>
            <a:off x="5861810" y="3160609"/>
            <a:ext cx="2172970" cy="2907285"/>
            <a:chOff x="0" y="0"/>
            <a:chExt cx="2172969" cy="2907283"/>
          </a:xfrm>
        </p:grpSpPr>
        <p:pic>
          <p:nvPicPr>
            <p:cNvPr id="144" name="object 7" descr="object 7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350" y="6349"/>
              <a:ext cx="2160270" cy="28945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5" name="object 8"/>
            <p:cNvSpPr/>
            <p:nvPr/>
          </p:nvSpPr>
          <p:spPr>
            <a:xfrm>
              <a:off x="0" y="0"/>
              <a:ext cx="2172970" cy="2907284"/>
            </a:xfrm>
            <a:prstGeom prst="rect">
              <a:avLst/>
            </a:prstGeom>
            <a:noFill/>
            <a:ln w="12700" cap="flat">
              <a:solidFill>
                <a:srgbClr val="30B6FC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Формат сетевого взаимодействия членов образовательного процесса"/>
          <p:cNvSpPr txBox="1"/>
          <p:nvPr>
            <p:ph type="title"/>
          </p:nvPr>
        </p:nvSpPr>
        <p:spPr>
          <a:xfrm>
            <a:off x="615518" y="77237"/>
            <a:ext cx="7912964" cy="1123315"/>
          </a:xfrm>
          <a:prstGeom prst="rect">
            <a:avLst/>
          </a:prstGeom>
        </p:spPr>
        <p:txBody>
          <a:bodyPr/>
          <a:lstStyle>
            <a:lvl1pPr marL="2446934" marR="4876" indent="-2446934" defTabSz="877823">
              <a:spcBef>
                <a:spcPts val="0"/>
              </a:spcBef>
              <a:tabLst>
                <a:tab pos="3644900" algn="l"/>
              </a:tabLst>
              <a:defRPr sz="3359"/>
            </a:lvl1pPr>
          </a:lstStyle>
          <a:p>
            <a:pPr/>
            <a:r>
              <a:t>Формат сетевого взаимодействия членов образовательного процесса</a:t>
            </a:r>
          </a:p>
        </p:txBody>
      </p:sp>
      <p:sp>
        <p:nvSpPr>
          <p:cNvPr id="92" name="В условиях эпидемиологической ситуации и режима повышенной  готовности изменилось многое: жить и работать приходится по-новому.  Сегодня не осталось ни одной сферы деятельности, которую бы ни  коснулись изменения. Образование не осталось в стороне. Оно в"/>
          <p:cNvSpPr txBox="1"/>
          <p:nvPr>
            <p:ph type="body" idx="1"/>
          </p:nvPr>
        </p:nvSpPr>
        <p:spPr>
          <a:xfrm>
            <a:off x="273549" y="1763749"/>
            <a:ext cx="8596902" cy="4759222"/>
          </a:xfrm>
          <a:prstGeom prst="rect">
            <a:avLst/>
          </a:prstGeom>
        </p:spPr>
        <p:txBody>
          <a:bodyPr/>
          <a:lstStyle/>
          <a:p>
            <a:pPr marL="334794" indent="-322729" defTabSz="457200">
              <a:buClr>
                <a:srgbClr val="30B6FC"/>
              </a:buClr>
              <a:buSzPct val="100000"/>
              <a:buFont typeface="Symbol"/>
              <a:buChar char="*"/>
              <a:defRPr spc="-6" sz="2000">
                <a:latin typeface="+mj-lt"/>
                <a:ea typeface="+mj-ea"/>
                <a:cs typeface="+mj-cs"/>
                <a:sym typeface="Times New Roman"/>
              </a:defRPr>
            </a:pPr>
            <a:r>
              <a:t>В</a:t>
            </a:r>
            <a:r>
              <a:rPr spc="5"/>
              <a:t> </a:t>
            </a:r>
            <a:r>
              <a:rPr spc="-5"/>
              <a:t>условиях</a:t>
            </a:r>
            <a:r>
              <a:t> эпидемиологической</a:t>
            </a:r>
            <a:r>
              <a:rPr spc="5"/>
              <a:t> </a:t>
            </a:r>
            <a:r>
              <a:rPr spc="-5"/>
              <a:t>ситуации</a:t>
            </a:r>
            <a:r>
              <a:t> и</a:t>
            </a:r>
            <a:r>
              <a:rPr spc="5"/>
              <a:t> </a:t>
            </a:r>
            <a:r>
              <a:t>режима</a:t>
            </a:r>
            <a:r>
              <a:rPr spc="5"/>
              <a:t> </a:t>
            </a:r>
            <a:r>
              <a:rPr spc="-5"/>
              <a:t>повышенной </a:t>
            </a:r>
            <a:r>
              <a:t> готовности </a:t>
            </a:r>
            <a:r>
              <a:rPr spc="-5"/>
              <a:t>изменилось многое: жить </a:t>
            </a:r>
            <a:r>
              <a:t>и работать приходится </a:t>
            </a:r>
            <a:r>
              <a:rPr spc="-5"/>
              <a:t>по-новому. </a:t>
            </a:r>
            <a:r>
              <a:t> </a:t>
            </a:r>
            <a:r>
              <a:rPr spc="-5"/>
              <a:t>Сегодня</a:t>
            </a:r>
            <a:r>
              <a:t> не</a:t>
            </a:r>
            <a:r>
              <a:rPr spc="5"/>
              <a:t> </a:t>
            </a:r>
            <a:r>
              <a:rPr spc="-5"/>
              <a:t>осталось</a:t>
            </a:r>
            <a:r>
              <a:t> ни</a:t>
            </a:r>
            <a:r>
              <a:rPr spc="5"/>
              <a:t> </a:t>
            </a:r>
            <a:r>
              <a:rPr spc="-5"/>
              <a:t>одной</a:t>
            </a:r>
            <a:r>
              <a:t> </a:t>
            </a:r>
            <a:r>
              <a:rPr spc="-5"/>
              <a:t>сферы</a:t>
            </a:r>
            <a:r>
              <a:t> </a:t>
            </a:r>
            <a:r>
              <a:rPr spc="-5"/>
              <a:t>деятельности,</a:t>
            </a:r>
            <a:r>
              <a:t> </a:t>
            </a:r>
            <a:r>
              <a:rPr spc="-5"/>
              <a:t>которую</a:t>
            </a:r>
            <a:r>
              <a:t> </a:t>
            </a:r>
            <a:r>
              <a:rPr spc="-5"/>
              <a:t>бы</a:t>
            </a:r>
            <a:r>
              <a:t> ни </a:t>
            </a:r>
            <a:r>
              <a:rPr spc="5"/>
              <a:t> </a:t>
            </a:r>
            <a:r>
              <a:rPr spc="-5"/>
              <a:t>коснулись</a:t>
            </a:r>
            <a:r>
              <a:rPr spc="288"/>
              <a:t> </a:t>
            </a:r>
            <a:r>
              <a:t>изменения.</a:t>
            </a:r>
            <a:r>
              <a:rPr spc="282"/>
              <a:t> </a:t>
            </a:r>
            <a:r>
              <a:rPr spc="-5"/>
              <a:t>Образование</a:t>
            </a:r>
            <a:r>
              <a:rPr spc="294"/>
              <a:t> </a:t>
            </a:r>
            <a:r>
              <a:t>не</a:t>
            </a:r>
            <a:r>
              <a:rPr spc="294"/>
              <a:t> </a:t>
            </a:r>
            <a:r>
              <a:rPr spc="-5"/>
              <a:t>осталось</a:t>
            </a:r>
            <a:r>
              <a:rPr spc="298"/>
              <a:t> </a:t>
            </a:r>
            <a:r>
              <a:t>в</a:t>
            </a:r>
            <a:r>
              <a:rPr spc="276"/>
              <a:t> </a:t>
            </a:r>
            <a:r>
              <a:t>стороне.</a:t>
            </a:r>
            <a:r>
              <a:rPr spc="282"/>
              <a:t> </a:t>
            </a:r>
            <a:r>
              <a:rPr spc="-5"/>
              <a:t>Оно</a:t>
            </a:r>
            <a:r>
              <a:rPr spc="305"/>
              <a:t> </a:t>
            </a:r>
            <a:r>
              <a:rPr spc="-5"/>
              <a:t>вышло </a:t>
            </a:r>
            <a:r>
              <a:rPr spc="-417"/>
              <a:t> </a:t>
            </a:r>
            <a:r>
              <a:t>на</a:t>
            </a:r>
            <a:r>
              <a:rPr spc="-5"/>
              <a:t> </a:t>
            </a:r>
            <a:r>
              <a:t>новый</a:t>
            </a:r>
            <a:r>
              <a:rPr spc="-5"/>
              <a:t> </a:t>
            </a:r>
            <a:r>
              <a:t>формат</a:t>
            </a:r>
            <a:r>
              <a:rPr spc="-11"/>
              <a:t> </a:t>
            </a:r>
            <a:r>
              <a:rPr spc="-5"/>
              <a:t>сетевого</a:t>
            </a:r>
            <a:r>
              <a:rPr spc="-11"/>
              <a:t> </a:t>
            </a:r>
            <a:r>
              <a:t>взаимодействия</a:t>
            </a:r>
            <a:r>
              <a:rPr spc="-17"/>
              <a:t> </a:t>
            </a:r>
            <a:r>
              <a:t>всех</a:t>
            </a:r>
            <a:r>
              <a:rPr spc="-5"/>
              <a:t> </a:t>
            </a:r>
            <a:r>
              <a:t>членов</a:t>
            </a:r>
            <a:r>
              <a:rPr spc="-11"/>
              <a:t> </a:t>
            </a:r>
            <a:r>
              <a:rPr spc="-5"/>
              <a:t>этого</a:t>
            </a:r>
            <a:r>
              <a:t> процесса.</a:t>
            </a:r>
          </a:p>
          <a:p>
            <a:pPr marL="334794" indent="-322729" defTabSz="457200">
              <a:buClr>
                <a:srgbClr val="30B6FC"/>
              </a:buClr>
              <a:buSzPct val="100000"/>
              <a:buFont typeface="Symbol"/>
              <a:buChar char="*"/>
              <a:defRPr spc="-6" sz="2000">
                <a:latin typeface="+mj-lt"/>
                <a:ea typeface="+mj-ea"/>
                <a:cs typeface="+mj-cs"/>
                <a:sym typeface="Times New Roman"/>
              </a:defRPr>
            </a:pPr>
            <a:r>
              <a:t>В </a:t>
            </a:r>
            <a:r>
              <a:rPr spc="-5"/>
              <a:t>соответствии </a:t>
            </a:r>
            <a:r>
              <a:t>с </a:t>
            </a:r>
            <a:r>
              <a:rPr spc="-5"/>
              <a:t>положениями</a:t>
            </a:r>
            <a:r>
              <a:t> </a:t>
            </a:r>
            <a:r>
              <a:rPr spc="-5"/>
              <a:t>статьи </a:t>
            </a:r>
            <a:r>
              <a:t>138 «Кодекса </a:t>
            </a:r>
            <a:r>
              <a:rPr spc="-5"/>
              <a:t>об образовании», </a:t>
            </a:r>
            <a:r>
              <a:t> родители</a:t>
            </a:r>
            <a:r>
              <a:rPr spc="5"/>
              <a:t> </a:t>
            </a:r>
            <a:r>
              <a:rPr spc="-5"/>
              <a:t>обязаны</a:t>
            </a:r>
            <a:r>
              <a:t> </a:t>
            </a:r>
            <a:r>
              <a:rPr spc="-5"/>
              <a:t>сотрудничать</a:t>
            </a:r>
            <a:r>
              <a:t> с</a:t>
            </a:r>
            <a:r>
              <a:rPr spc="5"/>
              <a:t> </a:t>
            </a:r>
            <a:r>
              <a:t>образовательным</a:t>
            </a:r>
            <a:r>
              <a:rPr spc="5"/>
              <a:t> </a:t>
            </a:r>
            <a:r>
              <a:t>учреждением, </a:t>
            </a:r>
            <a:r>
              <a:rPr spc="5"/>
              <a:t> </a:t>
            </a:r>
            <a:r>
              <a:rPr spc="-5"/>
              <a:t>содействуя</a:t>
            </a:r>
            <a:r>
              <a:t> реализации</a:t>
            </a:r>
            <a:r>
              <a:rPr spc="5"/>
              <a:t> </a:t>
            </a:r>
            <a:r>
              <a:t>образовательных</a:t>
            </a:r>
            <a:r>
              <a:rPr spc="5"/>
              <a:t> </a:t>
            </a:r>
            <a:r>
              <a:rPr spc="-5"/>
              <a:t>целей</a:t>
            </a:r>
            <a:r>
              <a:t> и</a:t>
            </a:r>
            <a:r>
              <a:rPr spc="5"/>
              <a:t> </a:t>
            </a:r>
            <a:r>
              <a:rPr spc="-5"/>
              <a:t>задач</a:t>
            </a:r>
            <a:r>
              <a:t> образования, </a:t>
            </a:r>
            <a:r>
              <a:rPr spc="5"/>
              <a:t> </a:t>
            </a:r>
            <a:r>
              <a:rPr spc="-5"/>
              <a:t>совместно</a:t>
            </a:r>
            <a:r>
              <a:t> с</a:t>
            </a:r>
            <a:r>
              <a:rPr spc="5"/>
              <a:t> </a:t>
            </a:r>
            <a:r>
              <a:t>педагогическими</a:t>
            </a:r>
            <a:r>
              <a:rPr spc="5"/>
              <a:t> </a:t>
            </a:r>
            <a:r>
              <a:rPr spc="-5"/>
              <a:t>работниками</a:t>
            </a:r>
            <a:r>
              <a:t> </a:t>
            </a:r>
            <a:r>
              <a:rPr spc="-5"/>
              <a:t>должны</a:t>
            </a:r>
            <a:r>
              <a:t> </a:t>
            </a:r>
            <a:r>
              <a:rPr spc="-5"/>
              <a:t>следить</a:t>
            </a:r>
            <a:r>
              <a:t> </a:t>
            </a:r>
            <a:r>
              <a:rPr spc="-5"/>
              <a:t>за </a:t>
            </a:r>
            <a:r>
              <a:t> развитием и поведением </a:t>
            </a:r>
            <a:r>
              <a:rPr spc="-5"/>
              <a:t>ребенка </a:t>
            </a:r>
            <a:r>
              <a:t>и </a:t>
            </a:r>
            <a:r>
              <a:rPr spc="-5"/>
              <a:t>обеспечивать воспитание </a:t>
            </a:r>
            <a:r>
              <a:t>в семье. </a:t>
            </a:r>
            <a:r>
              <a:rPr spc="5"/>
              <a:t> </a:t>
            </a:r>
            <a:r>
              <a:rPr spc="-5"/>
              <a:t>Психологическое</a:t>
            </a:r>
            <a:r>
              <a:t> и</a:t>
            </a:r>
            <a:r>
              <a:rPr spc="5"/>
              <a:t> </a:t>
            </a:r>
            <a:r>
              <a:rPr spc="-5"/>
              <a:t>педагогическое</a:t>
            </a:r>
            <a:r>
              <a:t> развитие</a:t>
            </a:r>
            <a:r>
              <a:rPr spc="5"/>
              <a:t> </a:t>
            </a:r>
            <a:r>
              <a:t>ребенка</a:t>
            </a:r>
            <a:r>
              <a:rPr spc="5"/>
              <a:t> </a:t>
            </a:r>
            <a:r>
              <a:t>не</a:t>
            </a:r>
            <a:r>
              <a:rPr spc="5"/>
              <a:t> </a:t>
            </a:r>
            <a:r>
              <a:rPr spc="-5"/>
              <a:t>должно </a:t>
            </a:r>
            <a:r>
              <a:t> </a:t>
            </a:r>
            <a:r>
              <a:rPr spc="-5"/>
              <a:t>прерываться,</a:t>
            </a:r>
            <a:r>
              <a:t> </a:t>
            </a:r>
            <a:r>
              <a:rPr spc="-11"/>
              <a:t>ни</a:t>
            </a:r>
            <a:r>
              <a:rPr spc="-5"/>
              <a:t> </a:t>
            </a:r>
            <a:r>
              <a:t>при</a:t>
            </a:r>
            <a:r>
              <a:rPr spc="5"/>
              <a:t> </a:t>
            </a:r>
            <a:r>
              <a:rPr spc="-5"/>
              <a:t>каких</a:t>
            </a:r>
            <a:r>
              <a:t> </a:t>
            </a:r>
            <a:r>
              <a:rPr spc="-5"/>
              <a:t>условиях,</a:t>
            </a:r>
            <a:r>
              <a:t> ведь</a:t>
            </a:r>
            <a:r>
              <a:rPr spc="5"/>
              <a:t> </a:t>
            </a:r>
            <a:r>
              <a:t>ребенок</a:t>
            </a:r>
            <a:r>
              <a:rPr spc="5"/>
              <a:t> </a:t>
            </a:r>
            <a:r>
              <a:t>–</a:t>
            </a:r>
            <a:r>
              <a:rPr spc="5"/>
              <a:t> </a:t>
            </a:r>
            <a:r>
              <a:t>это</a:t>
            </a:r>
            <a:r>
              <a:rPr spc="5"/>
              <a:t> </a:t>
            </a:r>
            <a:r>
              <a:t>маленький </a:t>
            </a:r>
            <a:r>
              <a:rPr spc="5"/>
              <a:t> </a:t>
            </a:r>
            <a:r>
              <a:rPr spc="-5"/>
              <a:t>исследователь, он </a:t>
            </a:r>
            <a:r>
              <a:t>активно развивается </a:t>
            </a:r>
            <a:r>
              <a:rPr spc="-11"/>
              <a:t>и, </a:t>
            </a:r>
            <a:r>
              <a:rPr spc="-5"/>
              <a:t>играя, </a:t>
            </a:r>
            <a:r>
              <a:t>познает </a:t>
            </a:r>
            <a:r>
              <a:rPr spc="-5"/>
              <a:t>мир. </a:t>
            </a:r>
            <a:r>
              <a:t>Поэтому </a:t>
            </a:r>
            <a:r>
              <a:rPr spc="5"/>
              <a:t> </a:t>
            </a:r>
            <a:r>
              <a:rPr spc="-5"/>
              <a:t>дошкольное</a:t>
            </a:r>
            <a:r>
              <a:rPr spc="194"/>
              <a:t> </a:t>
            </a:r>
            <a:r>
              <a:t>образование</a:t>
            </a:r>
            <a:r>
              <a:rPr spc="388"/>
              <a:t> </a:t>
            </a:r>
            <a:r>
              <a:t>активно</a:t>
            </a:r>
            <a:r>
              <a:rPr spc="200"/>
              <a:t> </a:t>
            </a:r>
            <a:r>
              <a:rPr spc="-5"/>
              <a:t>использует</a:t>
            </a:r>
            <a:r>
              <a:rPr spc="182"/>
              <a:t> </a:t>
            </a:r>
            <a:r>
              <a:rPr spc="-5"/>
              <a:t>сетевое</a:t>
            </a:r>
            <a:r>
              <a:rPr spc="182"/>
              <a:t> </a:t>
            </a:r>
            <a:r>
              <a:t>взаимодействие </a:t>
            </a:r>
            <a:r>
              <a:rPr spc="-423"/>
              <a:t> </a:t>
            </a:r>
            <a:r>
              <a:t>с</a:t>
            </a:r>
            <a:r>
              <a:rPr spc="-23"/>
              <a:t> </a:t>
            </a:r>
            <a:r>
              <a:t>семьями</a:t>
            </a:r>
            <a:r>
              <a:rPr spc="-17"/>
              <a:t> </a:t>
            </a:r>
            <a:r>
              <a:t>воспитанников.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Мы играем вместе"/>
          <p:cNvSpPr txBox="1"/>
          <p:nvPr>
            <p:ph type="title"/>
          </p:nvPr>
        </p:nvSpPr>
        <p:spPr>
          <a:xfrm>
            <a:off x="2620253" y="321341"/>
            <a:ext cx="3903494" cy="634096"/>
          </a:xfrm>
          <a:prstGeom prst="rect">
            <a:avLst/>
          </a:prstGeom>
        </p:spPr>
        <p:txBody>
          <a:bodyPr/>
          <a:lstStyle/>
          <a:p>
            <a:pPr/>
            <a:r>
              <a:t>Мы играем вместе</a:t>
            </a:r>
          </a:p>
        </p:txBody>
      </p:sp>
      <p:sp>
        <p:nvSpPr>
          <p:cNvPr id="95" name="Целостность дошкольного образования заключается в том, что детям и родителям в  доступной форме предлагается учебный материал, и, находясь дома, они вместе  изучают и выполняют задания педагогов. Основная цель взаимодействия –  предоставление родителям н"/>
          <p:cNvSpPr txBox="1"/>
          <p:nvPr>
            <p:ph type="body" idx="1"/>
          </p:nvPr>
        </p:nvSpPr>
        <p:spPr>
          <a:xfrm>
            <a:off x="259425" y="1520604"/>
            <a:ext cx="8072120" cy="4606778"/>
          </a:xfrm>
          <a:prstGeom prst="rect">
            <a:avLst/>
          </a:prstGeom>
        </p:spPr>
        <p:txBody>
          <a:bodyPr/>
          <a:lstStyle/>
          <a:p>
            <a:pPr marL="404585" indent="-391885" defTabSz="457200">
              <a:buClr>
                <a:srgbClr val="30B6FC"/>
              </a:buClr>
              <a:buSzPct val="100000"/>
              <a:buFont typeface="Symbol"/>
              <a:buChar char="*"/>
              <a:defRPr spc="-6" sz="2000">
                <a:latin typeface="+mj-lt"/>
                <a:ea typeface="+mj-ea"/>
                <a:cs typeface="+mj-cs"/>
                <a:sym typeface="Times New Roman"/>
              </a:defRPr>
            </a:pPr>
            <a:r>
              <a:t>Целостность </a:t>
            </a:r>
            <a:r>
              <a:rPr spc="0"/>
              <a:t>дошкольного</a:t>
            </a:r>
            <a:r>
              <a:rPr spc="7"/>
              <a:t> </a:t>
            </a:r>
            <a:r>
              <a:t>образования заключается </a:t>
            </a:r>
            <a:r>
              <a:rPr spc="0"/>
              <a:t>в том, что </a:t>
            </a:r>
            <a:r>
              <a:t>детям </a:t>
            </a:r>
            <a:r>
              <a:rPr spc="0"/>
              <a:t>и </a:t>
            </a:r>
            <a:r>
              <a:t>родителям </a:t>
            </a:r>
            <a:r>
              <a:rPr spc="0"/>
              <a:t>в </a:t>
            </a:r>
            <a:r>
              <a:rPr spc="7"/>
              <a:t> </a:t>
            </a:r>
            <a:r>
              <a:rPr spc="0"/>
              <a:t>доступной</a:t>
            </a:r>
            <a:r>
              <a:rPr spc="7"/>
              <a:t> </a:t>
            </a:r>
            <a:r>
              <a:t>форме</a:t>
            </a:r>
            <a:r>
              <a:rPr spc="0"/>
              <a:t> </a:t>
            </a:r>
            <a:r>
              <a:t>предлагается</a:t>
            </a:r>
            <a:r>
              <a:rPr spc="0"/>
              <a:t> учебный</a:t>
            </a:r>
            <a:r>
              <a:rPr spc="7"/>
              <a:t> </a:t>
            </a:r>
            <a:r>
              <a:t>материал,</a:t>
            </a:r>
            <a:r>
              <a:rPr spc="0"/>
              <a:t> и,</a:t>
            </a:r>
            <a:r>
              <a:rPr spc="7"/>
              <a:t> </a:t>
            </a:r>
            <a:r>
              <a:t>находясь</a:t>
            </a:r>
            <a:r>
              <a:rPr spc="0"/>
              <a:t> дома,</a:t>
            </a:r>
            <a:r>
              <a:rPr spc="7"/>
              <a:t> </a:t>
            </a:r>
            <a:r>
              <a:t>они</a:t>
            </a:r>
            <a:r>
              <a:rPr spc="0"/>
              <a:t> </a:t>
            </a:r>
            <a:r>
              <a:rPr spc="-14"/>
              <a:t>вместе </a:t>
            </a:r>
            <a:r>
              <a:t> изучают</a:t>
            </a:r>
            <a:r>
              <a:rPr spc="0"/>
              <a:t> и</a:t>
            </a:r>
            <a:r>
              <a:rPr spc="7"/>
              <a:t> </a:t>
            </a:r>
            <a:r>
              <a:t>выполняют</a:t>
            </a:r>
            <a:r>
              <a:rPr spc="0"/>
              <a:t> </a:t>
            </a:r>
            <a:r>
              <a:t>задания</a:t>
            </a:r>
            <a:r>
              <a:rPr spc="0"/>
              <a:t> </a:t>
            </a:r>
            <a:r>
              <a:t>педагогов.</a:t>
            </a:r>
            <a:r>
              <a:rPr spc="0"/>
              <a:t> Основная</a:t>
            </a:r>
            <a:r>
              <a:rPr spc="7"/>
              <a:t> </a:t>
            </a:r>
            <a:r>
              <a:rPr spc="-14"/>
              <a:t>цель</a:t>
            </a:r>
            <a:r>
              <a:t> взаимодействия</a:t>
            </a:r>
            <a:r>
              <a:rPr spc="0"/>
              <a:t> – </a:t>
            </a:r>
            <a:r>
              <a:rPr spc="7"/>
              <a:t> </a:t>
            </a:r>
            <a:r>
              <a:t>предоставление</a:t>
            </a:r>
            <a:r>
              <a:rPr spc="0"/>
              <a:t> </a:t>
            </a:r>
            <a:r>
              <a:t>родителям</a:t>
            </a:r>
            <a:r>
              <a:rPr spc="0"/>
              <a:t> </a:t>
            </a:r>
            <a:r>
              <a:t>необходимой</a:t>
            </a:r>
            <a:r>
              <a:rPr spc="0"/>
              <a:t> </a:t>
            </a:r>
            <a:r>
              <a:t>информации,</a:t>
            </a:r>
            <a:r>
              <a:rPr spc="0"/>
              <a:t> а</a:t>
            </a:r>
            <a:r>
              <a:rPr spc="435"/>
              <a:t> </a:t>
            </a:r>
            <a:r>
              <a:t>детям</a:t>
            </a:r>
            <a:r>
              <a:rPr spc="421"/>
              <a:t> </a:t>
            </a:r>
            <a:r>
              <a:rPr spc="0"/>
              <a:t>возможности </a:t>
            </a:r>
            <a:r>
              <a:rPr spc="7"/>
              <a:t> </a:t>
            </a:r>
            <a:r>
              <a:t>получить</a:t>
            </a:r>
            <a:r>
              <a:rPr spc="0"/>
              <a:t> </a:t>
            </a:r>
            <a:r>
              <a:t>необходимые</a:t>
            </a:r>
            <a:r>
              <a:rPr spc="0"/>
              <a:t> </a:t>
            </a:r>
            <a:r>
              <a:rPr spc="-14"/>
              <a:t>знания</a:t>
            </a:r>
            <a:r>
              <a:t> </a:t>
            </a:r>
            <a:r>
              <a:rPr spc="0"/>
              <a:t>для</a:t>
            </a:r>
            <a:r>
              <a:rPr spc="7"/>
              <a:t> </a:t>
            </a:r>
            <a:r>
              <a:t>закрепления</a:t>
            </a:r>
            <a:r>
              <a:rPr spc="0"/>
              <a:t> </a:t>
            </a:r>
            <a:r>
              <a:t>пройденного</a:t>
            </a:r>
            <a:r>
              <a:rPr spc="0"/>
              <a:t> </a:t>
            </a:r>
            <a:r>
              <a:t>материала</a:t>
            </a:r>
            <a:r>
              <a:rPr spc="0"/>
              <a:t> путем </a:t>
            </a:r>
            <a:r>
              <a:rPr spc="7"/>
              <a:t> </a:t>
            </a:r>
            <a:r>
              <a:t>использования</a:t>
            </a:r>
            <a:r>
              <a:rPr spc="0"/>
              <a:t> </a:t>
            </a:r>
            <a:r>
              <a:t>игровых</a:t>
            </a:r>
            <a:r>
              <a:rPr spc="0"/>
              <a:t> </a:t>
            </a:r>
            <a:r>
              <a:t>приемов.</a:t>
            </a:r>
            <a:r>
              <a:rPr spc="0"/>
              <a:t> </a:t>
            </a:r>
            <a:r>
              <a:t>Информацию</a:t>
            </a:r>
            <a:r>
              <a:rPr spc="0"/>
              <a:t> </a:t>
            </a:r>
            <a:r>
              <a:t>родители</a:t>
            </a:r>
            <a:r>
              <a:rPr spc="0"/>
              <a:t> </a:t>
            </a:r>
            <a:r>
              <a:t>получают</a:t>
            </a:r>
            <a:r>
              <a:rPr spc="0"/>
              <a:t> в</a:t>
            </a:r>
            <a:r>
              <a:rPr spc="428"/>
              <a:t> </a:t>
            </a:r>
            <a:r>
              <a:t>электронном </a:t>
            </a:r>
            <a:r>
              <a:rPr spc="0"/>
              <a:t> виде </a:t>
            </a:r>
            <a:r>
              <a:t>через интернет, консультации </a:t>
            </a:r>
            <a:r>
              <a:rPr spc="0"/>
              <a:t>и </a:t>
            </a:r>
            <a:r>
              <a:t>рекомендации для родителей, </a:t>
            </a:r>
            <a:r>
              <a:rPr spc="0"/>
              <a:t>чтобы повысить </a:t>
            </a:r>
            <a:r>
              <a:rPr spc="-14"/>
              <a:t>их </a:t>
            </a:r>
            <a:r>
              <a:rPr spc="-414"/>
              <a:t> </a:t>
            </a:r>
            <a:r>
              <a:t>компетентность</a:t>
            </a:r>
            <a:r>
              <a:rPr spc="0"/>
              <a:t> и</a:t>
            </a:r>
            <a:r>
              <a:rPr spc="7"/>
              <a:t> </a:t>
            </a:r>
            <a:r>
              <a:rPr spc="0"/>
              <a:t>педагогическую</a:t>
            </a:r>
            <a:r>
              <a:rPr spc="7"/>
              <a:t> </a:t>
            </a:r>
            <a:r>
              <a:t>грамотность.</a:t>
            </a:r>
            <a:r>
              <a:rPr spc="0"/>
              <a:t> Основной</a:t>
            </a:r>
            <a:r>
              <a:rPr spc="7"/>
              <a:t> </a:t>
            </a:r>
            <a:r>
              <a:rPr spc="0"/>
              <a:t>формой</a:t>
            </a:r>
            <a:r>
              <a:rPr spc="7"/>
              <a:t> </a:t>
            </a:r>
            <a:r>
              <a:t>взаимодействия </a:t>
            </a:r>
            <a:r>
              <a:rPr spc="-414"/>
              <a:t> </a:t>
            </a:r>
            <a:r>
              <a:rPr spc="0"/>
              <a:t>педагога,</a:t>
            </a:r>
            <a:r>
              <a:rPr spc="-14"/>
              <a:t> </a:t>
            </a:r>
            <a:r>
              <a:rPr spc="0"/>
              <a:t>родителя</a:t>
            </a:r>
            <a:r>
              <a:rPr spc="-35"/>
              <a:t> </a:t>
            </a:r>
            <a:r>
              <a:rPr spc="0"/>
              <a:t>и</a:t>
            </a:r>
            <a:r>
              <a:rPr spc="-28"/>
              <a:t> </a:t>
            </a:r>
            <a:r>
              <a:t>ребенка</a:t>
            </a:r>
            <a:r>
              <a:rPr spc="-35"/>
              <a:t> </a:t>
            </a:r>
            <a:r>
              <a:rPr spc="0"/>
              <a:t>,</a:t>
            </a:r>
            <a:r>
              <a:rPr spc="-14"/>
              <a:t> </a:t>
            </a:r>
            <a:r>
              <a:rPr spc="0"/>
              <a:t>является</a:t>
            </a:r>
            <a:r>
              <a:rPr spc="-28"/>
              <a:t> </a:t>
            </a:r>
            <a:r>
              <a:t>использование</a:t>
            </a:r>
            <a:r>
              <a:rPr spc="-21"/>
              <a:t> </a:t>
            </a:r>
            <a:r>
              <a:rPr spc="0"/>
              <a:t>игровых</a:t>
            </a:r>
            <a:r>
              <a:rPr spc="-28"/>
              <a:t> </a:t>
            </a:r>
            <a:r>
              <a:rPr spc="0"/>
              <a:t>приемов.</a:t>
            </a:r>
            <a:endParaRPr spc="-4" sz="1400">
              <a:latin typeface="Helvetica"/>
              <a:ea typeface="Helvetica"/>
              <a:cs typeface="Helvetica"/>
              <a:sym typeface="Helvetica"/>
            </a:endParaRPr>
          </a:p>
          <a:p>
            <a:pPr marL="403950" indent="-391885" defTabSz="457200">
              <a:buClr>
                <a:srgbClr val="30B6FC"/>
              </a:buClr>
              <a:buSzPct val="100000"/>
              <a:buFont typeface="Symbol"/>
              <a:buChar char="*"/>
              <a:defRPr spc="-6" sz="2000">
                <a:latin typeface="+mj-lt"/>
                <a:ea typeface="+mj-ea"/>
                <a:cs typeface="+mj-cs"/>
                <a:sym typeface="Times New Roman"/>
              </a:defRPr>
            </a:pPr>
            <a:r>
              <a:t>Для</a:t>
            </a:r>
            <a:r>
              <a:rPr spc="0"/>
              <a:t> </a:t>
            </a:r>
            <a:r>
              <a:t>детей</a:t>
            </a:r>
            <a:r>
              <a:rPr spc="0"/>
              <a:t> –</a:t>
            </a:r>
            <a:r>
              <a:rPr spc="7"/>
              <a:t> </a:t>
            </a:r>
            <a:r>
              <a:t>дошкольников,</a:t>
            </a:r>
            <a:r>
              <a:rPr spc="0"/>
              <a:t> страдающих</a:t>
            </a:r>
            <a:r>
              <a:rPr spc="7"/>
              <a:t> </a:t>
            </a:r>
            <a:r>
              <a:t>различными</a:t>
            </a:r>
            <a:r>
              <a:rPr spc="0"/>
              <a:t> </a:t>
            </a:r>
            <a:r>
              <a:t>речевыми</a:t>
            </a:r>
            <a:r>
              <a:rPr spc="0"/>
              <a:t> </a:t>
            </a:r>
            <a:r>
              <a:t>расстройствами, </a:t>
            </a:r>
            <a:r>
              <a:rPr spc="0"/>
              <a:t> </a:t>
            </a:r>
            <a:r>
              <a:t>игровая</a:t>
            </a:r>
            <a:r>
              <a:rPr spc="0"/>
              <a:t> </a:t>
            </a:r>
            <a:r>
              <a:t>деятельность</a:t>
            </a:r>
            <a:r>
              <a:rPr spc="0"/>
              <a:t> </a:t>
            </a:r>
            <a:r>
              <a:t>сохраняет</a:t>
            </a:r>
            <a:r>
              <a:rPr spc="0"/>
              <a:t> </a:t>
            </a:r>
            <a:r>
              <a:t>свое</a:t>
            </a:r>
            <a:r>
              <a:rPr spc="0"/>
              <a:t> </a:t>
            </a:r>
            <a:r>
              <a:t>значение</a:t>
            </a:r>
            <a:r>
              <a:rPr spc="0"/>
              <a:t> и</a:t>
            </a:r>
            <a:r>
              <a:rPr spc="7"/>
              <a:t> </a:t>
            </a:r>
            <a:r>
              <a:t>роль</a:t>
            </a:r>
            <a:r>
              <a:rPr spc="0"/>
              <a:t> </a:t>
            </a:r>
            <a:r>
              <a:t>как</a:t>
            </a:r>
            <a:r>
              <a:rPr spc="0"/>
              <a:t> необходимое</a:t>
            </a:r>
            <a:r>
              <a:rPr spc="7"/>
              <a:t> </a:t>
            </a:r>
            <a:r>
              <a:rPr spc="0"/>
              <a:t>условие </a:t>
            </a:r>
            <a:r>
              <a:rPr spc="7"/>
              <a:t> </a:t>
            </a:r>
            <a:r>
              <a:rPr spc="0"/>
              <a:t>всестороннего</a:t>
            </a:r>
            <a:r>
              <a:rPr spc="-42"/>
              <a:t> </a:t>
            </a:r>
            <a:r>
              <a:t>развития</a:t>
            </a:r>
            <a:r>
              <a:rPr spc="-35"/>
              <a:t> </a:t>
            </a:r>
            <a:r>
              <a:rPr spc="0"/>
              <a:t>их</a:t>
            </a:r>
            <a:r>
              <a:rPr spc="-21"/>
              <a:t> </a:t>
            </a:r>
            <a:r>
              <a:rPr spc="0"/>
              <a:t>личности</a:t>
            </a:r>
            <a:r>
              <a:rPr spc="-35"/>
              <a:t> </a:t>
            </a:r>
            <a:r>
              <a:rPr spc="0"/>
              <a:t>и</a:t>
            </a:r>
            <a:r>
              <a:t> интеллекта.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Игра нас развивает и красиво говорить  нам помогае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-2512694"/>
            <a:r>
              <a:t>Игра</a:t>
            </a:r>
            <a:r>
              <a:rPr spc="-97"/>
              <a:t> нас </a:t>
            </a:r>
            <a:r>
              <a:t>развивает</a:t>
            </a:r>
            <a:r>
              <a:rPr spc="-97"/>
              <a:t> </a:t>
            </a:r>
            <a:r>
              <a:t>и</a:t>
            </a:r>
            <a:r>
              <a:rPr spc="-97"/>
              <a:t> </a:t>
            </a:r>
            <a:r>
              <a:t>красиво</a:t>
            </a:r>
            <a:r>
              <a:rPr spc="-97"/>
              <a:t> </a:t>
            </a:r>
            <a:r>
              <a:t>говорить </a:t>
            </a:r>
            <a:r>
              <a:rPr spc="-777"/>
              <a:t> </a:t>
            </a:r>
            <a:r>
              <a:rPr spc="-97"/>
              <a:t>нам </a:t>
            </a:r>
            <a:r>
              <a:t>помогает</a:t>
            </a:r>
          </a:p>
        </p:txBody>
      </p:sp>
      <p:sp>
        <p:nvSpPr>
          <p:cNvPr id="98" name="Углубленная работа по коррекции звукопроизношения с  использованием игровых методов и приёмов при  содействии с родителями и воспитателями позволяет  ускорить процесс автоматизации звуков, вызывает  интерес детей к логопедическим занятиям, повышает  уров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43145" indent="-231925" defTabSz="425195">
              <a:buClr>
                <a:srgbClr val="30B6FC"/>
              </a:buClr>
              <a:buSzPct val="100000"/>
              <a:buFont typeface="Symbol"/>
              <a:buChar char="*"/>
              <a:defRPr spc="-5" sz="1860">
                <a:latin typeface="+mj-lt"/>
                <a:ea typeface="+mj-ea"/>
                <a:cs typeface="+mj-cs"/>
                <a:sym typeface="Times New Roman"/>
              </a:defRPr>
            </a:pPr>
            <a:r>
              <a:t>Углубленная работа по коррекции звукопроизношения с </a:t>
            </a:r>
            <a:r>
              <a:rPr spc="-393"/>
              <a:t> </a:t>
            </a:r>
            <a:r>
              <a:t>использованием</a:t>
            </a:r>
            <a:r>
              <a:rPr spc="0"/>
              <a:t> </a:t>
            </a:r>
            <a:r>
              <a:t>игровых</a:t>
            </a:r>
            <a:r>
              <a:rPr spc="0"/>
              <a:t> методов</a:t>
            </a:r>
            <a:r>
              <a:rPr spc="4"/>
              <a:t> </a:t>
            </a:r>
            <a:r>
              <a:t>и</a:t>
            </a:r>
            <a:r>
              <a:rPr spc="0"/>
              <a:t> </a:t>
            </a:r>
            <a:r>
              <a:t>приёмов</a:t>
            </a:r>
            <a:r>
              <a:rPr spc="0"/>
              <a:t> </a:t>
            </a:r>
            <a:r>
              <a:t>при </a:t>
            </a:r>
            <a:r>
              <a:rPr spc="0"/>
              <a:t> </a:t>
            </a:r>
            <a:r>
              <a:t>содействии</a:t>
            </a:r>
            <a:r>
              <a:rPr spc="0"/>
              <a:t> </a:t>
            </a:r>
            <a:r>
              <a:t>с</a:t>
            </a:r>
            <a:r>
              <a:rPr spc="0"/>
              <a:t> </a:t>
            </a:r>
            <a:r>
              <a:t>родителями</a:t>
            </a:r>
            <a:r>
              <a:rPr spc="0"/>
              <a:t> </a:t>
            </a:r>
            <a:r>
              <a:t>и</a:t>
            </a:r>
            <a:r>
              <a:rPr spc="0"/>
              <a:t> </a:t>
            </a:r>
            <a:r>
              <a:t>воспитателями</a:t>
            </a:r>
            <a:r>
              <a:rPr spc="0"/>
              <a:t> </a:t>
            </a:r>
            <a:r>
              <a:rPr spc="-8"/>
              <a:t>позволяет </a:t>
            </a:r>
            <a:r>
              <a:t> ускорить</a:t>
            </a:r>
            <a:r>
              <a:rPr spc="0"/>
              <a:t> </a:t>
            </a:r>
            <a:r>
              <a:t>процесс</a:t>
            </a:r>
            <a:r>
              <a:rPr spc="0"/>
              <a:t> </a:t>
            </a:r>
            <a:r>
              <a:t>автоматизации</a:t>
            </a:r>
            <a:r>
              <a:rPr spc="0"/>
              <a:t> </a:t>
            </a:r>
            <a:r>
              <a:t>звуков,</a:t>
            </a:r>
            <a:r>
              <a:rPr spc="0"/>
              <a:t> </a:t>
            </a:r>
            <a:r>
              <a:t>вызывает </a:t>
            </a:r>
            <a:r>
              <a:rPr spc="0"/>
              <a:t> </a:t>
            </a:r>
            <a:r>
              <a:t>интерес</a:t>
            </a:r>
            <a:r>
              <a:rPr spc="0"/>
              <a:t> </a:t>
            </a:r>
            <a:r>
              <a:t>детей</a:t>
            </a:r>
            <a:r>
              <a:rPr spc="0"/>
              <a:t> </a:t>
            </a:r>
            <a:r>
              <a:t>к</a:t>
            </a:r>
            <a:r>
              <a:rPr spc="0"/>
              <a:t> </a:t>
            </a:r>
            <a:r>
              <a:t>логопедическим</a:t>
            </a:r>
            <a:r>
              <a:rPr spc="0"/>
              <a:t> </a:t>
            </a:r>
            <a:r>
              <a:t>занятиям,</a:t>
            </a:r>
            <a:r>
              <a:rPr spc="0"/>
              <a:t> </a:t>
            </a:r>
            <a:r>
              <a:rPr spc="-8"/>
              <a:t>повышает </a:t>
            </a:r>
            <a:r>
              <a:t> уровень</a:t>
            </a:r>
            <a:r>
              <a:rPr spc="0"/>
              <a:t> </a:t>
            </a:r>
            <a:r>
              <a:t>речевого</a:t>
            </a:r>
            <a:r>
              <a:rPr spc="0"/>
              <a:t> </a:t>
            </a:r>
            <a:r>
              <a:t>развития</a:t>
            </a:r>
            <a:r>
              <a:rPr spc="0"/>
              <a:t> </a:t>
            </a:r>
            <a:r>
              <a:t>старших</a:t>
            </a:r>
            <a:r>
              <a:rPr spc="0"/>
              <a:t> </a:t>
            </a:r>
            <a:r>
              <a:t>дошкольников</a:t>
            </a:r>
            <a:r>
              <a:rPr spc="0"/>
              <a:t> </a:t>
            </a:r>
            <a:r>
              <a:t>и </a:t>
            </a:r>
            <a:r>
              <a:rPr spc="0"/>
              <a:t> </a:t>
            </a:r>
            <a:r>
              <a:t>качество их</a:t>
            </a:r>
            <a:r>
              <a:rPr spc="0"/>
              <a:t> </a:t>
            </a:r>
            <a:r>
              <a:t>подготовки</a:t>
            </a:r>
            <a:r>
              <a:rPr spc="21"/>
              <a:t> </a:t>
            </a:r>
            <a:r>
              <a:t>к школе.</a:t>
            </a:r>
            <a:endParaRPr spc="-6" sz="2046">
              <a:latin typeface="Helvetica"/>
              <a:ea typeface="Helvetica"/>
              <a:cs typeface="Helvetica"/>
              <a:sym typeface="Helvetica"/>
            </a:endParaRPr>
          </a:p>
          <a:p>
            <a:pPr marL="243145" indent="-231925" defTabSz="425195">
              <a:buClr>
                <a:srgbClr val="30B6FC"/>
              </a:buClr>
              <a:buSzPct val="100000"/>
              <a:buFont typeface="Symbol"/>
              <a:buChar char="*"/>
              <a:defRPr spc="-5" sz="1860">
                <a:latin typeface="+mj-lt"/>
                <a:ea typeface="+mj-ea"/>
                <a:cs typeface="+mj-cs"/>
                <a:sym typeface="Times New Roman"/>
              </a:defRPr>
            </a:pPr>
            <a:r>
              <a:t>Использование</a:t>
            </a:r>
            <a:r>
              <a:rPr spc="0"/>
              <a:t> </a:t>
            </a:r>
            <a:r>
              <a:t>игр</a:t>
            </a:r>
            <a:r>
              <a:rPr spc="0"/>
              <a:t> </a:t>
            </a:r>
            <a:r>
              <a:t>делает</a:t>
            </a:r>
            <a:r>
              <a:rPr spc="0"/>
              <a:t> </a:t>
            </a:r>
            <a:r>
              <a:t>процесс</a:t>
            </a:r>
            <a:r>
              <a:rPr spc="0"/>
              <a:t> </a:t>
            </a:r>
            <a:r>
              <a:rPr spc="-8"/>
              <a:t>автоматизации </a:t>
            </a:r>
            <a:r>
              <a:rPr spc="-393"/>
              <a:t> </a:t>
            </a:r>
            <a:r>
              <a:t>звуков в </a:t>
            </a:r>
            <a:r>
              <a:rPr spc="0"/>
              <a:t>речи </a:t>
            </a:r>
            <a:r>
              <a:t>интересным, творческим, увлекательным, </a:t>
            </a:r>
            <a:r>
              <a:rPr spc="0"/>
              <a:t> </a:t>
            </a:r>
            <a:r>
              <a:t>лишённым</a:t>
            </a:r>
            <a:r>
              <a:rPr spc="21"/>
              <a:t> </a:t>
            </a:r>
            <a:r>
              <a:t>рутины</a:t>
            </a:r>
            <a:r>
              <a:rPr spc="16"/>
              <a:t> </a:t>
            </a:r>
            <a:r>
              <a:t>и</a:t>
            </a:r>
            <a:r>
              <a:rPr spc="-8"/>
              <a:t> </a:t>
            </a:r>
            <a:r>
              <a:t>однообразия.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Виды игр для родителей"/>
          <p:cNvSpPr txBox="1"/>
          <p:nvPr>
            <p:ph type="title"/>
          </p:nvPr>
        </p:nvSpPr>
        <p:spPr>
          <a:xfrm>
            <a:off x="1976823" y="195959"/>
            <a:ext cx="5190354" cy="570285"/>
          </a:xfrm>
          <a:prstGeom prst="rect">
            <a:avLst/>
          </a:prstGeom>
        </p:spPr>
        <p:txBody>
          <a:bodyPr/>
          <a:lstStyle/>
          <a:p>
            <a:pPr/>
            <a:r>
              <a:t>Виды игр для родителей</a:t>
            </a:r>
          </a:p>
        </p:txBody>
      </p:sp>
      <p:sp>
        <p:nvSpPr>
          <p:cNvPr id="101" name="В работе по автоматизации звуков применяются игры с разнообразными  предметами (мячами, пирамидками, бусами, пластмассовыми шариками и  пр.), а так же настольные игры.…"/>
          <p:cNvSpPr txBox="1"/>
          <p:nvPr>
            <p:ph type="body" sz="half" idx="1"/>
          </p:nvPr>
        </p:nvSpPr>
        <p:spPr>
          <a:xfrm>
            <a:off x="333871" y="1096460"/>
            <a:ext cx="4030745" cy="4665080"/>
          </a:xfrm>
          <a:prstGeom prst="rect">
            <a:avLst/>
          </a:prstGeom>
        </p:spPr>
        <p:txBody>
          <a:bodyPr/>
          <a:lstStyle/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В работе по автоматизации </a:t>
            </a:r>
            <a:r>
              <a:rPr spc="-5"/>
              <a:t>звуков </a:t>
            </a:r>
            <a:r>
              <a:t>применяются игры с разнообразными </a:t>
            </a:r>
            <a:r>
              <a:rPr spc="5"/>
              <a:t> </a:t>
            </a:r>
            <a:r>
              <a:t>предметами</a:t>
            </a:r>
            <a:r>
              <a:rPr spc="-20"/>
              <a:t> </a:t>
            </a:r>
            <a:r>
              <a:rPr spc="-5"/>
              <a:t>(мячами,</a:t>
            </a:r>
            <a:r>
              <a:rPr spc="-20"/>
              <a:t> </a:t>
            </a:r>
            <a:r>
              <a:t>пирамидками,</a:t>
            </a:r>
            <a:r>
              <a:rPr spc="-15"/>
              <a:t> </a:t>
            </a:r>
            <a:r>
              <a:t>бусами,</a:t>
            </a:r>
            <a:r>
              <a:rPr spc="-15"/>
              <a:t> </a:t>
            </a:r>
            <a:r>
              <a:t>пластмассовыми</a:t>
            </a:r>
            <a:r>
              <a:rPr spc="-35"/>
              <a:t> </a:t>
            </a:r>
            <a:r>
              <a:t>шариками</a:t>
            </a:r>
            <a:r>
              <a:rPr spc="-15"/>
              <a:t> </a:t>
            </a:r>
            <a:r>
              <a:t>и </a:t>
            </a:r>
            <a:r>
              <a:rPr spc="-359"/>
              <a:t> </a:t>
            </a:r>
            <a:r>
              <a:t>пр.),</a:t>
            </a:r>
            <a:r>
              <a:rPr spc="-20"/>
              <a:t> </a:t>
            </a:r>
            <a:r>
              <a:t>а</a:t>
            </a:r>
            <a:r>
              <a:rPr spc="-10"/>
              <a:t> </a:t>
            </a:r>
            <a:r>
              <a:t>так</a:t>
            </a:r>
            <a:r>
              <a:rPr spc="-20"/>
              <a:t> </a:t>
            </a:r>
            <a:r>
              <a:t>же</a:t>
            </a:r>
            <a:r>
              <a:rPr spc="-20"/>
              <a:t> </a:t>
            </a:r>
            <a:r>
              <a:t>настольные</a:t>
            </a:r>
            <a:r>
              <a:rPr spc="-5"/>
              <a:t> </a:t>
            </a:r>
            <a:r>
              <a:t>игры.</a:t>
            </a:r>
            <a:r>
              <a:rPr spc="-20"/>
              <a:t> </a:t>
            </a:r>
            <a:endParaRPr spc="-20"/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endParaRPr spc="-20"/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Настольные</a:t>
            </a:r>
            <a:r>
              <a:rPr spc="-25"/>
              <a:t> </a:t>
            </a:r>
            <a:r>
              <a:t>игры могут</a:t>
            </a:r>
            <a:r>
              <a:rPr spc="-10"/>
              <a:t> </a:t>
            </a:r>
            <a:r>
              <a:t>быть</a:t>
            </a:r>
            <a:r>
              <a:rPr spc="-10"/>
              <a:t> </a:t>
            </a:r>
            <a:r>
              <a:t>разных</a:t>
            </a:r>
            <a:r>
              <a:rPr spc="-10"/>
              <a:t> </a:t>
            </a:r>
            <a:r>
              <a:t>форм:</a:t>
            </a:r>
            <a:endParaRPr spc="-4" sz="1462">
              <a:latin typeface="Helvetica"/>
              <a:ea typeface="Helvetica"/>
              <a:cs typeface="Helvetica"/>
              <a:sym typeface="Helvetica"/>
            </a:endParaRPr>
          </a:p>
          <a:p>
            <a:pPr marL="288469" indent="-277547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игры</a:t>
            </a:r>
            <a:r>
              <a:rPr spc="-20"/>
              <a:t> </a:t>
            </a:r>
            <a:r>
              <a:t>с</a:t>
            </a:r>
            <a:r>
              <a:rPr spc="-10"/>
              <a:t> </a:t>
            </a:r>
            <a:r>
              <a:t>карточками,</a:t>
            </a:r>
            <a:r>
              <a:rPr spc="-30"/>
              <a:t> </a:t>
            </a:r>
            <a:r>
              <a:t>для</a:t>
            </a:r>
            <a:r>
              <a:rPr spc="-15"/>
              <a:t> </a:t>
            </a:r>
            <a:r>
              <a:t>которых</a:t>
            </a:r>
            <a:r>
              <a:rPr spc="-10"/>
              <a:t> </a:t>
            </a:r>
            <a:r>
              <a:t>имеются</a:t>
            </a:r>
            <a:r>
              <a:rPr spc="-30"/>
              <a:t> </a:t>
            </a:r>
            <a:r>
              <a:t>разнообразные игровые</a:t>
            </a:r>
            <a:r>
              <a:rPr spc="-10"/>
              <a:t> </a:t>
            </a:r>
            <a:r>
              <a:t>поля </a:t>
            </a:r>
            <a:r>
              <a:rPr spc="-354"/>
              <a:t> </a:t>
            </a:r>
            <a:r>
              <a:t>(шаблоны)</a:t>
            </a:r>
            <a:endParaRPr spc="-4" sz="1462">
              <a:latin typeface="Helvetica"/>
              <a:ea typeface="Helvetica"/>
              <a:cs typeface="Helvetica"/>
              <a:sym typeface="Helvetica"/>
            </a:endParaRPr>
          </a:p>
          <a:p>
            <a:pPr marL="288469" indent="-277547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игры</a:t>
            </a:r>
            <a:r>
              <a:rPr spc="-25"/>
              <a:t> </a:t>
            </a:r>
            <a:r>
              <a:t>статичные</a:t>
            </a:r>
            <a:r>
              <a:rPr spc="-35"/>
              <a:t> </a:t>
            </a:r>
            <a:r>
              <a:rPr spc="-5"/>
              <a:t>(без</a:t>
            </a:r>
            <a:r>
              <a:rPr spc="-10"/>
              <a:t> </a:t>
            </a:r>
            <a:r>
              <a:t>вырезных</a:t>
            </a:r>
            <a:r>
              <a:rPr spc="-25"/>
              <a:t> </a:t>
            </a:r>
            <a:r>
              <a:t>карточек)</a:t>
            </a:r>
            <a:endParaRPr spc="-4" sz="1462">
              <a:latin typeface="Helvetica"/>
              <a:ea typeface="Helvetica"/>
              <a:cs typeface="Helvetica"/>
              <a:sym typeface="Helvetica"/>
            </a:endParaRPr>
          </a:p>
          <a:p>
            <a:pPr marL="288469" indent="-277547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вспомогательный</a:t>
            </a:r>
            <a:r>
              <a:rPr spc="-35"/>
              <a:t> </a:t>
            </a:r>
            <a:r>
              <a:t>материал</a:t>
            </a:r>
            <a:r>
              <a:rPr spc="-30"/>
              <a:t> </a:t>
            </a:r>
            <a:r>
              <a:rPr spc="-5"/>
              <a:t>(карточки</a:t>
            </a:r>
            <a:r>
              <a:rPr spc="-35"/>
              <a:t> </a:t>
            </a:r>
            <a:r>
              <a:t>с</a:t>
            </a:r>
            <a:r>
              <a:rPr spc="-20"/>
              <a:t> </a:t>
            </a:r>
            <a:r>
              <a:t>символами,</a:t>
            </a:r>
            <a:r>
              <a:rPr spc="-25"/>
              <a:t> </a:t>
            </a:r>
            <a:r>
              <a:t>предметные </a:t>
            </a:r>
            <a:r>
              <a:rPr spc="-359"/>
              <a:t> </a:t>
            </a:r>
            <a:r>
              <a:t>картинки</a:t>
            </a:r>
            <a:r>
              <a:rPr spc="-30"/>
              <a:t> </a:t>
            </a:r>
            <a:r>
              <a:t>и</a:t>
            </a:r>
            <a:r>
              <a:rPr spc="-15"/>
              <a:t> </a:t>
            </a:r>
            <a:r>
              <a:t>т.д.)</a:t>
            </a:r>
            <a:endParaRPr spc="-4" sz="1462">
              <a:latin typeface="Helvetica"/>
              <a:ea typeface="Helvetica"/>
              <a:cs typeface="Helvetica"/>
              <a:sym typeface="Helvetica"/>
            </a:endParaRPr>
          </a:p>
          <a:p>
            <a:pPr marL="288469" indent="-277547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игры</a:t>
            </a:r>
            <a:r>
              <a:rPr spc="-30"/>
              <a:t> </a:t>
            </a:r>
            <a:r>
              <a:t>по</a:t>
            </a:r>
            <a:r>
              <a:rPr spc="-20"/>
              <a:t> </a:t>
            </a:r>
            <a:r>
              <a:t>типу</a:t>
            </a:r>
            <a:r>
              <a:rPr spc="-25"/>
              <a:t> </a:t>
            </a:r>
            <a:r>
              <a:rPr spc="-5"/>
              <a:t>«Лото»</a:t>
            </a:r>
            <a:endParaRPr spc="-4" sz="1462">
              <a:latin typeface="Helvetica"/>
              <a:ea typeface="Helvetica"/>
              <a:cs typeface="Helvetica"/>
              <a:sym typeface="Helvetica"/>
            </a:endParaRPr>
          </a:p>
          <a:p>
            <a:pPr marL="288469" indent="-277547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Игры</a:t>
            </a:r>
            <a:r>
              <a:rPr spc="-10"/>
              <a:t> </a:t>
            </a:r>
            <a:r>
              <a:t>по</a:t>
            </a:r>
            <a:r>
              <a:rPr spc="-10"/>
              <a:t> </a:t>
            </a:r>
            <a:r>
              <a:t>типу</a:t>
            </a:r>
            <a:r>
              <a:rPr spc="-15"/>
              <a:t> </a:t>
            </a:r>
            <a:r>
              <a:rPr spc="-5"/>
              <a:t>«Ходилки-бродилки»</a:t>
            </a:r>
          </a:p>
        </p:txBody>
      </p:sp>
      <p:grpSp>
        <p:nvGrpSpPr>
          <p:cNvPr id="105" name="object 4"/>
          <p:cNvGrpSpPr/>
          <p:nvPr/>
        </p:nvGrpSpPr>
        <p:grpSpPr>
          <a:xfrm>
            <a:off x="3909073" y="1001854"/>
            <a:ext cx="4338488" cy="2193032"/>
            <a:chOff x="0" y="0"/>
            <a:chExt cx="4338486" cy="2193030"/>
          </a:xfrm>
        </p:grpSpPr>
        <p:pic>
          <p:nvPicPr>
            <p:cNvPr id="102" name="object 5" descr="object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90190" y="484240"/>
              <a:ext cx="2248297" cy="15983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3" name="object 6" descr="object 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64596" y="0"/>
              <a:ext cx="1041718" cy="928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4" name="object 7" descr="object 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161145"/>
              <a:ext cx="1337038" cy="1031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В ходе коррекционно-педагогической работы логопед  стремится вовлечь как можно большее количество людей в  этот сложный и трудоемкий процесс (родителей, воспитателей  и других специалистов дошкольного учреждения). От того насколько успешно будет решена з"/>
          <p:cNvSpPr txBox="1"/>
          <p:nvPr>
            <p:ph type="body" idx="1"/>
          </p:nvPr>
        </p:nvSpPr>
        <p:spPr>
          <a:xfrm>
            <a:off x="534156" y="625046"/>
            <a:ext cx="8271090" cy="4177618"/>
          </a:xfrm>
          <a:prstGeom prst="rect">
            <a:avLst/>
          </a:prstGeom>
        </p:spPr>
        <p:txBody>
          <a:bodyPr/>
          <a:lstStyle/>
          <a:p>
            <a:pPr indent="12700" defTabSz="457200">
              <a:defRPr spc="-6" sz="2000">
                <a:latin typeface="+mj-lt"/>
                <a:ea typeface="+mj-ea"/>
                <a:cs typeface="+mj-cs"/>
                <a:sym typeface="Times New Roman"/>
              </a:defRPr>
            </a:pPr>
            <a:r>
              <a:t>В </a:t>
            </a:r>
            <a:r>
              <a:rPr spc="-4"/>
              <a:t>ходе</a:t>
            </a:r>
            <a:r>
              <a:t> </a:t>
            </a:r>
            <a:r>
              <a:rPr spc="-4"/>
              <a:t>коррекционно-педагогической</a:t>
            </a:r>
            <a:r>
              <a:t> работы</a:t>
            </a:r>
            <a:r>
              <a:rPr spc="4"/>
              <a:t> </a:t>
            </a:r>
            <a:r>
              <a:t>логопед </a:t>
            </a:r>
            <a:r>
              <a:rPr spc="-419"/>
              <a:t> </a:t>
            </a:r>
            <a:r>
              <a:rPr spc="-4"/>
              <a:t>стремится</a:t>
            </a:r>
            <a:r>
              <a:t> </a:t>
            </a:r>
            <a:r>
              <a:rPr spc="-4"/>
              <a:t>вовлечь</a:t>
            </a:r>
            <a:r>
              <a:t> как</a:t>
            </a:r>
            <a:r>
              <a:rPr spc="4"/>
              <a:t> </a:t>
            </a:r>
            <a:r>
              <a:t>можно</a:t>
            </a:r>
            <a:r>
              <a:rPr spc="4"/>
              <a:t> </a:t>
            </a:r>
            <a:r>
              <a:rPr spc="-4"/>
              <a:t>большее</a:t>
            </a:r>
            <a:r>
              <a:t> </a:t>
            </a:r>
            <a:r>
              <a:rPr spc="-4"/>
              <a:t>количество</a:t>
            </a:r>
            <a:r>
              <a:t> людей</a:t>
            </a:r>
            <a:r>
              <a:rPr spc="4"/>
              <a:t> </a:t>
            </a:r>
            <a:r>
              <a:t>в </a:t>
            </a:r>
            <a:r>
              <a:rPr spc="4"/>
              <a:t> </a:t>
            </a:r>
            <a:r>
              <a:rPr spc="-4"/>
              <a:t>этот</a:t>
            </a:r>
            <a:r>
              <a:rPr spc="419"/>
              <a:t> </a:t>
            </a:r>
            <a:r>
              <a:rPr spc="-4"/>
              <a:t>сложный </a:t>
            </a:r>
            <a:r>
              <a:t>и </a:t>
            </a:r>
            <a:r>
              <a:rPr spc="-4"/>
              <a:t>трудоемкий процесс (родителей,</a:t>
            </a:r>
            <a:r>
              <a:rPr spc="425"/>
              <a:t> </a:t>
            </a:r>
            <a:r>
              <a:rPr spc="-4"/>
              <a:t>воспитателей </a:t>
            </a:r>
            <a:r>
              <a:t> и</a:t>
            </a:r>
            <a:r>
              <a:rPr spc="39"/>
              <a:t> </a:t>
            </a:r>
            <a:r>
              <a:t>других</a:t>
            </a:r>
            <a:r>
              <a:rPr spc="45"/>
              <a:t> </a:t>
            </a:r>
            <a:r>
              <a:rPr spc="-4"/>
              <a:t>специалистов</a:t>
            </a:r>
            <a:r>
              <a:rPr spc="55"/>
              <a:t> </a:t>
            </a:r>
            <a:r>
              <a:rPr spc="-4"/>
              <a:t>дошкольного</a:t>
            </a:r>
            <a:r>
              <a:rPr spc="39"/>
              <a:t> </a:t>
            </a:r>
            <a:r>
              <a:rPr spc="-4"/>
              <a:t>учреждения).</a:t>
            </a:r>
            <a:r>
              <a:rPr spc="50"/>
              <a:t> </a:t>
            </a:r>
            <a:r>
              <a:rPr spc="-4"/>
              <a:t>От</a:t>
            </a:r>
            <a:r>
              <a:rPr spc="45"/>
              <a:t> </a:t>
            </a:r>
            <a:r>
              <a:rPr spc="-4"/>
              <a:t>того насколько успешно будет решена задача сетевого взаимодействия, во многом зависят дальнейшие успехи ребёнка.</a:t>
            </a:r>
          </a:p>
        </p:txBody>
      </p:sp>
      <p:pic>
        <p:nvPicPr>
          <p:cNvPr id="108" name="object 4" descr="object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07740" y="2528777"/>
            <a:ext cx="3816478" cy="2736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Мама, папа – поиграй со мной (варианты игр для  автоматизации звуков речи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2039111" marR="4064" indent="-1965452" defTabSz="731520">
              <a:spcBef>
                <a:spcPts val="0"/>
              </a:spcBef>
              <a:tabLst>
                <a:tab pos="3048000" algn="l"/>
              </a:tabLst>
              <a:defRPr sz="2800"/>
            </a:pPr>
            <a:r>
              <a:t>Мама, папа – поиграй со мной (варианты игр для </a:t>
            </a:r>
            <a:r>
              <a:rPr spc="-600"/>
              <a:t> </a:t>
            </a:r>
            <a:r>
              <a:t>автоматизации звуков речи)</a:t>
            </a:r>
          </a:p>
        </p:txBody>
      </p:sp>
      <p:sp>
        <p:nvSpPr>
          <p:cNvPr id="111" name="«Ступеньки»:…"/>
          <p:cNvSpPr txBox="1"/>
          <p:nvPr>
            <p:ph type="body" sz="half" idx="1"/>
          </p:nvPr>
        </p:nvSpPr>
        <p:spPr>
          <a:xfrm>
            <a:off x="535940" y="1661173"/>
            <a:ext cx="3453441" cy="4936201"/>
          </a:xfrm>
          <a:prstGeom prst="rect">
            <a:avLst/>
          </a:prstGeom>
        </p:spPr>
        <p:txBody>
          <a:bodyPr/>
          <a:lstStyle/>
          <a:p>
            <a:pPr marL="273110" indent="-262734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«Ступеньки»:</a:t>
            </a:r>
          </a:p>
          <a:p>
            <a:pPr marL="10922" defTabSz="393192">
              <a:buSzPct val="100000"/>
              <a:buAutoNum type="arabicPeriod" startAt="1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вариант: На листке родители рисуют ступеньки. Нужно прошагать пальчиками по  ступенькам вверх и вниз, правильно повторяя автоматизируемый звук или слог.</a:t>
            </a:r>
          </a:p>
          <a:p>
            <a:pPr marL="10922" defTabSz="393192">
              <a:buSzPct val="100000"/>
              <a:buAutoNum type="arabicPeriod" startAt="1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вариант: Ступеньки выкладываются самим ребенком на столе из счетных палочек  или спичек. Задание остается прежним.</a:t>
            </a:r>
          </a:p>
          <a:p>
            <a:pPr marL="10922" defTabSz="393192">
              <a:buSzPct val="100000"/>
              <a:buAutoNum type="arabicPeriod" startAt="1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вариант: Выкладываются ступеньки или рисуются на листке. Ребёнку предлагается  две мелкие игрушки ( киндер сюрприз), которые он перемещает вверх по лестнице  и проговаривает два разных слога с автоматизируемым звуком.</a:t>
            </a:r>
          </a:p>
        </p:txBody>
      </p:sp>
      <p:grpSp>
        <p:nvGrpSpPr>
          <p:cNvPr id="114" name="object 4"/>
          <p:cNvGrpSpPr/>
          <p:nvPr/>
        </p:nvGrpSpPr>
        <p:grpSpPr>
          <a:xfrm>
            <a:off x="4445941" y="1719398"/>
            <a:ext cx="4146297" cy="1972818"/>
            <a:chOff x="0" y="0"/>
            <a:chExt cx="4146296" cy="1972816"/>
          </a:xfrm>
        </p:grpSpPr>
        <p:pic>
          <p:nvPicPr>
            <p:cNvPr id="112" name="object 5" descr="object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224" y="14287"/>
              <a:ext cx="4117722" cy="19442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3" name="object 6"/>
            <p:cNvSpPr/>
            <p:nvPr/>
          </p:nvSpPr>
          <p:spPr>
            <a:xfrm>
              <a:off x="0" y="0"/>
              <a:ext cx="4146297" cy="1972817"/>
            </a:xfrm>
            <a:prstGeom prst="rect">
              <a:avLst/>
            </a:prstGeom>
            <a:noFill/>
            <a:ln w="28575" cap="flat">
              <a:solidFill>
                <a:srgbClr val="4584D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R="0" indent="0" algn="l">
                <a:lnSpc>
                  <a:spcPct val="100000"/>
                </a:lnSpc>
                <a:spcBef>
                  <a:spcPts val="0"/>
                </a:spcBef>
                <a:tabLst/>
                <a:defRPr spc="0"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«Прокати мяч».…"/>
          <p:cNvSpPr txBox="1"/>
          <p:nvPr>
            <p:ph type="body" idx="1"/>
          </p:nvPr>
        </p:nvSpPr>
        <p:spPr>
          <a:xfrm>
            <a:off x="350663" y="139259"/>
            <a:ext cx="7644334" cy="4361288"/>
          </a:xfrm>
          <a:prstGeom prst="rect">
            <a:avLst/>
          </a:prstGeom>
        </p:spPr>
        <p:txBody>
          <a:bodyPr/>
          <a:lstStyle/>
          <a:p>
            <a:pPr marL="260407" indent="-250514" defTabSz="374904">
              <a:buClr>
                <a:srgbClr val="30B6FC"/>
              </a:buClr>
              <a:buSzPct val="100000"/>
              <a:buFont typeface="Symbol"/>
              <a:buChar char="*"/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«Прокати</a:t>
            </a:r>
            <a:r>
              <a:rPr spc="-40"/>
              <a:t> </a:t>
            </a:r>
            <a:r>
              <a:t>мяч».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31983" indent="-322090" defTabSz="374904">
              <a:buClr>
                <a:srgbClr val="30B6FC"/>
              </a:buClr>
              <a:buSzPct val="100000"/>
              <a:buFont typeface="Symbol"/>
              <a:buChar char="*"/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Родитель</a:t>
            </a:r>
            <a:r>
              <a:rPr spc="-46"/>
              <a:t> </a:t>
            </a:r>
            <a:r>
              <a:t>предлагает</a:t>
            </a:r>
            <a:r>
              <a:rPr spc="-35"/>
              <a:t> </a:t>
            </a:r>
            <a:r>
              <a:rPr spc="-5"/>
              <a:t>ребенку</a:t>
            </a:r>
            <a:r>
              <a:rPr spc="-29"/>
              <a:t> </a:t>
            </a:r>
            <a:r>
              <a:t>прокатить</a:t>
            </a:r>
            <a:r>
              <a:rPr spc="-23"/>
              <a:t> </a:t>
            </a:r>
            <a:r>
              <a:t>по</a:t>
            </a:r>
            <a:r>
              <a:rPr spc="-5"/>
              <a:t> полу</a:t>
            </a:r>
            <a:r>
              <a:rPr spc="17"/>
              <a:t> </a:t>
            </a:r>
            <a:r>
              <a:t>мяч</a:t>
            </a:r>
            <a:r>
              <a:rPr spc="-35"/>
              <a:t> </a:t>
            </a:r>
            <a:r>
              <a:t>из</a:t>
            </a:r>
            <a:r>
              <a:rPr spc="-11"/>
              <a:t> </a:t>
            </a:r>
            <a:r>
              <a:t>одного конца комнаты</a:t>
            </a:r>
            <a:r>
              <a:rPr spc="-35"/>
              <a:t> </a:t>
            </a:r>
            <a:r>
              <a:t>в</a:t>
            </a:r>
            <a:r>
              <a:rPr spc="5"/>
              <a:t> </a:t>
            </a:r>
            <a:r>
              <a:t>другой,</a:t>
            </a:r>
            <a:endParaRPr spc="-3" sz="1148">
              <a:latin typeface="Helvetica"/>
              <a:ea typeface="Helvetica"/>
              <a:cs typeface="Helvetica"/>
              <a:sym typeface="Helvetica"/>
            </a:endParaRPr>
          </a:p>
          <a:p>
            <a:pPr indent="235356" defTabSz="374904"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произнося при этом </a:t>
            </a:r>
            <a:r>
              <a:rPr spc="-5"/>
              <a:t>нужный звук. Используется </a:t>
            </a:r>
            <a:r>
              <a:t>эта игра для </a:t>
            </a:r>
            <a:r>
              <a:rPr spc="-5"/>
              <a:t>автоматизации </a:t>
            </a:r>
            <a:r>
              <a:t>шипящих, </a:t>
            </a:r>
            <a:r>
              <a:rPr spc="-339"/>
              <a:t> </a:t>
            </a:r>
            <a:r>
              <a:t>свистящих</a:t>
            </a:r>
            <a:r>
              <a:rPr spc="-46"/>
              <a:t> </a:t>
            </a:r>
            <a:r>
              <a:t>и</a:t>
            </a:r>
            <a:r>
              <a:rPr spc="-17"/>
              <a:t> </a:t>
            </a:r>
            <a:r>
              <a:t>сонорных</a:t>
            </a:r>
            <a:r>
              <a:rPr spc="5"/>
              <a:t> </a:t>
            </a:r>
            <a:r>
              <a:rPr spc="-5"/>
              <a:t>звуков.</a:t>
            </a:r>
            <a:r>
              <a:t> Также</a:t>
            </a:r>
            <a:r>
              <a:rPr spc="-11"/>
              <a:t> </a:t>
            </a:r>
            <a:r>
              <a:rPr spc="-5"/>
              <a:t>ребенок</a:t>
            </a:r>
            <a:r>
              <a:rPr spc="-29"/>
              <a:t> </a:t>
            </a:r>
            <a:r>
              <a:t>может</a:t>
            </a:r>
            <a:r>
              <a:rPr spc="-29"/>
              <a:t> </a:t>
            </a:r>
            <a:r>
              <a:rPr spc="-5"/>
              <a:t>подбрасывать</a:t>
            </a:r>
            <a:r>
              <a:rPr spc="5"/>
              <a:t> </a:t>
            </a:r>
            <a:r>
              <a:t>мяч</a:t>
            </a:r>
            <a:r>
              <a:rPr spc="-17"/>
              <a:t> </a:t>
            </a:r>
            <a:r>
              <a:rPr spc="-5"/>
              <a:t>вверх.</a:t>
            </a:r>
            <a:endParaRPr spc="-3" sz="1148">
              <a:latin typeface="Helvetica"/>
              <a:ea typeface="Helvetica"/>
              <a:cs typeface="Helvetica"/>
              <a:sym typeface="Helvetica"/>
            </a:endParaRPr>
          </a:p>
          <a:p>
            <a:pPr marL="260407" indent="-250514" defTabSz="374904">
              <a:buClr>
                <a:srgbClr val="30B6FC"/>
              </a:buClr>
              <a:buSzPct val="100000"/>
              <a:buFont typeface="Symbol"/>
              <a:buChar char="*"/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«Кубик».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31983" indent="-322090" defTabSz="374904">
              <a:buClr>
                <a:srgbClr val="30B6FC"/>
              </a:buClr>
              <a:buSzPct val="100000"/>
              <a:buFont typeface="Symbol"/>
              <a:buChar char="*"/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1</a:t>
            </a:r>
            <a:r>
              <a:rPr spc="5"/>
              <a:t> </a:t>
            </a:r>
            <a:r>
              <a:rPr spc="-5"/>
              <a:t>вариант.</a:t>
            </a:r>
            <a:r>
              <a:rPr spc="-29"/>
              <a:t> </a:t>
            </a:r>
            <a:r>
              <a:t>Ребёнку</a:t>
            </a:r>
            <a:r>
              <a:rPr spc="-17"/>
              <a:t> </a:t>
            </a:r>
            <a:r>
              <a:rPr spc="-5"/>
              <a:t>предлагается</a:t>
            </a:r>
            <a:r>
              <a:rPr spc="-23"/>
              <a:t> </a:t>
            </a:r>
            <a:r>
              <a:t>произнести</a:t>
            </a:r>
            <a:r>
              <a:rPr spc="-35"/>
              <a:t> </a:t>
            </a:r>
            <a:r>
              <a:rPr spc="-5"/>
              <a:t>слово</a:t>
            </a:r>
            <a:r>
              <a:rPr spc="29"/>
              <a:t> </a:t>
            </a:r>
            <a:r>
              <a:t>столько</a:t>
            </a:r>
            <a:r>
              <a:rPr spc="11"/>
              <a:t> </a:t>
            </a:r>
            <a:r>
              <a:rPr spc="-5"/>
              <a:t>раз, какое</a:t>
            </a:r>
            <a:r>
              <a:rPr spc="17"/>
              <a:t> </a:t>
            </a:r>
            <a:r>
              <a:t>число</a:t>
            </a:r>
            <a:r>
              <a:rPr spc="5"/>
              <a:t> </a:t>
            </a:r>
            <a:r>
              <a:rPr spc="-5"/>
              <a:t>выпало</a:t>
            </a:r>
            <a:r>
              <a:rPr spc="29"/>
              <a:t> </a:t>
            </a:r>
            <a:r>
              <a:rPr spc="-5"/>
              <a:t>на </a:t>
            </a:r>
            <a:r>
              <a:rPr spc="-333"/>
              <a:t> </a:t>
            </a:r>
            <a:r>
              <a:rPr spc="-5"/>
              <a:t>кубике.</a:t>
            </a:r>
            <a:r>
              <a:rPr spc="-11"/>
              <a:t> </a:t>
            </a:r>
            <a:r>
              <a:t>2</a:t>
            </a:r>
            <a:r>
              <a:rPr spc="5"/>
              <a:t> </a:t>
            </a:r>
            <a:r>
              <a:t>вариант.</a:t>
            </a:r>
            <a:r>
              <a:rPr spc="-35"/>
              <a:t> </a:t>
            </a:r>
            <a:r>
              <a:t>Придумать</a:t>
            </a:r>
            <a:r>
              <a:rPr spc="-46"/>
              <a:t> </a:t>
            </a:r>
            <a:r>
              <a:rPr spc="-5"/>
              <a:t>слова</a:t>
            </a:r>
            <a:r>
              <a:t> </a:t>
            </a:r>
            <a:r>
              <a:rPr spc="-5"/>
              <a:t>на </a:t>
            </a:r>
            <a:r>
              <a:t>заданный</a:t>
            </a:r>
            <a:r>
              <a:rPr spc="-17"/>
              <a:t> </a:t>
            </a:r>
            <a:r>
              <a:rPr spc="-5"/>
              <a:t>звук,</a:t>
            </a:r>
            <a:r>
              <a:rPr spc="11"/>
              <a:t> </a:t>
            </a:r>
            <a:r>
              <a:t>который</a:t>
            </a:r>
            <a:r>
              <a:rPr spc="-17"/>
              <a:t> </a:t>
            </a:r>
            <a:r>
              <a:rPr spc="-5"/>
              <a:t>выпал</a:t>
            </a:r>
            <a:r>
              <a:rPr spc="5"/>
              <a:t> </a:t>
            </a:r>
            <a:r>
              <a:rPr spc="-5"/>
              <a:t>на</a:t>
            </a:r>
            <a:r>
              <a:rPr spc="-11"/>
              <a:t> </a:t>
            </a:r>
            <a:r>
              <a:rPr spc="-5"/>
              <a:t>кубике.</a:t>
            </a:r>
            <a:endParaRPr spc="-3" sz="1148">
              <a:latin typeface="Helvetica"/>
              <a:ea typeface="Helvetica"/>
              <a:cs typeface="Helvetica"/>
              <a:sym typeface="Helvetica"/>
            </a:endParaRPr>
          </a:p>
          <a:p>
            <a:pPr marL="260407" indent="-250514" defTabSz="374904">
              <a:buClr>
                <a:srgbClr val="30B6FC"/>
              </a:buClr>
              <a:buSzPct val="100000"/>
              <a:buFont typeface="Symbol"/>
              <a:buChar char="*"/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«Волчок».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31983" indent="-322090" defTabSz="374904">
              <a:buClr>
                <a:srgbClr val="30B6FC"/>
              </a:buClr>
              <a:buSzPct val="100000"/>
              <a:buFont typeface="Symbol"/>
              <a:buChar char="*"/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Деревянный</a:t>
            </a:r>
            <a:r>
              <a:rPr spc="-46"/>
              <a:t> </a:t>
            </a:r>
            <a:r>
              <a:t>или</a:t>
            </a:r>
            <a:r>
              <a:rPr spc="11"/>
              <a:t> </a:t>
            </a:r>
            <a:r>
              <a:rPr spc="-5"/>
              <a:t>пластмассовый</a:t>
            </a:r>
            <a:r>
              <a:rPr spc="11"/>
              <a:t> </a:t>
            </a:r>
            <a:r>
              <a:rPr spc="-5"/>
              <a:t>волчок,</a:t>
            </a:r>
            <a:r>
              <a:rPr spc="29"/>
              <a:t> </a:t>
            </a:r>
            <a:r>
              <a:rPr spc="-5"/>
              <a:t>раскручивается</a:t>
            </a:r>
            <a:r>
              <a:t> </a:t>
            </a:r>
            <a:r>
              <a:rPr spc="-5"/>
              <a:t>большим </a:t>
            </a:r>
            <a:r>
              <a:t>и </a:t>
            </a:r>
            <a:r>
              <a:rPr spc="-5"/>
              <a:t>указательным</a:t>
            </a:r>
            <a:endParaRPr spc="-3" sz="1148">
              <a:latin typeface="Helvetica"/>
              <a:ea typeface="Helvetica"/>
              <a:cs typeface="Helvetica"/>
              <a:sym typeface="Helvetica"/>
            </a:endParaRPr>
          </a:p>
          <a:p>
            <a:pPr indent="235356" defTabSz="374904"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пальцами,</a:t>
            </a:r>
            <a:r>
              <a:rPr spc="-23"/>
              <a:t> </a:t>
            </a:r>
            <a:r>
              <a:rPr spc="0"/>
              <a:t>большим</a:t>
            </a:r>
            <a:r>
              <a:rPr spc="-11"/>
              <a:t> </a:t>
            </a:r>
            <a:r>
              <a:rPr spc="0"/>
              <a:t>и</a:t>
            </a:r>
            <a:r>
              <a:rPr spc="-17"/>
              <a:t> </a:t>
            </a:r>
            <a:r>
              <a:rPr spc="0"/>
              <a:t>средним,</a:t>
            </a:r>
            <a:r>
              <a:rPr spc="-46"/>
              <a:t> </a:t>
            </a:r>
            <a:r>
              <a:rPr spc="0"/>
              <a:t>большим</a:t>
            </a:r>
            <a:r>
              <a:rPr spc="-17"/>
              <a:t> </a:t>
            </a:r>
            <a:r>
              <a:rPr spc="0"/>
              <a:t>и</a:t>
            </a:r>
            <a:r>
              <a:rPr spc="-11"/>
              <a:t> </a:t>
            </a:r>
            <a:r>
              <a:t>безымянным,</a:t>
            </a:r>
            <a:r>
              <a:rPr spc="-46"/>
              <a:t> </a:t>
            </a:r>
            <a:r>
              <a:rPr spc="0"/>
              <a:t>большим</a:t>
            </a:r>
            <a:r>
              <a:rPr spc="-17"/>
              <a:t> </a:t>
            </a:r>
            <a:r>
              <a:rPr spc="0"/>
              <a:t>и</a:t>
            </a:r>
            <a:r>
              <a:rPr spc="-11"/>
              <a:t> </a:t>
            </a:r>
            <a:r>
              <a:rPr spc="0"/>
              <a:t>мизинцем.</a:t>
            </a:r>
            <a:endParaRPr spc="-3" sz="1148">
              <a:latin typeface="Helvetica"/>
              <a:ea typeface="Helvetica"/>
              <a:cs typeface="Helvetica"/>
              <a:sym typeface="Helvetica"/>
            </a:endParaRPr>
          </a:p>
          <a:p>
            <a:pPr indent="235356" defTabSz="374904"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Упражнение</a:t>
            </a:r>
            <a:r>
              <a:rPr spc="-41"/>
              <a:t> </a:t>
            </a:r>
            <a:r>
              <a:t>сначала</a:t>
            </a:r>
            <a:r>
              <a:rPr spc="17"/>
              <a:t> </a:t>
            </a:r>
            <a:r>
              <a:t>выполняется пальцами</a:t>
            </a:r>
            <a:r>
              <a:rPr spc="0"/>
              <a:t> </a:t>
            </a:r>
            <a:r>
              <a:t>ведущей</a:t>
            </a:r>
            <a:r>
              <a:rPr spc="-11"/>
              <a:t> </a:t>
            </a:r>
            <a:r>
              <a:t>руки,</a:t>
            </a:r>
            <a:r>
              <a:rPr spc="5"/>
              <a:t> </a:t>
            </a:r>
            <a:r>
              <a:rPr spc="0"/>
              <a:t>а</a:t>
            </a:r>
            <a:r>
              <a:rPr spc="11"/>
              <a:t> </a:t>
            </a:r>
            <a:r>
              <a:t>затем</a:t>
            </a:r>
            <a:r>
              <a:rPr spc="-17"/>
              <a:t> </a:t>
            </a:r>
            <a:r>
              <a:rPr spc="0"/>
              <a:t>другой</a:t>
            </a:r>
            <a:r>
              <a:t> руки.</a:t>
            </a:r>
            <a:r>
              <a:rPr spc="11"/>
              <a:t> </a:t>
            </a:r>
            <a:r>
              <a:t>Пока </a:t>
            </a:r>
            <a:r>
              <a:rPr spc="-339"/>
              <a:t> </a:t>
            </a:r>
            <a:r>
              <a:t>волчок</a:t>
            </a:r>
            <a:r>
              <a:rPr spc="17"/>
              <a:t> </a:t>
            </a:r>
            <a:r>
              <a:rPr spc="0"/>
              <a:t>крутится,</a:t>
            </a:r>
            <a:r>
              <a:rPr spc="-41"/>
              <a:t> </a:t>
            </a:r>
            <a:r>
              <a:t>ребёнок</a:t>
            </a:r>
            <a:r>
              <a:rPr spc="-29"/>
              <a:t> </a:t>
            </a:r>
            <a:r>
              <a:rPr spc="0"/>
              <a:t>произносит</a:t>
            </a:r>
            <a:r>
              <a:rPr spc="-11"/>
              <a:t> </a:t>
            </a:r>
            <a:r>
              <a:t>отрабатываемый</a:t>
            </a:r>
            <a:r>
              <a:rPr spc="-35"/>
              <a:t> </a:t>
            </a:r>
            <a:r>
              <a:t>звук.</a:t>
            </a:r>
            <a:endParaRPr spc="-3" sz="1148">
              <a:latin typeface="Helvetica"/>
              <a:ea typeface="Helvetica"/>
              <a:cs typeface="Helvetica"/>
              <a:sym typeface="Helvetica"/>
            </a:endParaRPr>
          </a:p>
          <a:p>
            <a:pPr marL="260407" indent="-250514" defTabSz="374904">
              <a:buClr>
                <a:srgbClr val="30B6FC"/>
              </a:buClr>
              <a:buSzPct val="100000"/>
              <a:buFont typeface="Symbol"/>
              <a:buChar char="*"/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«Говорящий</a:t>
            </a:r>
            <a:r>
              <a:rPr spc="-54"/>
              <a:t> </a:t>
            </a:r>
            <a:r>
              <a:rPr spc="0"/>
              <a:t>карандаш».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380334" indent="-370440" defTabSz="374904">
              <a:buClr>
                <a:srgbClr val="30B6FC"/>
              </a:buClr>
              <a:buSzPct val="107142"/>
              <a:buFont typeface="Symbol"/>
              <a:buChar char="*"/>
              <a:defRPr spc="-5" sz="1640">
                <a:latin typeface="+mj-lt"/>
                <a:ea typeface="+mj-ea"/>
                <a:cs typeface="+mj-cs"/>
                <a:sym typeface="Times New Roman"/>
              </a:defRPr>
            </a:pPr>
            <a:r>
              <a:t>Рисуем,</a:t>
            </a:r>
            <a:r>
              <a:rPr spc="-41"/>
              <a:t> </a:t>
            </a:r>
            <a:r>
              <a:rPr spc="-5"/>
              <a:t>обводим</a:t>
            </a:r>
            <a:r>
              <a:rPr spc="17"/>
              <a:t> </a:t>
            </a:r>
            <a:r>
              <a:t>линии</a:t>
            </a:r>
            <a:r>
              <a:rPr spc="-23"/>
              <a:t> </a:t>
            </a:r>
            <a:r>
              <a:t>–</a:t>
            </a:r>
            <a:r>
              <a:rPr spc="-5"/>
              <a:t> </a:t>
            </a:r>
            <a:r>
              <a:t>при</a:t>
            </a:r>
            <a:r>
              <a:rPr spc="-17"/>
              <a:t> </a:t>
            </a:r>
            <a:r>
              <a:t>этом</a:t>
            </a:r>
            <a:r>
              <a:rPr spc="-29"/>
              <a:t> </a:t>
            </a:r>
            <a:r>
              <a:t>тянем</a:t>
            </a:r>
            <a:r>
              <a:rPr spc="-41"/>
              <a:t> </a:t>
            </a:r>
            <a:r>
              <a:rPr spc="-5"/>
              <a:t>автоматизируемый</a:t>
            </a:r>
            <a:r>
              <a:rPr spc="-58"/>
              <a:t> </a:t>
            </a:r>
            <a:r>
              <a:rPr spc="-5"/>
              <a:t>звук.</a:t>
            </a:r>
          </a:p>
        </p:txBody>
      </p:sp>
      <p:pic>
        <p:nvPicPr>
          <p:cNvPr id="117" name="object 6" descr="objec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7648" y="276440"/>
            <a:ext cx="1555678" cy="2103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object 7" descr="object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127" y="4444451"/>
            <a:ext cx="1728217" cy="2232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object 5" descr="object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60760" y="5086999"/>
            <a:ext cx="1224141" cy="1372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object 4" descr="object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62317" y="5057785"/>
            <a:ext cx="1008114" cy="100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object 3" descr="object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819421" y="3855186"/>
            <a:ext cx="1152132" cy="1191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«Загадки»…"/>
          <p:cNvSpPr txBox="1"/>
          <p:nvPr>
            <p:ph type="body" idx="1"/>
          </p:nvPr>
        </p:nvSpPr>
        <p:spPr>
          <a:xfrm>
            <a:off x="324195" y="493946"/>
            <a:ext cx="8223247" cy="6253895"/>
          </a:xfrm>
          <a:prstGeom prst="rect">
            <a:avLst/>
          </a:prstGeom>
        </p:spPr>
        <p:txBody>
          <a:bodyPr/>
          <a:lstStyle/>
          <a:p>
            <a:pPr marL="305815" indent="-294894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«Загадки»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Для</a:t>
            </a:r>
            <a:r>
              <a:rPr spc="16"/>
              <a:t> </a:t>
            </a:r>
            <a:r>
              <a:t>этой</a:t>
            </a:r>
            <a:r>
              <a:rPr spc="21"/>
              <a:t> </a:t>
            </a:r>
            <a:r>
              <a:t>игры</a:t>
            </a:r>
            <a:r>
              <a:rPr spc="16"/>
              <a:t> </a:t>
            </a:r>
            <a:r>
              <a:t>вам</a:t>
            </a:r>
            <a:r>
              <a:rPr spc="21"/>
              <a:t> </a:t>
            </a:r>
            <a:r>
              <a:t>потребуются:</a:t>
            </a:r>
            <a:r>
              <a:rPr spc="53"/>
              <a:t> </a:t>
            </a:r>
            <a:r>
              <a:rPr spc="0"/>
              <a:t>6-7</a:t>
            </a:r>
            <a:r>
              <a:rPr spc="16"/>
              <a:t> </a:t>
            </a:r>
            <a:r>
              <a:t>картинок</a:t>
            </a:r>
            <a:r>
              <a:rPr spc="37"/>
              <a:t> </a:t>
            </a:r>
            <a:r>
              <a:t>или</a:t>
            </a:r>
            <a:r>
              <a:rPr spc="37"/>
              <a:t> </a:t>
            </a:r>
            <a:r>
              <a:t>игрушек,</a:t>
            </a:r>
            <a:r>
              <a:rPr spc="16"/>
              <a:t> </a:t>
            </a:r>
            <a:r>
              <a:t>в</a:t>
            </a:r>
            <a:r>
              <a:rPr spc="16"/>
              <a:t> </a:t>
            </a:r>
            <a:r>
              <a:t>названии</a:t>
            </a:r>
            <a:r>
              <a:rPr spc="69"/>
              <a:t> </a:t>
            </a:r>
            <a:r>
              <a:t>которых</a:t>
            </a:r>
            <a:r>
              <a:rPr spc="26"/>
              <a:t> </a:t>
            </a:r>
            <a:r>
              <a:t>прячется </a:t>
            </a:r>
            <a:r>
              <a:rPr spc="-360"/>
              <a:t> </a:t>
            </a:r>
            <a:r>
              <a:t>закрепляемый</a:t>
            </a:r>
            <a:r>
              <a:rPr spc="43"/>
              <a:t> </a:t>
            </a:r>
            <a:r>
              <a:t>звук.</a:t>
            </a:r>
            <a:r>
              <a:rPr spc="21"/>
              <a:t> </a:t>
            </a:r>
            <a:r>
              <a:t>Вместе</a:t>
            </a:r>
            <a:r>
              <a:rPr spc="10"/>
              <a:t> </a:t>
            </a:r>
            <a:r>
              <a:t>с</a:t>
            </a:r>
            <a:r>
              <a:rPr spc="0"/>
              <a:t> </a:t>
            </a:r>
            <a:r>
              <a:t>ребенком</a:t>
            </a:r>
            <a:r>
              <a:rPr spc="53"/>
              <a:t> </a:t>
            </a:r>
            <a:r>
              <a:t>назовите</a:t>
            </a:r>
            <a:r>
              <a:rPr spc="59"/>
              <a:t> </a:t>
            </a:r>
            <a:r>
              <a:t>их,</a:t>
            </a:r>
            <a:r>
              <a:rPr spc="16"/>
              <a:t> </a:t>
            </a:r>
            <a:r>
              <a:t>выделяя</a:t>
            </a:r>
            <a:r>
              <a:rPr spc="26"/>
              <a:t> </a:t>
            </a:r>
            <a:r>
              <a:t>голосом</a:t>
            </a:r>
            <a:r>
              <a:rPr spc="48"/>
              <a:t> </a:t>
            </a:r>
            <a:r>
              <a:t>нужный</a:t>
            </a:r>
            <a:r>
              <a:rPr spc="43"/>
              <a:t> </a:t>
            </a:r>
            <a:r>
              <a:t>звук.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Затем</a:t>
            </a:r>
            <a:r>
              <a:rPr spc="0"/>
              <a:t> </a:t>
            </a:r>
            <a:r>
              <a:t>опишите</a:t>
            </a:r>
            <a:r>
              <a:rPr spc="48"/>
              <a:t> </a:t>
            </a:r>
            <a:r>
              <a:rPr spc="-10"/>
              <a:t>любую</a:t>
            </a:r>
            <a:r>
              <a:rPr spc="53"/>
              <a:t> </a:t>
            </a:r>
            <a:r>
              <a:t>из</a:t>
            </a:r>
            <a:r>
              <a:rPr spc="16"/>
              <a:t> </a:t>
            </a:r>
            <a:r>
              <a:t>них,</a:t>
            </a:r>
            <a:r>
              <a:rPr spc="21"/>
              <a:t> </a:t>
            </a:r>
            <a:r>
              <a:rPr spc="-10"/>
              <a:t>ребенок</a:t>
            </a:r>
            <a:r>
              <a:rPr spc="53"/>
              <a:t> </a:t>
            </a:r>
            <a:r>
              <a:t>должен</a:t>
            </a:r>
            <a:r>
              <a:rPr spc="64"/>
              <a:t> </a:t>
            </a:r>
            <a:r>
              <a:t>догадаться,</a:t>
            </a:r>
            <a:r>
              <a:rPr spc="16"/>
              <a:t> </a:t>
            </a:r>
            <a:r>
              <a:t>о</a:t>
            </a:r>
            <a:r>
              <a:rPr spc="21"/>
              <a:t> </a:t>
            </a:r>
            <a:r>
              <a:t>чем</a:t>
            </a:r>
            <a:r>
              <a:rPr spc="5"/>
              <a:t> </a:t>
            </a:r>
            <a:r>
              <a:t>идет</a:t>
            </a:r>
            <a:r>
              <a:rPr spc="16"/>
              <a:t> </a:t>
            </a:r>
            <a:r>
              <a:t>речь</a:t>
            </a:r>
            <a:r>
              <a:rPr spc="16"/>
              <a:t> </a:t>
            </a:r>
            <a:r>
              <a:t>и</a:t>
            </a:r>
            <a:r>
              <a:rPr spc="10"/>
              <a:t> </a:t>
            </a:r>
            <a:r>
              <a:t>назвать </a:t>
            </a:r>
            <a:r>
              <a:rPr spc="-360"/>
              <a:t> </a:t>
            </a:r>
            <a:r>
              <a:t>нужную</a:t>
            </a:r>
            <a:r>
              <a:rPr spc="53"/>
              <a:t> </a:t>
            </a:r>
            <a:r>
              <a:t>картинку</a:t>
            </a:r>
            <a:r>
              <a:rPr spc="16"/>
              <a:t> </a:t>
            </a:r>
            <a:r>
              <a:rPr spc="-10"/>
              <a:t>или</a:t>
            </a:r>
            <a:r>
              <a:rPr spc="21"/>
              <a:t> </a:t>
            </a:r>
            <a:r>
              <a:t>игрушку.</a:t>
            </a:r>
            <a:r>
              <a:rPr spc="26"/>
              <a:t> </a:t>
            </a:r>
            <a:r>
              <a:t>Повторите</a:t>
            </a:r>
            <a:r>
              <a:rPr spc="48"/>
              <a:t> </a:t>
            </a:r>
            <a:r>
              <a:t>игру</a:t>
            </a:r>
            <a:r>
              <a:rPr spc="10"/>
              <a:t> </a:t>
            </a:r>
            <a:r>
              <a:t>несколько</a:t>
            </a:r>
            <a:r>
              <a:rPr spc="59"/>
              <a:t> </a:t>
            </a:r>
            <a:r>
              <a:t>раз.</a:t>
            </a:r>
            <a:r>
              <a:rPr spc="5"/>
              <a:t> </a:t>
            </a:r>
            <a:r>
              <a:t>А</a:t>
            </a:r>
            <a:r>
              <a:rPr spc="16"/>
              <a:t> </a:t>
            </a:r>
            <a:r>
              <a:rPr spc="-10"/>
              <a:t>теперь</a:t>
            </a:r>
            <a:r>
              <a:rPr spc="26"/>
              <a:t> </a:t>
            </a:r>
            <a:r>
              <a:t>предложите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ребенку</a:t>
            </a:r>
            <a:r>
              <a:rPr spc="32"/>
              <a:t> </a:t>
            </a:r>
            <a:r>
              <a:t>роль</a:t>
            </a:r>
            <a:r>
              <a:rPr spc="37"/>
              <a:t> </a:t>
            </a:r>
            <a:r>
              <a:t>ведущего.</a:t>
            </a:r>
            <a:r>
              <a:rPr spc="48"/>
              <a:t> </a:t>
            </a:r>
            <a:r>
              <a:t>Ваши</a:t>
            </a:r>
            <a:r>
              <a:rPr spc="26"/>
              <a:t> </a:t>
            </a:r>
            <a:r>
              <a:t>возможные</a:t>
            </a:r>
            <a:r>
              <a:rPr spc="75"/>
              <a:t> </a:t>
            </a:r>
            <a:r>
              <a:t>ошибки</a:t>
            </a:r>
            <a:r>
              <a:rPr spc="32"/>
              <a:t> </a:t>
            </a:r>
            <a:r>
              <a:t>наверняка</a:t>
            </a:r>
            <a:r>
              <a:rPr spc="53"/>
              <a:t> </a:t>
            </a:r>
            <a:r>
              <a:t>повысят</a:t>
            </a:r>
            <a:r>
              <a:rPr spc="32"/>
              <a:t> </a:t>
            </a:r>
            <a:r>
              <a:t>интерес</a:t>
            </a:r>
            <a:r>
              <a:rPr spc="43"/>
              <a:t> </a:t>
            </a:r>
            <a:r>
              <a:t>малыша</a:t>
            </a:r>
            <a:r>
              <a:rPr spc="26"/>
              <a:t> </a:t>
            </a:r>
            <a:r>
              <a:t>к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игре.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marL="305815" indent="-294894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«Чего</a:t>
            </a:r>
            <a:r>
              <a:rPr spc="10"/>
              <a:t> </a:t>
            </a:r>
            <a:r>
              <a:t>не</a:t>
            </a:r>
            <a:r>
              <a:t> стало?»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Можете</a:t>
            </a:r>
            <a:r>
              <a:rPr spc="26"/>
              <a:t> </a:t>
            </a:r>
            <a:r>
              <a:t>использовать</a:t>
            </a:r>
            <a:r>
              <a:rPr spc="64"/>
              <a:t> </a:t>
            </a:r>
            <a:r>
              <a:t>те</a:t>
            </a:r>
            <a:r>
              <a:rPr spc="0"/>
              <a:t> </a:t>
            </a:r>
            <a:r>
              <a:t>же</a:t>
            </a:r>
            <a:r>
              <a:rPr spc="21"/>
              <a:t> </a:t>
            </a:r>
            <a:r>
              <a:t>картинки</a:t>
            </a:r>
            <a:r>
              <a:rPr spc="26"/>
              <a:t> </a:t>
            </a:r>
            <a:r>
              <a:t>или</a:t>
            </a:r>
            <a:r>
              <a:rPr spc="21"/>
              <a:t> </a:t>
            </a:r>
            <a:r>
              <a:t>игрушки.</a:t>
            </a:r>
            <a:r>
              <a:rPr spc="32"/>
              <a:t> </a:t>
            </a:r>
            <a:r>
              <a:t>Предложите</a:t>
            </a:r>
            <a:r>
              <a:rPr spc="53"/>
              <a:t> </a:t>
            </a:r>
            <a:r>
              <a:t>ребенку</a:t>
            </a:r>
            <a:r>
              <a:rPr spc="59"/>
              <a:t> </a:t>
            </a:r>
            <a:r>
              <a:t>еще</a:t>
            </a:r>
            <a:r>
              <a:rPr spc="21"/>
              <a:t> </a:t>
            </a:r>
            <a:r>
              <a:t>раз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внимательно</a:t>
            </a:r>
            <a:r>
              <a:rPr spc="59"/>
              <a:t> </a:t>
            </a:r>
            <a:r>
              <a:t>рассмотреть</a:t>
            </a:r>
            <a:r>
              <a:rPr spc="21"/>
              <a:t> </a:t>
            </a:r>
            <a:r>
              <a:t>картинки,</a:t>
            </a:r>
            <a:r>
              <a:rPr spc="16"/>
              <a:t> </a:t>
            </a:r>
            <a:r>
              <a:t>назвать</a:t>
            </a:r>
            <a:r>
              <a:rPr spc="43"/>
              <a:t> </a:t>
            </a:r>
            <a:r>
              <a:t>их,</a:t>
            </a:r>
            <a:r>
              <a:rPr spc="10"/>
              <a:t> </a:t>
            </a:r>
            <a:r>
              <a:t>запомнить</a:t>
            </a:r>
            <a:r>
              <a:rPr spc="48"/>
              <a:t> </a:t>
            </a:r>
            <a:r>
              <a:t>и</a:t>
            </a:r>
            <a:r>
              <a:rPr spc="5"/>
              <a:t> </a:t>
            </a:r>
            <a:r>
              <a:t>закрыть</a:t>
            </a:r>
            <a:r>
              <a:rPr spc="16"/>
              <a:t> </a:t>
            </a:r>
            <a:r>
              <a:rPr spc="-10"/>
              <a:t>глаза.</a:t>
            </a:r>
            <a:r>
              <a:rPr spc="26"/>
              <a:t> </a:t>
            </a:r>
            <a:r>
              <a:t>В это</a:t>
            </a:r>
            <a:r>
              <a:rPr spc="5"/>
              <a:t> </a:t>
            </a:r>
            <a:r>
              <a:t>время </a:t>
            </a:r>
            <a:r>
              <a:rPr spc="-354"/>
              <a:t> </a:t>
            </a:r>
            <a:r>
              <a:t>уберите</a:t>
            </a:r>
            <a:r>
              <a:rPr spc="43"/>
              <a:t> </a:t>
            </a:r>
            <a:r>
              <a:t>одну</a:t>
            </a:r>
            <a:r>
              <a:rPr spc="37"/>
              <a:t> </a:t>
            </a:r>
            <a:r>
              <a:rPr spc="-10"/>
              <a:t>или</a:t>
            </a:r>
            <a:r>
              <a:rPr spc="21"/>
              <a:t> </a:t>
            </a:r>
            <a:r>
              <a:t>две</a:t>
            </a:r>
            <a:r>
              <a:rPr spc="21"/>
              <a:t> </a:t>
            </a:r>
            <a:r>
              <a:t>картинки.</a:t>
            </a:r>
            <a:r>
              <a:rPr spc="21"/>
              <a:t> </a:t>
            </a:r>
            <a:r>
              <a:rPr spc="-10"/>
              <a:t>Ребенок,</a:t>
            </a:r>
            <a:r>
              <a:rPr spc="48"/>
              <a:t> </a:t>
            </a:r>
            <a:r>
              <a:t>открыв</a:t>
            </a:r>
            <a:r>
              <a:rPr spc="16"/>
              <a:t> </a:t>
            </a:r>
            <a:r>
              <a:rPr spc="-10"/>
              <a:t>глаза,</a:t>
            </a:r>
            <a:r>
              <a:rPr spc="32"/>
              <a:t> </a:t>
            </a:r>
            <a:r>
              <a:t>должен</a:t>
            </a:r>
            <a:r>
              <a:rPr spc="53"/>
              <a:t> </a:t>
            </a:r>
            <a:r>
              <a:t>сказать,</a:t>
            </a:r>
            <a:r>
              <a:rPr spc="21"/>
              <a:t> </a:t>
            </a:r>
            <a:r>
              <a:t>чего</a:t>
            </a:r>
            <a:r>
              <a:rPr spc="21"/>
              <a:t> </a:t>
            </a:r>
            <a:r>
              <a:t>не</a:t>
            </a:r>
            <a:r>
              <a:rPr spc="10"/>
              <a:t> </a:t>
            </a:r>
            <a:r>
              <a:t>стало.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Повторите</a:t>
            </a:r>
            <a:r>
              <a:rPr spc="26"/>
              <a:t> </a:t>
            </a:r>
            <a:r>
              <a:t>игру</a:t>
            </a:r>
            <a:r>
              <a:rPr spc="26"/>
              <a:t> </a:t>
            </a:r>
            <a:r>
              <a:t>несколько</a:t>
            </a:r>
            <a:r>
              <a:rPr spc="43"/>
              <a:t> </a:t>
            </a:r>
            <a:r>
              <a:t>раз,</a:t>
            </a:r>
            <a:r>
              <a:rPr spc="16"/>
              <a:t> </a:t>
            </a:r>
            <a:r>
              <a:t>меняясь</a:t>
            </a:r>
            <a:r>
              <a:rPr spc="5"/>
              <a:t> </a:t>
            </a:r>
            <a:r>
              <a:t>с</a:t>
            </a:r>
            <a:r>
              <a:rPr spc="10"/>
              <a:t> </a:t>
            </a:r>
            <a:r>
              <a:rPr spc="-10"/>
              <a:t>ребенком</a:t>
            </a:r>
            <a:r>
              <a:rPr spc="53"/>
              <a:t> </a:t>
            </a:r>
            <a:r>
              <a:t>ролями.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marL="305815" indent="-294894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«Что</a:t>
            </a:r>
            <a:r>
              <a:rPr spc="-16"/>
              <a:t> </a:t>
            </a:r>
            <a:r>
              <a:t>изменилось?»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Это</a:t>
            </a:r>
            <a:r>
              <a:rPr spc="5"/>
              <a:t> </a:t>
            </a:r>
            <a:r>
              <a:t>один</a:t>
            </a:r>
            <a:r>
              <a:rPr spc="37"/>
              <a:t> </a:t>
            </a:r>
            <a:r>
              <a:t>из</a:t>
            </a:r>
            <a:r>
              <a:rPr spc="21"/>
              <a:t> </a:t>
            </a:r>
            <a:r>
              <a:rPr spc="-10"/>
              <a:t>вариантов</a:t>
            </a:r>
            <a:r>
              <a:rPr spc="48"/>
              <a:t> </a:t>
            </a:r>
            <a:r>
              <a:t>предыдущей</a:t>
            </a:r>
            <a:r>
              <a:rPr spc="69"/>
              <a:t> </a:t>
            </a:r>
            <a:r>
              <a:t>игры.</a:t>
            </a:r>
            <a:r>
              <a:rPr spc="5"/>
              <a:t> </a:t>
            </a:r>
            <a:r>
              <a:t>Вы</a:t>
            </a:r>
            <a:r>
              <a:rPr spc="16"/>
              <a:t> </a:t>
            </a:r>
            <a:r>
              <a:t>можете</a:t>
            </a:r>
            <a:r>
              <a:rPr spc="43"/>
              <a:t> </a:t>
            </a:r>
            <a:r>
              <a:t>менять</a:t>
            </a:r>
            <a:r>
              <a:rPr spc="5"/>
              <a:t> </a:t>
            </a:r>
            <a:r>
              <a:t>картинки</a:t>
            </a:r>
            <a:r>
              <a:rPr spc="26"/>
              <a:t> </a:t>
            </a:r>
            <a:r>
              <a:t>местами,</a:t>
            </a:r>
            <a:r>
              <a:rPr spc="21"/>
              <a:t> </a:t>
            </a:r>
            <a:r>
              <a:t>убирать </a:t>
            </a:r>
            <a:r>
              <a:rPr spc="-360"/>
              <a:t> </a:t>
            </a:r>
            <a:r>
              <a:t>их,</a:t>
            </a:r>
            <a:r>
              <a:rPr spc="10"/>
              <a:t> </a:t>
            </a:r>
            <a:r>
              <a:t>переворачивать</a:t>
            </a:r>
            <a:r>
              <a:rPr spc="59"/>
              <a:t> </a:t>
            </a:r>
            <a:r>
              <a:t>картинки</a:t>
            </a:r>
            <a:r>
              <a:rPr spc="21"/>
              <a:t> </a:t>
            </a:r>
            <a:r>
              <a:t>обратной</a:t>
            </a:r>
            <a:r>
              <a:rPr spc="53"/>
              <a:t> </a:t>
            </a:r>
            <a:r>
              <a:t>стороной,</a:t>
            </a:r>
            <a:r>
              <a:rPr spc="48"/>
              <a:t> </a:t>
            </a:r>
            <a:r>
              <a:t>добавлять</a:t>
            </a:r>
            <a:r>
              <a:rPr spc="43"/>
              <a:t> </a:t>
            </a:r>
            <a:r>
              <a:rPr spc="-10"/>
              <a:t>новые.</a:t>
            </a:r>
            <a:r>
              <a:rPr spc="43"/>
              <a:t> </a:t>
            </a:r>
            <a:r>
              <a:rPr spc="-10"/>
              <a:t>Ребенок</a:t>
            </a:r>
            <a:r>
              <a:rPr spc="48"/>
              <a:t> </a:t>
            </a:r>
            <a:r>
              <a:t>должен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рассказать</a:t>
            </a:r>
            <a:r>
              <a:rPr spc="26"/>
              <a:t> </a:t>
            </a:r>
            <a:r>
              <a:rPr spc="-10"/>
              <a:t>обо</a:t>
            </a:r>
            <a:r>
              <a:rPr spc="21"/>
              <a:t> </a:t>
            </a:r>
            <a:r>
              <a:rPr spc="-10"/>
              <a:t>всех</a:t>
            </a:r>
            <a:r>
              <a:rPr spc="10"/>
              <a:t> </a:t>
            </a:r>
            <a:r>
              <a:t>изменениях.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marL="305815" indent="-294894" defTabSz="393192">
              <a:buClr>
                <a:srgbClr val="30B6FC"/>
              </a:buClr>
              <a:buSzPct val="100000"/>
              <a:buFont typeface="Symbol"/>
              <a:buChar char="*"/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«Что</a:t>
            </a:r>
            <a:r>
              <a:rPr spc="-21"/>
              <a:t> </a:t>
            </a:r>
            <a:r>
              <a:t>лишнее?»</a:t>
            </a:r>
            <a:endParaRPr spc="-4" sz="1376">
              <a:latin typeface="Helvetica"/>
              <a:ea typeface="Helvetica"/>
              <a:cs typeface="Helvetica"/>
              <a:sym typeface="Helvetica"/>
            </a:endParaRPr>
          </a:p>
          <a:p>
            <a:pPr indent="10922" defTabSz="393192">
              <a:defRPr spc="-5" sz="1720">
                <a:latin typeface="+mj-lt"/>
                <a:ea typeface="+mj-ea"/>
                <a:cs typeface="+mj-cs"/>
                <a:sym typeface="Times New Roman"/>
              </a:defRPr>
            </a:pPr>
            <a:r>
              <a:t>Подберите</a:t>
            </a:r>
            <a:r>
              <a:rPr spc="48"/>
              <a:t> </a:t>
            </a:r>
            <a:r>
              <a:t>картинки</a:t>
            </a:r>
            <a:r>
              <a:rPr spc="21"/>
              <a:t> </a:t>
            </a:r>
            <a:r>
              <a:t>так, чтобы</a:t>
            </a:r>
            <a:r>
              <a:rPr spc="16"/>
              <a:t> </a:t>
            </a:r>
            <a:r>
              <a:t>их</a:t>
            </a:r>
            <a:r>
              <a:rPr spc="21"/>
              <a:t> </a:t>
            </a:r>
            <a:r>
              <a:t>можно</a:t>
            </a:r>
            <a:r>
              <a:rPr spc="26"/>
              <a:t> </a:t>
            </a:r>
            <a:r>
              <a:rPr spc="-10"/>
              <a:t>было</a:t>
            </a:r>
            <a:r>
              <a:rPr spc="53"/>
              <a:t> </a:t>
            </a:r>
            <a:r>
              <a:t>сгруппировать</a:t>
            </a:r>
            <a:r>
              <a:rPr spc="64"/>
              <a:t> </a:t>
            </a:r>
            <a:r>
              <a:t>по</a:t>
            </a:r>
            <a:r>
              <a:rPr spc="21"/>
              <a:t> </a:t>
            </a:r>
            <a:r>
              <a:t>разным</a:t>
            </a:r>
            <a:r>
              <a:rPr spc="32"/>
              <a:t> </a:t>
            </a:r>
            <a:r>
              <a:rPr spc="-10"/>
              <a:t>признакам </a:t>
            </a:r>
            <a:r>
              <a:rPr spc="-360"/>
              <a:t> </a:t>
            </a:r>
            <a:r>
              <a:t>(можно</a:t>
            </a:r>
            <a:r>
              <a:rPr spc="32"/>
              <a:t> </a:t>
            </a:r>
            <a:r>
              <a:t>использовать</a:t>
            </a:r>
            <a:r>
              <a:rPr spc="64"/>
              <a:t> </a:t>
            </a:r>
            <a:r>
              <a:t>картинки</a:t>
            </a:r>
            <a:r>
              <a:rPr spc="16"/>
              <a:t> </a:t>
            </a:r>
            <a:r>
              <a:t>из</a:t>
            </a:r>
            <a:r>
              <a:rPr spc="5"/>
              <a:t> </a:t>
            </a:r>
            <a:r>
              <a:t>лото,</a:t>
            </a:r>
            <a:r>
              <a:rPr spc="26"/>
              <a:t> </a:t>
            </a:r>
            <a:r>
              <a:rPr spc="-10"/>
              <a:t>выбрав</a:t>
            </a:r>
            <a:r>
              <a:rPr spc="37"/>
              <a:t> </a:t>
            </a:r>
            <a:r>
              <a:t>из</a:t>
            </a:r>
            <a:r>
              <a:rPr spc="0"/>
              <a:t> </a:t>
            </a:r>
            <a:r>
              <a:rPr spc="-10"/>
              <a:t>них</a:t>
            </a:r>
            <a:r>
              <a:rPr spc="37"/>
              <a:t> </a:t>
            </a:r>
            <a:r>
              <a:t>те, в</a:t>
            </a:r>
            <a:r>
              <a:rPr spc="0"/>
              <a:t> </a:t>
            </a:r>
            <a:r>
              <a:t>названии</a:t>
            </a:r>
            <a:r>
              <a:rPr spc="59"/>
              <a:t> </a:t>
            </a:r>
            <a:r>
              <a:t>которых</a:t>
            </a:r>
            <a:r>
              <a:rPr spc="21"/>
              <a:t> </a:t>
            </a:r>
            <a:r>
              <a:rPr spc="-10"/>
              <a:t>есть </a:t>
            </a:r>
            <a:r>
              <a:t> нужный</a:t>
            </a:r>
            <a:r>
              <a:rPr spc="43"/>
              <a:t> </a:t>
            </a:r>
            <a:r>
              <a:t>звук).</a:t>
            </a:r>
            <a:r>
              <a:rPr spc="26"/>
              <a:t> </a:t>
            </a:r>
            <a:r>
              <a:t>Попросите</a:t>
            </a:r>
            <a:r>
              <a:rPr spc="48"/>
              <a:t> </a:t>
            </a:r>
            <a:r>
              <a:rPr spc="-10"/>
              <a:t>ребенка</a:t>
            </a:r>
            <a:r>
              <a:rPr spc="43"/>
              <a:t> </a:t>
            </a:r>
            <a:r>
              <a:t>найти</a:t>
            </a:r>
            <a:r>
              <a:rPr spc="37"/>
              <a:t> </a:t>
            </a:r>
            <a:r>
              <a:t>и</a:t>
            </a:r>
            <a:r>
              <a:rPr spc="10"/>
              <a:t> </a:t>
            </a:r>
            <a:r>
              <a:t>назвать</a:t>
            </a:r>
            <a:r>
              <a:rPr spc="37"/>
              <a:t> </a:t>
            </a:r>
            <a:r>
              <a:rPr spc="-10"/>
              <a:t>лишний</a:t>
            </a:r>
            <a:r>
              <a:rPr spc="48"/>
              <a:t> </a:t>
            </a:r>
            <a:r>
              <a:t>предмет</a:t>
            </a:r>
            <a:r>
              <a:rPr spc="16"/>
              <a:t> </a:t>
            </a:r>
            <a:r>
              <a:t>и</a:t>
            </a:r>
            <a:r>
              <a:rPr spc="10"/>
              <a:t> </a:t>
            </a:r>
            <a:r>
              <a:rPr spc="-10"/>
              <a:t>объяснить</a:t>
            </a:r>
            <a:r>
              <a:rPr spc="59"/>
              <a:t> </a:t>
            </a:r>
            <a:r>
              <a:t>свой </a:t>
            </a:r>
            <a:r>
              <a:rPr spc="-354"/>
              <a:t> </a:t>
            </a:r>
            <a:r>
              <a:rPr spc="-10"/>
              <a:t>выбор.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FFFFFF"/>
      </a:dk1>
      <a:lt1>
        <a:srgbClr val="073D86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5080" indent="43814" algn="just" defTabSz="914400" rtl="0" fontAlgn="auto" latinLnBrk="0" hangingPunct="0">
          <a:lnSpc>
            <a:spcPct val="901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>
            <a:tab pos="317500" algn="l"/>
            <a:tab pos="317500" algn="l"/>
          </a:tabLst>
          <a:defRPr b="0" baseline="0" cap="none" i="0" spc="-5" strike="noStrike" sz="1400" u="none" kumimoji="0" normalizeH="0">
            <a:ln>
              <a:noFill/>
            </a:ln>
            <a:solidFill>
              <a:srgbClr val="073D86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Times New Roman"/>
        <a:ea typeface="Times New Roman"/>
        <a:cs typeface="Times New Roman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5080" indent="43814" algn="just" defTabSz="914400" rtl="0" fontAlgn="auto" latinLnBrk="0" hangingPunct="0">
          <a:lnSpc>
            <a:spcPct val="90100"/>
          </a:lnSpc>
          <a:spcBef>
            <a:spcPts val="500"/>
          </a:spcBef>
          <a:spcAft>
            <a:spcPts val="0"/>
          </a:spcAft>
          <a:buClrTx/>
          <a:buSzTx/>
          <a:buFontTx/>
          <a:buNone/>
          <a:tabLst>
            <a:tab pos="317500" algn="l"/>
            <a:tab pos="317500" algn="l"/>
          </a:tabLst>
          <a:defRPr b="0" baseline="0" cap="none" i="0" spc="-5" strike="noStrike" sz="1400" u="none" kumimoji="0" normalizeH="0">
            <a:ln>
              <a:noFill/>
            </a:ln>
            <a:solidFill>
              <a:srgbClr val="073D86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