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28" r:id="rId1"/>
  </p:sldMasterIdLst>
  <p:notesMasterIdLst>
    <p:notesMasterId r:id="rId11"/>
  </p:notesMasterIdLst>
  <p:sldIdLst>
    <p:sldId id="256" r:id="rId2"/>
    <p:sldId id="265" r:id="rId3"/>
    <p:sldId id="266" r:id="rId4"/>
    <p:sldId id="273" r:id="rId5"/>
    <p:sldId id="274" r:id="rId6"/>
    <p:sldId id="276" r:id="rId7"/>
    <p:sldId id="278" r:id="rId8"/>
    <p:sldId id="280" r:id="rId9"/>
    <p:sldId id="281" r:id="rId10"/>
  </p:sldIdLst>
  <p:sldSz cx="10383838" cy="6732588"/>
  <p:notesSz cx="6858000" cy="9144000"/>
  <p:defaultTextStyle>
    <a:defPPr>
      <a:defRPr lang="ru-RU"/>
    </a:defPPr>
    <a:lvl1pPr marL="0" algn="l" defTabSz="98182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90913" algn="l" defTabSz="98182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81829" algn="l" defTabSz="98182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72742" algn="l" defTabSz="98182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63655" algn="l" defTabSz="98182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454569" algn="l" defTabSz="98182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945484" algn="l" defTabSz="98182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436397" algn="l" defTabSz="98182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927311" algn="l" defTabSz="98182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20">
          <p15:clr>
            <a:srgbClr val="A4A3A4"/>
          </p15:clr>
        </p15:guide>
        <p15:guide id="2" pos="327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3"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1218" y="-102"/>
      </p:cViewPr>
      <p:guideLst>
        <p:guide orient="horz" pos="2120"/>
        <p:guide pos="327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501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291BB6-5101-4FCB-B6B0-79483298DA4F}" type="datetimeFigureOut">
              <a:rPr lang="ru-RU" smtClean="0"/>
              <a:pPr/>
              <a:t>29.02.2024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85813" y="685800"/>
            <a:ext cx="52863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468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5010" y="868468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C51C71-1A8E-40AB-8F78-72B5763092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62761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68721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34360" algn="l" defTabSz="868721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68721" algn="l" defTabSz="868721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303080" algn="l" defTabSz="868721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737441" algn="l" defTabSz="868721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171801" algn="l" defTabSz="868721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606162" algn="l" defTabSz="868721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040520" algn="l" defTabSz="868721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474881" algn="l" defTabSz="868721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85813" y="685800"/>
            <a:ext cx="528637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C51C71-1A8E-40AB-8F78-72B576309269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362761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C51C71-1A8E-40AB-8F78-72B576309269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93464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79253" y="1346518"/>
            <a:ext cx="9345454" cy="1795357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29.02.2024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557576" y="3270771"/>
            <a:ext cx="7268687" cy="17205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528282" y="269616"/>
            <a:ext cx="2336364" cy="5744518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19192" y="269616"/>
            <a:ext cx="6836027" cy="5744518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17172" y="598452"/>
            <a:ext cx="8047474" cy="1795357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817172" y="2461926"/>
            <a:ext cx="8047474" cy="1482104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999326" y="6299334"/>
            <a:ext cx="865320" cy="35844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9192" y="1570938"/>
            <a:ext cx="4586195" cy="4443197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8451" y="1570938"/>
            <a:ext cx="4586195" cy="4443197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9192" y="268057"/>
            <a:ext cx="9345454" cy="1122098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19192" y="1507040"/>
            <a:ext cx="4587998" cy="737156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274846" y="1507040"/>
            <a:ext cx="4589801" cy="737156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519192" y="2319003"/>
            <a:ext cx="4587998" cy="369513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274846" y="2319003"/>
            <a:ext cx="4589801" cy="369513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9193" y="268057"/>
            <a:ext cx="3416211" cy="114080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19193" y="1496131"/>
            <a:ext cx="3416211" cy="451800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059792" y="268057"/>
            <a:ext cx="5804854" cy="5746077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6768" y="598452"/>
            <a:ext cx="6230303" cy="512737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76768" y="1798474"/>
            <a:ext cx="6230303" cy="388994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76768" y="1145450"/>
            <a:ext cx="6230303" cy="520653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519192" y="269616"/>
            <a:ext cx="9345454" cy="1122098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519192" y="1570937"/>
            <a:ext cx="9345454" cy="462304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19192" y="6299334"/>
            <a:ext cx="2422896" cy="358448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547812" y="6299334"/>
            <a:ext cx="3288215" cy="358448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999326" y="6299334"/>
            <a:ext cx="865320" cy="358448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129" r:id="rId1"/>
    <p:sldLayoutId id="2147484130" r:id="rId2"/>
    <p:sldLayoutId id="2147484131" r:id="rId3"/>
    <p:sldLayoutId id="2147484132" r:id="rId4"/>
    <p:sldLayoutId id="2147484133" r:id="rId5"/>
    <p:sldLayoutId id="2147484134" r:id="rId6"/>
    <p:sldLayoutId id="2147484135" r:id="rId7"/>
    <p:sldLayoutId id="2147484136" r:id="rId8"/>
    <p:sldLayoutId id="2147484137" r:id="rId9"/>
    <p:sldLayoutId id="2147484138" r:id="rId10"/>
    <p:sldLayoutId id="214748413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i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i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i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cs typeface="Angsana New" pitchFamily="18" charset="-34"/>
              </a:rPr>
              <a:t/>
            </a:r>
            <a:br>
              <a:rPr lang="ru-RU" dirty="0" smtClean="0">
                <a:cs typeface="Angsana New" pitchFamily="18" charset="-34"/>
              </a:rPr>
            </a:br>
            <a:r>
              <a:rPr lang="ru-RU" b="1" i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i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i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i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i="1" dirty="0" smtClean="0"/>
              <a:t> </a:t>
            </a:r>
            <a:br>
              <a:rPr lang="ru-RU" b="1" i="1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i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МастеР-Класс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i="1" dirty="0" smtClean="0">
                <a:latin typeface="Times New Roman" pitchFamily="18" charset="0"/>
                <a:cs typeface="Times New Roman" pitchFamily="18" charset="0"/>
              </a:rPr>
              <a:t>«Спортивно –тактическая подготовка»</a:t>
            </a:r>
            <a:endParaRPr lang="ru-RU" sz="4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noFill/>
          <a:ln>
            <a:solidFill>
              <a:schemeClr val="tx2"/>
            </a:solidFill>
          </a:ln>
        </p:spPr>
        <p:txBody>
          <a:bodyPr>
            <a:normAutofit/>
          </a:bodyPr>
          <a:lstStyle/>
          <a:p>
            <a:r>
              <a:rPr lang="ru-RU" sz="3200" i="1" dirty="0" smtClean="0"/>
              <a:t>Учителя физической культуры </a:t>
            </a:r>
            <a:r>
              <a:rPr lang="ru-RU" sz="3200" i="1" dirty="0" err="1" smtClean="0"/>
              <a:t>Разенкова</a:t>
            </a:r>
            <a:r>
              <a:rPr lang="ru-RU" sz="3200" i="1" dirty="0" smtClean="0"/>
              <a:t> </a:t>
            </a:r>
            <a:r>
              <a:rPr lang="ru-RU" sz="3200" i="1" smtClean="0"/>
              <a:t>Олега Николаевича МБОУ СШ № 81</a:t>
            </a:r>
            <a:r>
              <a:rPr lang="ru-RU" sz="3200" i="1" smtClean="0">
                <a:solidFill>
                  <a:schemeClr val="tx1"/>
                </a:solidFill>
              </a:rPr>
              <a:t>.</a:t>
            </a:r>
            <a:endParaRPr lang="ru-RU" sz="3200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11399" y="557982"/>
            <a:ext cx="9354041" cy="5976664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 содержание спортивной тренировки входят различные 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стороны подготовки учащихся: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теоретическая, техническая, физическая, тактическая и психическая. В тренировочной и особенно в соревновательной деятельности ни одна из этих сторон не проявляется изолированно. Они объединяются в сложный комплекс, направленный на достижение наивысших спортивных показателей.</a:t>
            </a:r>
          </a:p>
          <a:p>
            <a:pPr algn="just"/>
            <a:r>
              <a:rPr lang="ru-RU" sz="1800" b="1" i="1" u="sng" dirty="0" smtClean="0">
                <a:latin typeface="Times New Roman" pitchFamily="18" charset="0"/>
                <a:cs typeface="Times New Roman" pitchFamily="18" charset="0"/>
              </a:rPr>
              <a:t>Спортивно-тактическая подготовка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- педагогический процесс, направленный на овладение рациональными формами ведения спортивной борьбы в процессе специфической соревновательной деятельности.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sz="1800" b="1" i="1" u="sng" dirty="0" smtClean="0">
                <a:latin typeface="Times New Roman" pitchFamily="18" charset="0"/>
                <a:cs typeface="Times New Roman" pitchFamily="18" charset="0"/>
              </a:rPr>
              <a:t>Она включает в себя: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изучение общих положений тактики избранного вида спорта, приемов судейства и положения о соревнованиях, тактического опыта сильнейших спортсменов; освоение умений строить свою тактику в предстоящих соревнования. Ее результатом является обеспечение определенного уровня тактической подготовленности спортсмена или команды. </a:t>
            </a:r>
          </a:p>
          <a:p>
            <a:pPr algn="just"/>
            <a:r>
              <a:rPr lang="ru-RU" sz="1800" i="1" u="sng" dirty="0" smtClean="0">
                <a:latin typeface="Times New Roman" pitchFamily="18" charset="0"/>
                <a:cs typeface="Times New Roman" pitchFamily="18" charset="0"/>
              </a:rPr>
              <a:t>Тактическая подготовленность</a:t>
            </a:r>
            <a:r>
              <a:rPr lang="ru-RU" sz="1800" u="sng" dirty="0" smtClean="0">
                <a:latin typeface="Times New Roman" pitchFamily="18" charset="0"/>
                <a:cs typeface="Times New Roman" pitchFamily="18" charset="0"/>
              </a:rPr>
              <a:t> т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есно связана с использованием разнообразных технических приемов, со способами их выполнения, выбором наступательной, оборонительной, контратакующей тактики и ее формами (индивидуальной, групповой или командной)</a:t>
            </a:r>
            <a:endParaRPr lang="ru-RU" sz="1800" b="1" cap="all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type="body" idx="4294967295"/>
          </p:nvPr>
        </p:nvSpPr>
        <p:spPr>
          <a:xfrm>
            <a:off x="0" y="1871663"/>
            <a:ext cx="7102475" cy="728662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1900" dirty="0" smtClean="0"/>
          </a:p>
          <a:p>
            <a:r>
              <a:rPr lang="ru-RU" sz="1900" dirty="0" smtClean="0"/>
              <a:t>         </a:t>
            </a:r>
            <a:endParaRPr lang="ru-RU" sz="1900" dirty="0"/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4873152" y="-2602827"/>
            <a:ext cx="637506" cy="5654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8183" tIns="49092" rIns="98183" bIns="49092" numCol="1" anchor="ctr" anchorCtr="0" compatLnSpc="1">
            <a:prstTxWarp prst="textNoShape">
              <a:avLst/>
            </a:prstTxWarp>
            <a:spAutoFit/>
          </a:bodyPr>
          <a:lstStyle/>
          <a:p>
            <a:pPr indent="368186" algn="just" fontAlgn="base">
              <a:spcBef>
                <a:spcPct val="0"/>
              </a:spcBef>
              <a:spcAft>
                <a:spcPct val="0"/>
              </a:spcAft>
              <a:tabLst>
                <a:tab pos="490913" algn="l"/>
              </a:tabLst>
            </a:pPr>
            <a:endParaRPr lang="ru-RU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indent="368186" algn="just" fontAlgn="base">
              <a:spcBef>
                <a:spcPct val="0"/>
              </a:spcBef>
              <a:spcAft>
                <a:spcPct val="0"/>
              </a:spcAft>
              <a:tabLst>
                <a:tab pos="490913" algn="l"/>
              </a:tabLst>
            </a:pPr>
            <a:endParaRPr lang="ru-RU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indent="368186" algn="just" fontAlgn="base">
              <a:spcBef>
                <a:spcPct val="0"/>
              </a:spcBef>
              <a:spcAft>
                <a:spcPct val="0"/>
              </a:spcAft>
              <a:tabLst>
                <a:tab pos="490913" algn="l"/>
              </a:tabLst>
            </a:pPr>
            <a:endParaRPr lang="ru-RU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indent="368186" algn="just" fontAlgn="base">
              <a:spcBef>
                <a:spcPct val="0"/>
              </a:spcBef>
              <a:spcAft>
                <a:spcPct val="0"/>
              </a:spcAft>
              <a:tabLst>
                <a:tab pos="490913" algn="l"/>
              </a:tabLst>
            </a:pPr>
            <a:endParaRPr lang="ru-RU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indent="368186" algn="just" fontAlgn="base">
              <a:spcBef>
                <a:spcPct val="0"/>
              </a:spcBef>
              <a:spcAft>
                <a:spcPct val="0"/>
              </a:spcAft>
              <a:tabLst>
                <a:tab pos="490913" algn="l"/>
              </a:tabLst>
            </a:pPr>
            <a:endParaRPr lang="ru-RU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indent="368186" algn="just" fontAlgn="base">
              <a:spcBef>
                <a:spcPct val="0"/>
              </a:spcBef>
              <a:spcAft>
                <a:spcPct val="0"/>
              </a:spcAft>
              <a:tabLst>
                <a:tab pos="490913" algn="l"/>
              </a:tabLst>
            </a:pPr>
            <a:endParaRPr lang="ru-RU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indent="368186" algn="just" fontAlgn="base">
              <a:spcBef>
                <a:spcPct val="0"/>
              </a:spcBef>
              <a:spcAft>
                <a:spcPct val="0"/>
              </a:spcAft>
              <a:tabLst>
                <a:tab pos="490913" algn="l"/>
              </a:tabLst>
            </a:pPr>
            <a:endParaRPr lang="ru-RU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indent="368186" algn="just" fontAlgn="base">
              <a:spcBef>
                <a:spcPct val="0"/>
              </a:spcBef>
              <a:spcAft>
                <a:spcPct val="0"/>
              </a:spcAft>
              <a:tabLst>
                <a:tab pos="490913" algn="l"/>
              </a:tabLst>
            </a:pPr>
            <a:endParaRPr lang="ru-RU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indent="368186" algn="just" fontAlgn="base">
              <a:spcBef>
                <a:spcPct val="0"/>
              </a:spcBef>
              <a:spcAft>
                <a:spcPct val="0"/>
              </a:spcAft>
              <a:tabLst>
                <a:tab pos="490913" algn="l"/>
              </a:tabLst>
            </a:pPr>
            <a:endParaRPr lang="ru-RU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indent="368186" algn="just" fontAlgn="base">
              <a:spcBef>
                <a:spcPct val="0"/>
              </a:spcBef>
              <a:spcAft>
                <a:spcPct val="0"/>
              </a:spcAft>
              <a:tabLst>
                <a:tab pos="490913" algn="l"/>
              </a:tabLst>
            </a:pPr>
            <a:endParaRPr lang="ru-RU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indent="368186" algn="just" fontAlgn="base">
              <a:spcBef>
                <a:spcPct val="0"/>
              </a:spcBef>
              <a:spcAft>
                <a:spcPct val="0"/>
              </a:spcAft>
              <a:tabLst>
                <a:tab pos="490913" algn="l"/>
              </a:tabLst>
            </a:pPr>
            <a:endParaRPr lang="ru-RU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indent="368186" algn="just" fontAlgn="base">
              <a:spcBef>
                <a:spcPct val="0"/>
              </a:spcBef>
              <a:spcAft>
                <a:spcPct val="0"/>
              </a:spcAft>
              <a:tabLst>
                <a:tab pos="490913" algn="l"/>
              </a:tabLst>
            </a:pPr>
            <a:endParaRPr lang="ru-RU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indent="368186" algn="just" fontAlgn="base">
              <a:spcBef>
                <a:spcPct val="0"/>
              </a:spcBef>
              <a:spcAft>
                <a:spcPct val="0"/>
              </a:spcAft>
              <a:tabLst>
                <a:tab pos="490913" algn="l"/>
              </a:tabLst>
            </a:pPr>
            <a:endParaRPr lang="ru-RU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indent="368186" algn="just" fontAlgn="base">
              <a:spcBef>
                <a:spcPct val="0"/>
              </a:spcBef>
              <a:spcAft>
                <a:spcPct val="0"/>
              </a:spcAft>
              <a:tabLst>
                <a:tab pos="490913" algn="l"/>
              </a:tabLst>
            </a:pPr>
            <a:endParaRPr lang="ru-RU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indent="368186" algn="just" fontAlgn="base">
              <a:spcBef>
                <a:spcPct val="0"/>
              </a:spcBef>
              <a:spcAft>
                <a:spcPct val="0"/>
              </a:spcAft>
              <a:tabLst>
                <a:tab pos="490913" algn="l"/>
              </a:tabLst>
            </a:pPr>
            <a:endParaRPr lang="ru-RU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indent="368186" algn="just" fontAlgn="base">
              <a:spcBef>
                <a:spcPct val="0"/>
              </a:spcBef>
              <a:spcAft>
                <a:spcPct val="0"/>
              </a:spcAft>
              <a:tabLst>
                <a:tab pos="490913" algn="l"/>
              </a:tabLst>
            </a:pPr>
            <a:endParaRPr lang="ru-RU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indent="368186" algn="just" fontAlgn="base">
              <a:spcBef>
                <a:spcPct val="0"/>
              </a:spcBef>
              <a:spcAft>
                <a:spcPct val="0"/>
              </a:spcAft>
              <a:tabLst>
                <a:tab pos="490913" algn="l"/>
              </a:tabLst>
            </a:pPr>
            <a:endParaRPr lang="ru-RU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indent="368186" algn="just" fontAlgn="base">
              <a:spcBef>
                <a:spcPct val="0"/>
              </a:spcBef>
              <a:spcAft>
                <a:spcPct val="0"/>
              </a:spcAft>
              <a:tabLst>
                <a:tab pos="490913" algn="l"/>
              </a:tabLst>
            </a:pPr>
            <a:endParaRPr lang="ru-RU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indent="368186" algn="just" fontAlgn="base">
              <a:spcBef>
                <a:spcPct val="0"/>
              </a:spcBef>
              <a:spcAft>
                <a:spcPct val="0"/>
              </a:spcAft>
              <a:tabLst>
                <a:tab pos="490913" algn="l"/>
              </a:tabLst>
            </a:pPr>
            <a:r>
              <a:rPr lang="ru-RU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939725" y="-1754831"/>
            <a:ext cx="504375" cy="388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6871" tIns="43437" rIns="86871" bIns="43437" numCol="1" anchor="ctr" anchorCtr="0" compatLnSpc="1">
            <a:prstTxWarp prst="textNoShape">
              <a:avLst/>
            </a:prstTxWarp>
            <a:spAutoFit/>
          </a:bodyPr>
          <a:lstStyle/>
          <a:p>
            <a:pPr indent="325771" algn="just" defTabSz="868721" fontAlgn="base">
              <a:spcBef>
                <a:spcPct val="0"/>
              </a:spcBef>
              <a:spcAft>
                <a:spcPct val="0"/>
              </a:spcAft>
              <a:tabLst>
                <a:tab pos="434360" algn="l"/>
              </a:tabLst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indent="325771" algn="just" defTabSz="868721" fontAlgn="base">
              <a:spcBef>
                <a:spcPct val="0"/>
              </a:spcBef>
              <a:spcAft>
                <a:spcPct val="0"/>
              </a:spcAft>
              <a:tabLst>
                <a:tab pos="434360" algn="l"/>
              </a:tabLst>
            </a:pPr>
            <a:endParaRPr lang="ru-RU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indent="325771" algn="just" defTabSz="868721" fontAlgn="base">
              <a:spcBef>
                <a:spcPct val="0"/>
              </a:spcBef>
              <a:spcAft>
                <a:spcPct val="0"/>
              </a:spcAft>
              <a:tabLst>
                <a:tab pos="434360" algn="l"/>
              </a:tabLst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indent="325771" algn="just" defTabSz="868721" fontAlgn="base">
              <a:spcBef>
                <a:spcPct val="0"/>
              </a:spcBef>
              <a:spcAft>
                <a:spcPct val="0"/>
              </a:spcAft>
              <a:tabLst>
                <a:tab pos="434360" algn="l"/>
              </a:tabLst>
            </a:pPr>
            <a:endParaRPr lang="ru-RU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indent="325771" algn="just" defTabSz="868721" fontAlgn="base">
              <a:spcBef>
                <a:spcPct val="0"/>
              </a:spcBef>
              <a:spcAft>
                <a:spcPct val="0"/>
              </a:spcAft>
              <a:tabLst>
                <a:tab pos="434360" algn="l"/>
              </a:tabLst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indent="325771" algn="just" defTabSz="868721" fontAlgn="base">
              <a:spcBef>
                <a:spcPct val="0"/>
              </a:spcBef>
              <a:spcAft>
                <a:spcPct val="0"/>
              </a:spcAft>
              <a:tabLst>
                <a:tab pos="434360" algn="l"/>
              </a:tabLst>
            </a:pPr>
            <a:endParaRPr lang="ru-RU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indent="325771" algn="just" defTabSz="868721" fontAlgn="base">
              <a:spcBef>
                <a:spcPct val="0"/>
              </a:spcBef>
              <a:spcAft>
                <a:spcPct val="0"/>
              </a:spcAft>
              <a:tabLst>
                <a:tab pos="434360" algn="l"/>
              </a:tabLst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indent="325771" algn="just" defTabSz="868721" fontAlgn="base">
              <a:spcBef>
                <a:spcPct val="0"/>
              </a:spcBef>
              <a:spcAft>
                <a:spcPct val="0"/>
              </a:spcAft>
              <a:tabLst>
                <a:tab pos="434360" algn="l"/>
              </a:tabLst>
            </a:pPr>
            <a:endParaRPr lang="ru-RU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indent="325771" algn="just" defTabSz="868721" fontAlgn="base">
              <a:spcBef>
                <a:spcPct val="0"/>
              </a:spcBef>
              <a:spcAft>
                <a:spcPct val="0"/>
              </a:spcAft>
              <a:tabLst>
                <a:tab pos="434360" algn="l"/>
              </a:tabLst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indent="325771" algn="just" defTabSz="868721" fontAlgn="base">
              <a:spcBef>
                <a:spcPct val="0"/>
              </a:spcBef>
              <a:spcAft>
                <a:spcPct val="0"/>
              </a:spcAft>
              <a:tabLst>
                <a:tab pos="434360" algn="l"/>
              </a:tabLst>
            </a:pPr>
            <a:endParaRPr lang="ru-RU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indent="325771" algn="just" defTabSz="868721" fontAlgn="base">
              <a:spcBef>
                <a:spcPct val="0"/>
              </a:spcBef>
              <a:spcAft>
                <a:spcPct val="0"/>
              </a:spcAft>
              <a:tabLst>
                <a:tab pos="434360" algn="l"/>
              </a:tabLst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indent="325771" algn="just" defTabSz="868721" fontAlgn="base">
              <a:spcBef>
                <a:spcPct val="0"/>
              </a:spcBef>
              <a:spcAft>
                <a:spcPct val="0"/>
              </a:spcAft>
              <a:tabLst>
                <a:tab pos="434360" algn="l"/>
              </a:tabLst>
            </a:pPr>
            <a:endParaRPr lang="ru-RU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indent="325771" algn="just" defTabSz="868721" fontAlgn="base">
              <a:spcBef>
                <a:spcPct val="0"/>
              </a:spcBef>
              <a:spcAft>
                <a:spcPct val="0"/>
              </a:spcAft>
              <a:tabLst>
                <a:tab pos="434360" algn="l"/>
              </a:tabLs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4878809" y="-1023863"/>
            <a:ext cx="626203" cy="2426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6871" tIns="43437" rIns="86871" bIns="43437" numCol="1" anchor="ctr" anchorCtr="0" compatLnSpc="1">
            <a:prstTxWarp prst="textNoShape">
              <a:avLst/>
            </a:prstTxWarp>
            <a:spAutoFit/>
          </a:bodyPr>
          <a:lstStyle/>
          <a:p>
            <a:pPr indent="325771" algn="just" defTabSz="868721" fontAlgn="base">
              <a:spcBef>
                <a:spcPct val="0"/>
              </a:spcBef>
              <a:spcAft>
                <a:spcPct val="0"/>
              </a:spcAft>
              <a:tabLst>
                <a:tab pos="434360" algn="l"/>
              </a:tabLst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indent="325771" algn="just" defTabSz="868721" fontAlgn="base">
              <a:spcBef>
                <a:spcPct val="0"/>
              </a:spcBef>
              <a:spcAft>
                <a:spcPct val="0"/>
              </a:spcAft>
              <a:tabLst>
                <a:tab pos="434360" algn="l"/>
              </a:tabLst>
            </a:pPr>
            <a:endParaRPr lang="ru-RU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indent="325771" algn="just" defTabSz="868721" fontAlgn="base">
              <a:spcBef>
                <a:spcPct val="0"/>
              </a:spcBef>
              <a:spcAft>
                <a:spcPct val="0"/>
              </a:spcAft>
              <a:tabLst>
                <a:tab pos="434360" algn="l"/>
              </a:tabLst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indent="325771" algn="just" defTabSz="868721" fontAlgn="base">
              <a:spcBef>
                <a:spcPct val="0"/>
              </a:spcBef>
              <a:spcAft>
                <a:spcPct val="0"/>
              </a:spcAft>
              <a:tabLst>
                <a:tab pos="434360" algn="l"/>
              </a:tabLst>
            </a:pPr>
            <a:endParaRPr lang="ru-RU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indent="325771" algn="just" defTabSz="868721" fontAlgn="base">
              <a:spcBef>
                <a:spcPct val="0"/>
              </a:spcBef>
              <a:spcAft>
                <a:spcPct val="0"/>
              </a:spcAft>
              <a:tabLst>
                <a:tab pos="434360" algn="l"/>
              </a:tabLst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indent="325771" algn="just" defTabSz="868721" fontAlgn="base">
              <a:spcBef>
                <a:spcPct val="0"/>
              </a:spcBef>
              <a:spcAft>
                <a:spcPct val="0"/>
              </a:spcAft>
              <a:tabLst>
                <a:tab pos="434360" algn="l"/>
              </a:tabLst>
            </a:pP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 defTabSz="868721" eaLnBrk="0" fontAlgn="base" hangingPunct="0">
              <a:spcBef>
                <a:spcPct val="0"/>
              </a:spcBef>
              <a:spcAft>
                <a:spcPct val="0"/>
              </a:spcAft>
              <a:tabLst>
                <a:tab pos="434360" algn="l"/>
              </a:tabLst>
            </a:pP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 defTabSz="868721" eaLnBrk="0" fontAlgn="base" hangingPunct="0">
              <a:spcBef>
                <a:spcPct val="0"/>
              </a:spcBef>
              <a:spcAft>
                <a:spcPct val="0"/>
              </a:spcAft>
              <a:tabLst>
                <a:tab pos="434360" algn="l"/>
              </a:tabLst>
            </a:pP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770693" y="-1013106"/>
            <a:ext cx="845494" cy="2426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6871" tIns="43437" rIns="86871" bIns="43437" numCol="1" anchor="ctr" anchorCtr="0" compatLnSpc="1">
            <a:prstTxWarp prst="textNoShape">
              <a:avLst/>
            </a:prstTxWarp>
            <a:spAutoFit/>
          </a:bodyPr>
          <a:lstStyle/>
          <a:p>
            <a:pPr indent="325771" algn="just" defTabSz="868721" fontAlgn="base">
              <a:spcBef>
                <a:spcPct val="0"/>
              </a:spcBef>
              <a:spcAft>
                <a:spcPct val="0"/>
              </a:spcAft>
              <a:tabLst>
                <a:tab pos="434360" algn="l"/>
              </a:tabLst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indent="325771" algn="just" defTabSz="868721" fontAlgn="base">
              <a:spcBef>
                <a:spcPct val="0"/>
              </a:spcBef>
              <a:spcAft>
                <a:spcPct val="0"/>
              </a:spcAft>
              <a:tabLst>
                <a:tab pos="434360" algn="l"/>
              </a:tabLst>
            </a:pPr>
            <a:endParaRPr lang="ru-RU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indent="325771" algn="just" defTabSz="868721" fontAlgn="base">
              <a:spcBef>
                <a:spcPct val="0"/>
              </a:spcBef>
              <a:spcAft>
                <a:spcPct val="0"/>
              </a:spcAft>
              <a:tabLst>
                <a:tab pos="434360" algn="l"/>
              </a:tabLst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indent="325771" algn="just" defTabSz="868721" fontAlgn="base">
              <a:spcBef>
                <a:spcPct val="0"/>
              </a:spcBef>
              <a:spcAft>
                <a:spcPct val="0"/>
              </a:spcAft>
              <a:tabLst>
                <a:tab pos="434360" algn="l"/>
              </a:tabLst>
            </a:pPr>
            <a:endParaRPr lang="ru-RU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indent="325771" algn="just" defTabSz="868721" fontAlgn="base">
              <a:spcBef>
                <a:spcPct val="0"/>
              </a:spcBef>
              <a:spcAft>
                <a:spcPct val="0"/>
              </a:spcAft>
              <a:tabLst>
                <a:tab pos="434360" algn="l"/>
              </a:tabLst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indent="325771" algn="just" defTabSz="868721" fontAlgn="base">
              <a:spcBef>
                <a:spcPct val="0"/>
              </a:spcBef>
              <a:spcAft>
                <a:spcPct val="0"/>
              </a:spcAft>
              <a:tabLst>
                <a:tab pos="434360" algn="l"/>
              </a:tabLst>
            </a:pP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 defTabSz="868721" eaLnBrk="0" fontAlgn="base" hangingPunct="0">
              <a:spcBef>
                <a:spcPct val="0"/>
              </a:spcBef>
              <a:spcAft>
                <a:spcPct val="0"/>
              </a:spcAft>
              <a:tabLst>
                <a:tab pos="434360" algn="l"/>
              </a:tabLst>
            </a:pPr>
            <a:r>
              <a:rPr lang="ru-RU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 defTabSz="868721" eaLnBrk="0" fontAlgn="base" hangingPunct="0">
              <a:spcBef>
                <a:spcPct val="0"/>
              </a:spcBef>
              <a:spcAft>
                <a:spcPct val="0"/>
              </a:spcAft>
              <a:tabLst>
                <a:tab pos="434360" algn="l"/>
              </a:tabLst>
            </a:pP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353029" y="-1693299"/>
            <a:ext cx="1677773" cy="376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6871" tIns="43437" rIns="86871" bIns="43437" numCol="1" anchor="ctr" anchorCtr="0" compatLnSpc="1">
            <a:prstTxWarp prst="textNoShape">
              <a:avLst/>
            </a:prstTxWarp>
            <a:spAutoFit/>
          </a:bodyPr>
          <a:lstStyle/>
          <a:p>
            <a:pPr indent="325771" algn="just" defTabSz="868721" fontAlgn="base">
              <a:spcBef>
                <a:spcPct val="0"/>
              </a:spcBef>
              <a:spcAft>
                <a:spcPct val="0"/>
              </a:spcAft>
              <a:tabLst>
                <a:tab pos="434360" algn="l"/>
              </a:tabLst>
            </a:pPr>
            <a:endParaRPr lang="ru-RU" sz="13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indent="325771" algn="just" defTabSz="868721" fontAlgn="base">
              <a:spcBef>
                <a:spcPct val="0"/>
              </a:spcBef>
              <a:spcAft>
                <a:spcPct val="0"/>
              </a:spcAft>
              <a:tabLst>
                <a:tab pos="434360" algn="l"/>
              </a:tabLst>
            </a:pPr>
            <a:endParaRPr lang="ru-RU" sz="13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indent="325771" algn="just" defTabSz="868721" fontAlgn="base">
              <a:spcBef>
                <a:spcPct val="0"/>
              </a:spcBef>
              <a:spcAft>
                <a:spcPct val="0"/>
              </a:spcAft>
              <a:tabLst>
                <a:tab pos="434360" algn="l"/>
              </a:tabLst>
            </a:pPr>
            <a:endParaRPr lang="ru-RU" sz="13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indent="325771" algn="just" defTabSz="868721" fontAlgn="base">
              <a:spcBef>
                <a:spcPct val="0"/>
              </a:spcBef>
              <a:spcAft>
                <a:spcPct val="0"/>
              </a:spcAft>
              <a:tabLst>
                <a:tab pos="434360" algn="l"/>
              </a:tabLst>
            </a:pPr>
            <a:endParaRPr lang="ru-RU" sz="13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indent="325771" algn="just" defTabSz="868721" fontAlgn="base">
              <a:spcBef>
                <a:spcPct val="0"/>
              </a:spcBef>
              <a:spcAft>
                <a:spcPct val="0"/>
              </a:spcAft>
              <a:tabLst>
                <a:tab pos="434360" algn="l"/>
              </a:tabLst>
            </a:pPr>
            <a:endParaRPr lang="ru-RU" sz="13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indent="325771" algn="just" defTabSz="868721" fontAlgn="base">
              <a:spcBef>
                <a:spcPct val="0"/>
              </a:spcBef>
              <a:spcAft>
                <a:spcPct val="0"/>
              </a:spcAft>
              <a:tabLst>
                <a:tab pos="434360" algn="l"/>
              </a:tabLst>
            </a:pPr>
            <a:endParaRPr lang="ru-RU" sz="13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indent="325771" algn="just" defTabSz="868721" fontAlgn="base">
              <a:spcBef>
                <a:spcPct val="0"/>
              </a:spcBef>
              <a:spcAft>
                <a:spcPct val="0"/>
              </a:spcAft>
              <a:tabLst>
                <a:tab pos="434360" algn="l"/>
              </a:tabLst>
            </a:pPr>
            <a:endParaRPr lang="ru-RU" sz="13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indent="325771" algn="just" defTabSz="868721" fontAlgn="base">
              <a:spcBef>
                <a:spcPct val="0"/>
              </a:spcBef>
              <a:spcAft>
                <a:spcPct val="0"/>
              </a:spcAft>
              <a:tabLst>
                <a:tab pos="434360" algn="l"/>
              </a:tabLst>
            </a:pPr>
            <a:endParaRPr lang="ru-RU" sz="13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indent="325771" algn="just" defTabSz="868721" fontAlgn="base">
              <a:spcBef>
                <a:spcPct val="0"/>
              </a:spcBef>
              <a:spcAft>
                <a:spcPct val="0"/>
              </a:spcAft>
              <a:tabLst>
                <a:tab pos="434360" algn="l"/>
              </a:tabLst>
            </a:pPr>
            <a:endParaRPr lang="ru-RU" sz="13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indent="325771" algn="just" defTabSz="868721" fontAlgn="base">
              <a:spcBef>
                <a:spcPct val="0"/>
              </a:spcBef>
              <a:spcAft>
                <a:spcPct val="0"/>
              </a:spcAft>
              <a:tabLst>
                <a:tab pos="434360" algn="l"/>
              </a:tabLst>
            </a:pPr>
            <a:endParaRPr lang="ru-RU" sz="13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indent="325771" algn="just" defTabSz="868721" fontAlgn="base">
              <a:spcBef>
                <a:spcPct val="0"/>
              </a:spcBef>
              <a:spcAft>
                <a:spcPct val="0"/>
              </a:spcAft>
              <a:tabLst>
                <a:tab pos="434360" algn="l"/>
              </a:tabLst>
            </a:pPr>
            <a:endParaRPr lang="ru-RU" sz="13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indent="325771" algn="just" defTabSz="868721" fontAlgn="base">
              <a:spcBef>
                <a:spcPct val="0"/>
              </a:spcBef>
              <a:spcAft>
                <a:spcPct val="0"/>
              </a:spcAft>
              <a:tabLst>
                <a:tab pos="434360" algn="l"/>
              </a:tabLst>
            </a:pPr>
            <a:endParaRPr lang="ru-RU" sz="13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indent="325771" algn="just" defTabSz="868721" fontAlgn="base">
              <a:spcBef>
                <a:spcPct val="0"/>
              </a:spcBef>
              <a:spcAft>
                <a:spcPct val="0"/>
              </a:spcAft>
              <a:tabLst>
                <a:tab pos="434360" algn="l"/>
              </a:tabLst>
            </a:pPr>
            <a:endParaRPr lang="ru-RU" sz="13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indent="325771" algn="just" defTabSz="868721" fontAlgn="base">
              <a:spcBef>
                <a:spcPct val="0"/>
              </a:spcBef>
              <a:spcAft>
                <a:spcPct val="0"/>
              </a:spcAft>
              <a:tabLst>
                <a:tab pos="434360" algn="l"/>
              </a:tabLst>
            </a:pPr>
            <a:endParaRPr lang="ru-RU" sz="13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indent="325771" algn="just" defTabSz="868721" fontAlgn="base">
              <a:spcBef>
                <a:spcPct val="0"/>
              </a:spcBef>
              <a:spcAft>
                <a:spcPct val="0"/>
              </a:spcAft>
              <a:tabLst>
                <a:tab pos="434360" algn="l"/>
              </a:tabLst>
            </a:pPr>
            <a:endParaRPr lang="ru-RU" sz="13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indent="325771" algn="just" defTabSz="868721" fontAlgn="base">
              <a:spcBef>
                <a:spcPct val="0"/>
              </a:spcBef>
              <a:spcAft>
                <a:spcPct val="0"/>
              </a:spcAft>
              <a:tabLst>
                <a:tab pos="434360" algn="l"/>
              </a:tabLst>
            </a:pPr>
            <a:endParaRPr lang="ru-RU" sz="13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indent="325771" algn="just" defTabSz="868721" fontAlgn="base">
              <a:spcBef>
                <a:spcPct val="0"/>
              </a:spcBef>
              <a:spcAft>
                <a:spcPct val="0"/>
              </a:spcAft>
              <a:tabLst>
                <a:tab pos="434360" algn="l"/>
              </a:tabLst>
            </a:pPr>
            <a:r>
              <a:rPr lang="ru-RU" sz="13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</a:t>
            </a:r>
            <a:r>
              <a:rPr lang="ru-RU" sz="1800" b="1" u="sng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18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just" defTabSz="86872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34360" algn="l"/>
              </a:tabLst>
            </a:pPr>
            <a:r>
              <a:rPr lang="ru-RU" sz="13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endParaRPr lang="ru-RU" sz="9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-1378271"/>
            <a:ext cx="10383838" cy="5027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871" tIns="43437" rIns="86871" bIns="43437" numCol="1" anchor="ctr" anchorCtr="0" compatLnSpc="1">
            <a:prstTxWarp prst="textNoShape">
              <a:avLst/>
            </a:prstTxWarp>
            <a:spAutoFit/>
          </a:bodyPr>
          <a:lstStyle/>
          <a:p>
            <a:pPr indent="325771" algn="just" defTabSz="868721" fontAlgn="base">
              <a:spcBef>
                <a:spcPct val="0"/>
              </a:spcBef>
              <a:spcAft>
                <a:spcPct val="0"/>
              </a:spcAft>
              <a:tabLst>
                <a:tab pos="434360" algn="l"/>
              </a:tabLst>
            </a:pPr>
            <a:endParaRPr lang="ru-RU" sz="13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indent="325771" algn="just" defTabSz="868721" fontAlgn="base">
              <a:spcBef>
                <a:spcPct val="0"/>
              </a:spcBef>
              <a:spcAft>
                <a:spcPct val="0"/>
              </a:spcAft>
              <a:tabLst>
                <a:tab pos="434360" algn="l"/>
              </a:tabLst>
            </a:pPr>
            <a:endParaRPr lang="ru-RU" sz="13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indent="325771" algn="just" defTabSz="868721" fontAlgn="base">
              <a:spcBef>
                <a:spcPct val="0"/>
              </a:spcBef>
              <a:spcAft>
                <a:spcPct val="0"/>
              </a:spcAft>
              <a:tabLst>
                <a:tab pos="434360" algn="l"/>
              </a:tabLst>
            </a:pPr>
            <a:endParaRPr lang="ru-RU" sz="13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indent="325771" algn="just" defTabSz="868721" fontAlgn="base">
              <a:spcBef>
                <a:spcPct val="0"/>
              </a:spcBef>
              <a:spcAft>
                <a:spcPct val="0"/>
              </a:spcAft>
              <a:tabLst>
                <a:tab pos="434360" algn="l"/>
              </a:tabLst>
            </a:pPr>
            <a:endParaRPr lang="ru-RU" sz="13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indent="325771" algn="just" defTabSz="868721" fontAlgn="base">
              <a:spcBef>
                <a:spcPct val="0"/>
              </a:spcBef>
              <a:spcAft>
                <a:spcPct val="0"/>
              </a:spcAft>
              <a:tabLst>
                <a:tab pos="434360" algn="l"/>
              </a:tabLst>
            </a:pPr>
            <a:endParaRPr lang="ru-RU" sz="13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indent="325771" algn="just" defTabSz="868721" fontAlgn="base">
              <a:spcBef>
                <a:spcPct val="0"/>
              </a:spcBef>
              <a:spcAft>
                <a:spcPct val="0"/>
              </a:spcAft>
              <a:tabLst>
                <a:tab pos="434360" algn="l"/>
              </a:tabLst>
            </a:pPr>
            <a:endParaRPr lang="ru-RU" sz="13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indent="325771" algn="just" defTabSz="868721" fontAlgn="base">
              <a:spcBef>
                <a:spcPct val="0"/>
              </a:spcBef>
              <a:spcAft>
                <a:spcPct val="0"/>
              </a:spcAft>
              <a:tabLst>
                <a:tab pos="434360" algn="l"/>
              </a:tabLst>
            </a:pPr>
            <a:endParaRPr lang="ru-RU" sz="13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indent="325771" algn="just" defTabSz="868721" fontAlgn="base">
              <a:spcBef>
                <a:spcPct val="0"/>
              </a:spcBef>
              <a:spcAft>
                <a:spcPct val="0"/>
              </a:spcAft>
              <a:tabLst>
                <a:tab pos="434360" algn="l"/>
              </a:tabLst>
            </a:pPr>
            <a:endParaRPr lang="ru-RU" sz="13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indent="325771" algn="just" defTabSz="868721" fontAlgn="base">
              <a:spcBef>
                <a:spcPct val="0"/>
              </a:spcBef>
              <a:spcAft>
                <a:spcPct val="0"/>
              </a:spcAft>
              <a:tabLst>
                <a:tab pos="434360" algn="l"/>
              </a:tabLst>
            </a:pPr>
            <a:endParaRPr lang="ru-RU" sz="13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indent="325771" algn="just" defTabSz="868721" fontAlgn="base">
              <a:spcBef>
                <a:spcPct val="0"/>
              </a:spcBef>
              <a:spcAft>
                <a:spcPct val="0"/>
              </a:spcAft>
              <a:tabLst>
                <a:tab pos="434360" algn="l"/>
              </a:tabLst>
            </a:pPr>
            <a:endParaRPr lang="ru-RU" sz="13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indent="325771" algn="just" defTabSz="868721" fontAlgn="base">
              <a:spcBef>
                <a:spcPct val="0"/>
              </a:spcBef>
              <a:spcAft>
                <a:spcPct val="0"/>
              </a:spcAft>
              <a:tabLst>
                <a:tab pos="434360" algn="l"/>
              </a:tabLst>
            </a:pPr>
            <a:endParaRPr lang="ru-RU" sz="13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indent="325771" algn="just" defTabSz="868721" fontAlgn="base">
              <a:spcBef>
                <a:spcPct val="0"/>
              </a:spcBef>
              <a:spcAft>
                <a:spcPct val="0"/>
              </a:spcAft>
              <a:tabLst>
                <a:tab pos="434360" algn="l"/>
              </a:tabLst>
            </a:pPr>
            <a:endParaRPr lang="ru-RU" sz="13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indent="325771" algn="just" defTabSz="868721" fontAlgn="base">
              <a:spcBef>
                <a:spcPct val="0"/>
              </a:spcBef>
              <a:spcAft>
                <a:spcPct val="0"/>
              </a:spcAft>
              <a:tabLst>
                <a:tab pos="434360" algn="l"/>
              </a:tabLst>
            </a:pPr>
            <a:endParaRPr lang="ru-RU" sz="13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indent="325771" algn="just" defTabSz="868721" fontAlgn="base">
              <a:spcBef>
                <a:spcPct val="0"/>
              </a:spcBef>
              <a:spcAft>
                <a:spcPct val="0"/>
              </a:spcAft>
              <a:tabLst>
                <a:tab pos="434360" algn="l"/>
              </a:tabLst>
            </a:pPr>
            <a:endParaRPr lang="ru-RU" sz="13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indent="325771" algn="just" defTabSz="868721" fontAlgn="base">
              <a:spcBef>
                <a:spcPct val="0"/>
              </a:spcBef>
              <a:spcAft>
                <a:spcPct val="0"/>
              </a:spcAft>
              <a:tabLst>
                <a:tab pos="434360" algn="l"/>
              </a:tabLst>
            </a:pPr>
            <a:endParaRPr lang="ru-RU" sz="13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indent="325771" algn="just" defTabSz="868721" fontAlgn="base">
              <a:spcBef>
                <a:spcPct val="0"/>
              </a:spcBef>
              <a:spcAft>
                <a:spcPct val="0"/>
              </a:spcAft>
              <a:tabLst>
                <a:tab pos="434360" algn="l"/>
              </a:tabLst>
            </a:pPr>
            <a:endParaRPr lang="ru-RU" sz="13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indent="325771" algn="just" defTabSz="868721" fontAlgn="base">
              <a:spcBef>
                <a:spcPct val="0"/>
              </a:spcBef>
              <a:spcAft>
                <a:spcPct val="0"/>
              </a:spcAft>
              <a:tabLst>
                <a:tab pos="434360" algn="l"/>
              </a:tabLst>
            </a:pPr>
            <a:endParaRPr lang="ru-RU" sz="13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indent="325771" algn="just" defTabSz="868721" fontAlgn="base">
              <a:spcBef>
                <a:spcPct val="0"/>
              </a:spcBef>
              <a:spcAft>
                <a:spcPct val="0"/>
              </a:spcAft>
              <a:tabLst>
                <a:tab pos="434360" algn="l"/>
              </a:tabLst>
            </a:pPr>
            <a:r>
              <a:rPr lang="ru-RU" sz="13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        </a:t>
            </a:r>
            <a:r>
              <a:rPr lang="ru-RU" sz="1600" b="1" u="sng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</a:p>
          <a:p>
            <a:pPr indent="325771" algn="just" defTabSz="868721" fontAlgn="base">
              <a:spcBef>
                <a:spcPct val="0"/>
              </a:spcBef>
              <a:spcAft>
                <a:spcPct val="0"/>
              </a:spcAft>
              <a:tabLst>
                <a:tab pos="434360" algn="l"/>
              </a:tabLst>
            </a:pPr>
            <a:endParaRPr lang="ru-RU" sz="1600" b="1" u="sng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indent="325771" algn="just" defTabSz="868721" fontAlgn="base">
              <a:spcBef>
                <a:spcPct val="0"/>
              </a:spcBef>
              <a:spcAft>
                <a:spcPct val="0"/>
              </a:spcAft>
              <a:tabLst>
                <a:tab pos="434360" algn="l"/>
              </a:tabLst>
            </a:pPr>
            <a:endParaRPr lang="ru-RU" sz="1600" b="1" u="sng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indent="325771" algn="just" defTabSz="868721" fontAlgn="base">
              <a:spcBef>
                <a:spcPct val="0"/>
              </a:spcBef>
              <a:spcAft>
                <a:spcPct val="0"/>
              </a:spcAft>
              <a:tabLst>
                <a:tab pos="434360" algn="l"/>
              </a:tabLst>
            </a:pPr>
            <a:endParaRPr lang="ru-RU" sz="1600" b="1" u="sng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indent="325771" algn="just" defTabSz="868721" fontAlgn="base">
              <a:spcBef>
                <a:spcPct val="0"/>
              </a:spcBef>
              <a:spcAft>
                <a:spcPct val="0"/>
              </a:spcAft>
              <a:tabLst>
                <a:tab pos="434360" algn="l"/>
              </a:tabLst>
            </a:pPr>
            <a:endParaRPr lang="ru-RU" sz="1600" b="1" u="sng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indent="325771" algn="ctr" defTabSz="868721" fontAlgn="base">
              <a:spcBef>
                <a:spcPct val="0"/>
              </a:spcBef>
              <a:spcAft>
                <a:spcPct val="0"/>
              </a:spcAft>
              <a:tabLst>
                <a:tab pos="434360" algn="l"/>
              </a:tabLst>
            </a:pPr>
            <a:r>
              <a:rPr lang="ru-RU" sz="2000" b="1" i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1" y="806812"/>
            <a:ext cx="10383838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Практическая реализация тактической подготовленности предполагает решение следующих задач: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создание целостного представления 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о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поединке (схватке);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формирование индивидуального стиля ведения соревновательной борьбы;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решительное и своевременное воплощение принятых решений благодаря рациональным приемам и действиям с учетом особенностей противника,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условий внешней среды,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судейства,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соревновательной ситуации,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собственного состояния и др.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151359" y="-2524419"/>
            <a:ext cx="9996407" cy="8094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ru-RU" sz="1400" i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ru-RU" sz="1400" i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ru-RU" sz="1400" i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ru-RU" sz="1400" i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ru-RU" sz="2400" i="1" dirty="0" smtClean="0">
              <a:ea typeface="Times New Roman" pitchFamily="18" charset="0"/>
              <a:cs typeface="Arial" pitchFamily="34" charset="0"/>
            </a:endParaRPr>
          </a:p>
          <a:p>
            <a:pPr marL="0" marR="0" lvl="0" indent="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ru-RU" sz="2400" i="1" dirty="0" smtClean="0">
              <a:ea typeface="Times New Roman" pitchFamily="18" charset="0"/>
              <a:cs typeface="Arial" pitchFamily="34" charset="0"/>
            </a:endParaRPr>
          </a:p>
          <a:p>
            <a:pPr marL="0" marR="0" lvl="0" indent="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4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Различают два вида тактической подготовки: общую и специальную</a:t>
            </a:r>
            <a:r>
              <a:rPr kumimoji="0" lang="ru-RU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24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Общая тактическая подготовка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         направлена на овладение знаниями и тактическими навыками,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               необходимыми для успеха в спортивных соревнованиях в избранном виде спорта;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Специальная тактическая подготовка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endParaRPr lang="ru-RU" sz="2400" dirty="0" smtClean="0"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       направлена на овладение знаниями и тактическими действиями,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         необходимым для успешного выступления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в конкретных соревнованиях и против конкретного соперника.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Примеры любительских и профессиональных турниров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dirty="0" smtClean="0"/>
              <a:t>Турнир «Золотая Орда» 23-22 августа  2015Г.</a:t>
            </a:r>
          </a:p>
          <a:p>
            <a:r>
              <a:rPr lang="ru-RU" sz="1200" i="1" dirty="0" smtClean="0"/>
              <a:t>Специальн</a:t>
            </a:r>
            <a:r>
              <a:rPr lang="ru-RU" sz="1200" dirty="0" smtClean="0"/>
              <a:t>ая тактическая  под  конкретного  соперника.  Поединок с конкретным  бойцом</a:t>
            </a:r>
            <a:endParaRPr lang="ru-RU" sz="12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r>
              <a:rPr lang="ru-RU" sz="1400" dirty="0" smtClean="0"/>
              <a:t>Городской турнир </a:t>
            </a:r>
            <a:r>
              <a:rPr lang="ru-RU" sz="1400" smtClean="0"/>
              <a:t>по АР. </a:t>
            </a:r>
            <a:r>
              <a:rPr lang="ru-RU" sz="1400" dirty="0" smtClean="0"/>
              <a:t>пример общей тактической подготовки . </a:t>
            </a:r>
            <a:endParaRPr lang="ru-RU" sz="1400" dirty="0"/>
          </a:p>
        </p:txBody>
      </p:sp>
      <p:pic>
        <p:nvPicPr>
          <p:cNvPr id="8" name="Содержимое 7" descr="фотки отчетки 15 048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519114" y="2445941"/>
            <a:ext cx="4101302" cy="3440906"/>
          </a:xfrm>
        </p:spPr>
      </p:pic>
      <p:pic>
        <p:nvPicPr>
          <p:cNvPr id="10" name="Содержимое 9" descr="рабочий стол 073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275263" y="2445345"/>
            <a:ext cx="4589462" cy="3442097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-5490943"/>
            <a:ext cx="10383838" cy="12187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i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i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i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i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i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i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i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i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i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i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i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i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Цель использования тактических упражнений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- обеспечение надежности разученных форм тактики и стимулирование развития тактических способностей. </a:t>
            </a:r>
          </a:p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К числу относительно общих методических подходов, воплощаемых в таких упражнениях, относятся: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а) подходы, связанные с введением дополнительных тактических противодействий со стороны противника. Ребенок-спортсмен (команда учащихся) при этом оказывается перед необходимостью, решая тактические задачи, преодолевать более значительное противодействие, чем в условиях соревнований. Например: реализовать намеченный тактический замысел в тренировочной схватке с несколькими соперниками (поочередно меняющимися по ходу схватки), в игровых упражнениях и тренировочных играх «Один против двух», «Трое против пяти» и т.д.; преодолеть заданными технико-тактическими приемами сопротивление соперника, которому разрешено пользоваться более широким арсеналом приемов; Игра «регби», «пулька»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б) подходы, связанные с ограничением пространственных и временных условий действий;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в) подходы, связанные с обязательным расширением используемых тактических вариантов;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г) подходы, связанные с ограничением числа попыток, предоставленных для достижения соревновательной цели.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В процессе совершенствования тактического мышления спортсмену необходимо развивать следующие способности: быстро воспринимать, адекватно осознавать, анализировать, оценивать соревновательную ситуацию и принимать решение в соответствии с создавшейся обстановкой и уровнем своей подготовленности и своего оперативного состояния; предвидеть действия противника; строить свои действия в соответствии с целями соревнований и задачей конкретной состязательной ситуации.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Основным специфическим методом совершенствования тактического мышления является метод тренировки как с реальным, так и с условным противником.</a:t>
            </a:r>
            <a:endParaRPr kumimoji="0" lang="ru-RU" sz="18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367383" y="82075"/>
            <a:ext cx="10016454" cy="6909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Физическая подготовка</a:t>
            </a:r>
            <a:endParaRPr kumimoji="0" lang="ru-RU" sz="1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Физическая подготовка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- это процесс, направленный на воспитание физических качеств и развитие функциональных воз­можностей, создающих благоприятные условия для совершенство­вания всех сторон подготовки. Она подразделяется на </a:t>
            </a:r>
            <a:r>
              <a:rPr kumimoji="0" lang="ru-RU" sz="17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общую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и </a:t>
            </a:r>
            <a:r>
              <a:rPr kumimoji="0" lang="ru-RU" sz="17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специальную.</a:t>
            </a:r>
            <a:endParaRPr kumimoji="0" lang="ru-RU" sz="1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Общая физическая подготовка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предполагает разностороннее развитие физических качеств, функциональных возможностей и систем организма спортсмена, слаженность их проявления в про­цессе мышечной деятельности. В современной спортивной трени­ровке общая физическая подготовленность связывается не с раз­носторонним физическим совершенством вообще, а с уровнем развития качеств и способностей, оказывающих опосредованное влияние на спортивные достижения и эффективность трениро­вочного процесса в конкретном виде спорта. Средствами общей физической подготовки являются физические упражнения, ока­зывающие общее воздействие на организм и личность спортсмена. К их числу относятся различные передвижения - бег, ходьба на лыжах, плавание, подвижные и спортивные игры, упражнения с отягощениями и др.</a:t>
            </a:r>
            <a:endParaRPr kumimoji="0" lang="ru-RU" sz="1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Общая физическая подготовка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должна проводиться ( и проводится) в течение всего годичного цикла тренировки.</a:t>
            </a:r>
            <a:endParaRPr kumimoji="0" lang="ru-RU" sz="1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Специальная физическая подготовка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характеризуется уровнем развития физических способностей, возможностей органов </a:t>
            </a:r>
            <a:r>
              <a:rPr kumimoji="0" lang="ru-RU" sz="1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и функциональных 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систем, непосредственно определяющих достижения в избранном виде спорта. Основными средствами специальной физической подготовки являются соревновательные упражнения и специально подготовительные упражнения.</a:t>
            </a:r>
            <a:endParaRPr kumimoji="0" lang="ru-RU" sz="1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Физическая подготовленность спортсмена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тесно связана с его спортивной специализацией. В одних видах спорта и их отдельных дисциплинах спортивный результат определяется, прежде всего, скоростно-силовыми возможностями, уровнем развития анаэробной производительности; в других - аэробной производительностью, выносливостью к длительной работе; в третьих - скоростно-силовыми и координационными способностями; в четвертых - равномерным развитием различных физических качеств.</a:t>
            </a:r>
            <a:endParaRPr kumimoji="0" lang="ru-RU" sz="1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Общие физические упражнения</a:t>
            </a:r>
            <a:endParaRPr lang="ru-RU" dirty="0"/>
          </a:p>
        </p:txBody>
      </p:sp>
      <p:pic>
        <p:nvPicPr>
          <p:cNvPr id="5" name="Рисунок 4" descr="фотки отчетки 15 130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26592" b="26592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Подтягивание  на перекладине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10383838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Психическая подготовка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algn="just"/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Психическая подготовка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 - это </a:t>
            </a:r>
            <a:r>
              <a:rPr kumimoji="0" lang="ru-R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система психолого-педагогических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воздействий, применяемых с целью формирования и совершенствования у обучающихся свойств личности и психических качеств, необходимых для успешного выполнения тренировочной деятельности, подготовки к соревнованиям и надежного выступления в них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</a:p>
          <a:p>
            <a:pPr algn="just"/>
            <a:r>
              <a:rPr lang="ru-RU" sz="2400" dirty="0" smtClean="0"/>
              <a:t>Психическая подготовка осуществляется на всем протяжении многолетней подготовки на тренировочных занятиях, учебно-тренировочных сборах, соревнованиях.</a:t>
            </a:r>
          </a:p>
          <a:p>
            <a:pPr algn="just"/>
            <a:r>
              <a:rPr lang="ru-RU" sz="2400" dirty="0" smtClean="0"/>
              <a:t>При подготовки спортсменов к соревнованиям важны все перечисленные выше факторы, это физическая, психологическая и тактическая подготовка, только совмещение все фактов  даст в итоге положительный результат.</a:t>
            </a:r>
            <a:br>
              <a:rPr lang="ru-RU" sz="2400" dirty="0" smtClean="0"/>
            </a:b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208</TotalTime>
  <Words>905</Words>
  <Application>Microsoft Office PowerPoint</Application>
  <PresentationFormat>Произвольный</PresentationFormat>
  <Paragraphs>175</Paragraphs>
  <Slides>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Апекс</vt:lpstr>
      <vt:lpstr>                           МастеР-Класс «Спортивно –тактическая подготовка»</vt:lpstr>
      <vt:lpstr>Слайд 2</vt:lpstr>
      <vt:lpstr>Слайд 3</vt:lpstr>
      <vt:lpstr>Слайд 4</vt:lpstr>
      <vt:lpstr>Примеры любительских и профессиональных турниров</vt:lpstr>
      <vt:lpstr>Слайд 6</vt:lpstr>
      <vt:lpstr>Слайд 7</vt:lpstr>
      <vt:lpstr>Общие физические упражнения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Азербайджанские народные костюмы</dc:title>
  <dc:creator>ADMIN</dc:creator>
  <cp:lastModifiedBy>Пользователь</cp:lastModifiedBy>
  <cp:revision>51</cp:revision>
  <dcterms:created xsi:type="dcterms:W3CDTF">2014-09-29T08:23:56Z</dcterms:created>
  <dcterms:modified xsi:type="dcterms:W3CDTF">2024-02-29T06:00:07Z</dcterms:modified>
</cp:coreProperties>
</file>