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8" r:id="rId9"/>
    <p:sldId id="269" r:id="rId10"/>
    <p:sldId id="270" r:id="rId11"/>
    <p:sldId id="271" r:id="rId12"/>
    <p:sldId id="272" r:id="rId13"/>
    <p:sldId id="273" r:id="rId14"/>
    <p:sldId id="265" r:id="rId15"/>
    <p:sldId id="266" r:id="rId16"/>
    <p:sldId id="267" r:id="rId17"/>
    <p:sldId id="284" r:id="rId18"/>
    <p:sldId id="274" r:id="rId19"/>
    <p:sldId id="275" r:id="rId20"/>
    <p:sldId id="276" r:id="rId21"/>
    <p:sldId id="277" r:id="rId22"/>
    <p:sldId id="281" r:id="rId23"/>
    <p:sldId id="282" r:id="rId24"/>
    <p:sldId id="283" r:id="rId25"/>
    <p:sldId id="285" r:id="rId26"/>
    <p:sldId id="26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B0097C-CF94-487B-A9FF-FCC72DD27CE6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DEC0B6-6EFB-47BB-AFC3-1866B1DD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0097C-CF94-487B-A9FF-FCC72DD27CE6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C0B6-6EFB-47BB-AFC3-1866B1DD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0097C-CF94-487B-A9FF-FCC72DD27CE6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C0B6-6EFB-47BB-AFC3-1866B1DD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0097C-CF94-487B-A9FF-FCC72DD27CE6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C0B6-6EFB-47BB-AFC3-1866B1DD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0097C-CF94-487B-A9FF-FCC72DD27CE6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C0B6-6EFB-47BB-AFC3-1866B1DD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0097C-CF94-487B-A9FF-FCC72DD27CE6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C0B6-6EFB-47BB-AFC3-1866B1DD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0097C-CF94-487B-A9FF-FCC72DD27CE6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C0B6-6EFB-47BB-AFC3-1866B1DD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0097C-CF94-487B-A9FF-FCC72DD27CE6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C0B6-6EFB-47BB-AFC3-1866B1DD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B0097C-CF94-487B-A9FF-FCC72DD27CE6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C0B6-6EFB-47BB-AFC3-1866B1DD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B0097C-CF94-487B-A9FF-FCC72DD27CE6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C0B6-6EFB-47BB-AFC3-1866B1DD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B0097C-CF94-487B-A9FF-FCC72DD27CE6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DEC0B6-6EFB-47BB-AFC3-1866B1DD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B0097C-CF94-487B-A9FF-FCC72DD27CE6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3DEC0B6-6EFB-47BB-AFC3-1866B1DD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ly.com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ru_ru/sozdat/infografika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el.ly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o.nios.ru/articles2/92/40/infografika-v-obrazovatelnom-processe" TargetMode="External"/><Relationship Id="rId2" Type="http://schemas.openxmlformats.org/officeDocument/2006/relationships/hyperlink" Target="http://mediasvod.ru/infographi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deouroki.net/razrabotki/infoghrafika-ispol-zovaniie-v-shkoli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05064"/>
            <a:ext cx="7772400" cy="11997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Автор: </a:t>
            </a:r>
            <a:r>
              <a:rPr lang="ru-RU" sz="2000" dirty="0" err="1" smtClean="0">
                <a:latin typeface="Comic Sans MS" pitchFamily="66" charset="0"/>
              </a:rPr>
              <a:t>Малева</a:t>
            </a:r>
            <a:r>
              <a:rPr lang="ru-RU" sz="2000" dirty="0" smtClean="0">
                <a:latin typeface="Comic Sans MS" pitchFamily="66" charset="0"/>
              </a:rPr>
              <a:t> Елена Борисовна, </a:t>
            </a:r>
          </a:p>
          <a:p>
            <a:r>
              <a:rPr lang="ru-RU" sz="2000" dirty="0" smtClean="0">
                <a:latin typeface="Comic Sans MS" pitchFamily="66" charset="0"/>
              </a:rPr>
              <a:t>учитель русского языка и литературы </a:t>
            </a:r>
          </a:p>
          <a:p>
            <a:r>
              <a:rPr lang="ru-RU" sz="2000" dirty="0" smtClean="0">
                <a:latin typeface="Comic Sans MS" pitchFamily="66" charset="0"/>
              </a:rPr>
              <a:t>МОУ «ООШ» </a:t>
            </a:r>
            <a:r>
              <a:rPr lang="ru-RU" sz="2000" dirty="0" err="1" smtClean="0">
                <a:latin typeface="Comic Sans MS" pitchFamily="66" charset="0"/>
              </a:rPr>
              <a:t>с.Деревянск</a:t>
            </a:r>
            <a:r>
              <a:rPr lang="ru-RU" sz="2000" dirty="0" smtClean="0">
                <a:latin typeface="Comic Sans MS" pitchFamily="66" charset="0"/>
              </a:rPr>
              <a:t>.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645333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Comic Sans MS" pitchFamily="66" charset="0"/>
              </a:rPr>
              <a:t>Деревянск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268760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200" b="1" cap="all" dirty="0" smtClean="0">
                <a:solidFill>
                  <a:srgbClr val="0070C0"/>
                </a:solidFill>
                <a:latin typeface="Comic Sans MS" pitchFamily="66" charset="0"/>
              </a:rPr>
              <a:t>ИНФОГРАФИКА КАК СПОСОБ </a:t>
            </a:r>
          </a:p>
          <a:p>
            <a:pPr algn="ctr" fontAlgn="t"/>
            <a:r>
              <a:rPr lang="ru-RU" sz="3200" b="1" cap="all" dirty="0" smtClean="0">
                <a:solidFill>
                  <a:srgbClr val="0070C0"/>
                </a:solidFill>
                <a:latin typeface="Comic Sans MS" pitchFamily="66" charset="0"/>
              </a:rPr>
              <a:t>ВИЗУАЛИЗАЦИИ УЧЕБНОЙ ИНФОРМАЦИИ</a:t>
            </a:r>
            <a:endParaRPr lang="ru-RU" sz="3200" b="1" cap="al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1663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МОУ «ООШ» </a:t>
            </a:r>
            <a:r>
              <a:rPr lang="ru-RU" sz="1200" dirty="0" err="1" smtClean="0"/>
              <a:t>с.Деревянск</a:t>
            </a:r>
            <a:endParaRPr lang="ru-RU" sz="1200" dirty="0" smtClean="0"/>
          </a:p>
          <a:p>
            <a:pPr algn="ctr"/>
            <a:r>
              <a:rPr lang="ru-RU" sz="1200" dirty="0" err="1" smtClean="0"/>
              <a:t>Усть-Куломский</a:t>
            </a:r>
            <a:r>
              <a:rPr lang="ru-RU" sz="1200" dirty="0" smtClean="0"/>
              <a:t> район</a:t>
            </a:r>
          </a:p>
          <a:p>
            <a:pPr algn="ctr"/>
            <a:r>
              <a:rPr lang="ru-RU" sz="1200" dirty="0" smtClean="0"/>
              <a:t>Республика Коми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28596" y="714356"/>
            <a:ext cx="8501122" cy="1714512"/>
          </a:xfrm>
        </p:spPr>
        <p:txBody>
          <a:bodyPr>
            <a:normAutofit/>
          </a:bodyPr>
          <a:lstStyle/>
          <a:p>
            <a:pPr algn="ctr" fontAlgn="base"/>
            <a:r>
              <a:rPr lang="ru-RU" dirty="0" smtClean="0">
                <a:latin typeface="Comic Sans MS" pitchFamily="66" charset="0"/>
              </a:rPr>
              <a:t>Мотивировать к запоминанию и длительному сохранению в памяти информации в виде схематичных зрительных образов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42852"/>
            <a:ext cx="7000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Инфографика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позволяет: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50" name="Picture 2" descr="https://im0-tub-ru.yandex.net/i?id=723958177ee13b2c48a34131badb7f05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5715040" cy="4363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28596" y="714356"/>
            <a:ext cx="8501122" cy="1714512"/>
          </a:xfrm>
        </p:spPr>
        <p:txBody>
          <a:bodyPr>
            <a:normAutofit/>
          </a:bodyPr>
          <a:lstStyle/>
          <a:p>
            <a:pPr algn="ctr" fontAlgn="base"/>
            <a:r>
              <a:rPr lang="ru-RU" dirty="0" smtClean="0">
                <a:latin typeface="Comic Sans MS" pitchFamily="66" charset="0"/>
              </a:rPr>
              <a:t>Научить применять </a:t>
            </a:r>
            <a:r>
              <a:rPr lang="ru-RU" dirty="0" err="1" smtClean="0">
                <a:latin typeface="Comic Sans MS" pitchFamily="66" charset="0"/>
              </a:rPr>
              <a:t>онлайн</a:t>
            </a:r>
            <a:r>
              <a:rPr lang="ru-RU" dirty="0" smtClean="0">
                <a:latin typeface="Comic Sans MS" pitchFamily="66" charset="0"/>
              </a:rPr>
              <a:t> сервисы для визуализации данных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42852"/>
            <a:ext cx="7000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Инфографика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позволяет: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4" name="Picture 2" descr="https://im0-tub-ru.yandex.net/i?id=be7ce213be535c32cb4588dbc26f854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2071678"/>
            <a:ext cx="7537697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28596" y="714356"/>
            <a:ext cx="8501122" cy="1714512"/>
          </a:xfrm>
        </p:spPr>
        <p:txBody>
          <a:bodyPr>
            <a:normAutofit/>
          </a:bodyPr>
          <a:lstStyle/>
          <a:p>
            <a:pPr algn="ctr" fontAlgn="base"/>
            <a:r>
              <a:rPr lang="ru-RU" dirty="0" smtClean="0">
                <a:latin typeface="Comic Sans MS" pitchFamily="66" charset="0"/>
              </a:rPr>
              <a:t>Развить у детей умение сравнивать, классифицировать, выделять главное в познавательном объекте (определении понятия, правиле, задаче, законе и др.)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42852"/>
            <a:ext cx="7000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Инфографика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позволяет: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698" name="Picture 2" descr="https://im0-tub-ru.yandex.net/i?id=20c07b9f200b65aee1ef697b5851e76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7189653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28596" y="714356"/>
            <a:ext cx="8501122" cy="1714512"/>
          </a:xfrm>
        </p:spPr>
        <p:txBody>
          <a:bodyPr>
            <a:normAutofit/>
          </a:bodyPr>
          <a:lstStyle/>
          <a:p>
            <a:pPr algn="ctr" fontAlgn="base"/>
            <a:r>
              <a:rPr lang="ru-RU" dirty="0" smtClean="0">
                <a:latin typeface="Comic Sans MS" pitchFamily="66" charset="0"/>
              </a:rPr>
              <a:t>Развить умение групповой работы над темой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42852"/>
            <a:ext cx="7000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Инфографика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позволяет: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22" name="Picture 2" descr="https://im0-tub-ru.yandex.net/i?id=8bb356cb0f8f4014ab9de135d6349c5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00240"/>
            <a:ext cx="665341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878684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Лучшие ресурсы для создания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инфографики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: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1000108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000" dirty="0" err="1" smtClean="0">
                <a:latin typeface="Comic Sans MS" pitchFamily="66" charset="0"/>
              </a:rPr>
              <a:t>Сreately</a:t>
            </a:r>
            <a:r>
              <a:rPr lang="ru-RU" sz="2000" dirty="0" smtClean="0">
                <a:latin typeface="Comic Sans MS" pitchFamily="66" charset="0"/>
              </a:rPr>
              <a:t> -</a:t>
            </a:r>
            <a:r>
              <a:rPr lang="en-US" sz="2000" dirty="0" smtClean="0"/>
              <a:t>  </a:t>
            </a:r>
            <a:r>
              <a:rPr lang="en-US" sz="2000" dirty="0" smtClean="0">
                <a:hlinkClick r:id="rId3"/>
              </a:rPr>
              <a:t>https://creately.com/</a:t>
            </a:r>
            <a:r>
              <a:rPr lang="ru-RU" sz="2000" dirty="0" smtClean="0">
                <a:latin typeface="Comic Sans MS" pitchFamily="66" charset="0"/>
              </a:rPr>
              <a:t> – простой в использовании сайт даёт пользователям возможность подставлять собственные данные в один из уже готовых шаблонов и создавать качественную </a:t>
            </a:r>
            <a:r>
              <a:rPr lang="ru-RU" sz="2000" dirty="0" err="1" smtClean="0">
                <a:latin typeface="Comic Sans MS" pitchFamily="66" charset="0"/>
              </a:rPr>
              <a:t>инфографику</a:t>
            </a:r>
            <a:r>
              <a:rPr lang="ru-RU" sz="2000" dirty="0" smtClean="0">
                <a:latin typeface="Comic Sans MS" pitchFamily="66" charset="0"/>
              </a:rPr>
              <a:t>. Ресурс поддерживает 7 языков, в том числе и русский.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2968291"/>
            <a:ext cx="5857884" cy="3889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878684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Лучшие ресурсы для создания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инфографики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: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1000108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/>
              <a:t> </a:t>
            </a:r>
            <a:r>
              <a:rPr lang="ru-RU" sz="2400" dirty="0" err="1" smtClean="0">
                <a:latin typeface="Comic Sans MS" pitchFamily="66" charset="0"/>
              </a:rPr>
              <a:t>Canva</a:t>
            </a:r>
            <a:r>
              <a:rPr lang="ru-RU" sz="2400" dirty="0" smtClean="0">
                <a:latin typeface="Comic Sans MS" pitchFamily="66" charset="0"/>
              </a:rPr>
              <a:t> -  </a:t>
            </a:r>
            <a:r>
              <a:rPr lang="en-US" sz="2400" dirty="0" smtClean="0">
                <a:hlinkClick r:id="rId3"/>
              </a:rPr>
              <a:t>https://www.canva.com/ru_ru/sozdat/infografika/ </a:t>
            </a:r>
            <a:r>
              <a:rPr lang="ru-RU" sz="2400" dirty="0" smtClean="0">
                <a:latin typeface="Comic Sans MS" pitchFamily="66" charset="0"/>
              </a:rPr>
              <a:t>Простой </a:t>
            </a:r>
            <a:r>
              <a:rPr lang="ru-RU" sz="2400" dirty="0" err="1" smtClean="0">
                <a:latin typeface="Comic Sans MS" pitchFamily="66" charset="0"/>
              </a:rPr>
              <a:t>онлайн-редактор</a:t>
            </a:r>
            <a:r>
              <a:rPr lang="ru-RU" sz="2400" dirty="0" smtClean="0">
                <a:latin typeface="Comic Sans MS" pitchFamily="66" charset="0"/>
              </a:rPr>
              <a:t> для построения </a:t>
            </a:r>
            <a:r>
              <a:rPr lang="ru-RU" sz="2400" dirty="0" err="1" smtClean="0">
                <a:latin typeface="Comic Sans MS" pitchFamily="66" charset="0"/>
              </a:rPr>
              <a:t>инфографики</a:t>
            </a:r>
            <a:r>
              <a:rPr lang="ru-RU" sz="2400" dirty="0" smtClean="0">
                <a:latin typeface="Comic Sans MS" pitchFamily="66" charset="0"/>
              </a:rPr>
              <a:t> на русском языке. 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643182"/>
            <a:ext cx="6038785" cy="401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878684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Лучшие ресурсы для создания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инфографики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: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1000108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/>
              <a:t> </a:t>
            </a:r>
            <a:r>
              <a:rPr lang="ru-RU" sz="2400" dirty="0" err="1" smtClean="0">
                <a:latin typeface="Comic Sans MS" pitchFamily="66" charset="0"/>
              </a:rPr>
              <a:t>easel.ly</a:t>
            </a:r>
            <a:r>
              <a:rPr lang="ru-RU" sz="2400" dirty="0" smtClean="0">
                <a:latin typeface="Comic Sans MS" pitchFamily="66" charset="0"/>
              </a:rPr>
              <a:t> - </a:t>
            </a:r>
            <a:r>
              <a:rPr lang="en-US" sz="2400" dirty="0" smtClean="0">
                <a:hlinkClick r:id="rId3"/>
              </a:rPr>
              <a:t>https://www.easel.ly/</a:t>
            </a:r>
            <a:r>
              <a:rPr lang="ru-RU" sz="2400" dirty="0" smtClean="0">
                <a:latin typeface="Comic Sans MS" pitchFamily="66" charset="0"/>
              </a:rPr>
              <a:t> - сервис, сделанный специально для создания </a:t>
            </a:r>
            <a:r>
              <a:rPr lang="ru-RU" sz="2400" dirty="0" err="1" smtClean="0">
                <a:latin typeface="Comic Sans MS" pitchFamily="66" charset="0"/>
              </a:rPr>
              <a:t>инфографики</a:t>
            </a:r>
            <a:r>
              <a:rPr lang="ru-RU" sz="2400" dirty="0" smtClean="0">
                <a:latin typeface="Comic Sans MS" pitchFamily="66" charset="0"/>
              </a:rPr>
              <a:t>. Ничего лишнего, после регистрации можно сразу приступать к визуализации идей.  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3923" y="2571744"/>
            <a:ext cx="6098161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9969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«Интересные факты о русских писателях и поэтах»,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«Книга рассказывает».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04664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Работы учащихся на темы: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43307" y="357166"/>
            <a:ext cx="45005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Работы учащихся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: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7" name="Содержимое 16" descr="0001-153800712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86240" y="154481"/>
            <a:ext cx="2615504" cy="6538761"/>
          </a:xfrm>
        </p:spPr>
      </p:pic>
      <p:sp>
        <p:nvSpPr>
          <p:cNvPr id="20" name="Прямоугольник 19"/>
          <p:cNvSpPr/>
          <p:nvPr/>
        </p:nvSpPr>
        <p:spPr>
          <a:xfrm>
            <a:off x="4860032" y="1556792"/>
            <a:ext cx="2286000" cy="16209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Малев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Алексей, </a:t>
            </a:r>
          </a:p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Липин Фёдор – 8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6"/>
            <a:ext cx="45005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Работы учащихся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: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8" name="Рисунок 7" descr="0001-153862119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2614631" cy="63222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1538" y="3214686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Гуляева Юлия – 11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4221088"/>
            <a:ext cx="8136904" cy="2304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Инфогра́фика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 — это графический способ подачи информации, данных и знаний, целью которого является быстро и чётко преподносить сложную информацию. Одна из форм графического и коммуникационного дизайна.</a:t>
            </a:r>
          </a:p>
          <a:p>
            <a:endParaRPr lang="ru-RU" dirty="0"/>
          </a:p>
        </p:txBody>
      </p:sp>
      <p:pic>
        <p:nvPicPr>
          <p:cNvPr id="12" name="Содержимое 11" descr="pushkin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44446"/>
            <a:ext cx="5040560" cy="39624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404664"/>
            <a:ext cx="45005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Работы учащихся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: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7" name="Рисунок 6" descr="0001-14436458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932" y="751039"/>
            <a:ext cx="4027007" cy="52149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36096" y="2276872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Тимушева Елена – 11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45005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Работы учащихся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: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8" name="Рисунок 7" descr="0001-17741877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764704"/>
            <a:ext cx="4038897" cy="57150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4348" y="2928934"/>
            <a:ext cx="228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Напалкова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Любовь, Корнилов Дмитрий – 10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45005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Работы учащихся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: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2492896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Карпинская Екатерина – 9 класс</a:t>
            </a:r>
          </a:p>
        </p:txBody>
      </p:sp>
      <p:pic>
        <p:nvPicPr>
          <p:cNvPr id="7" name="Рисунок 6" descr="Александр Сергеевич Грибоед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32656"/>
            <a:ext cx="2455168" cy="613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45005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Работы учащихся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: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2492896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Ракина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Арина – 9 класс</a:t>
            </a:r>
          </a:p>
        </p:txBody>
      </p:sp>
      <p:pic>
        <p:nvPicPr>
          <p:cNvPr id="8" name="Рисунок 7" descr="Николай Васильевич Гогол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60648"/>
            <a:ext cx="2523728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45005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Работы учащихся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: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492896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Чуваева Эльвира – 11 класс</a:t>
            </a:r>
          </a:p>
        </p:txBody>
      </p:sp>
      <p:pic>
        <p:nvPicPr>
          <p:cNvPr id="7" name="Рисунок 6" descr="Владимир Высоцки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2581334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45005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Работы учащихся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: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492896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Малев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Алексей– 9 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класс</a:t>
            </a:r>
          </a:p>
        </p:txBody>
      </p:sp>
      <p:pic>
        <p:nvPicPr>
          <p:cNvPr id="8" name="Рисунок 7" descr="Михаил Александрович Шолохо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88640"/>
            <a:ext cx="2552531" cy="63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http://mediasvod.ru/infographic/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http://io.nios.ru/articles2/92/40/infografika-v-obrazovatelnom-processe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https://videouroki.net/razrabotki/infoghrafika-ispol-zovaniie-v-shkolie.html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Ссылки: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Виды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инфографики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251520" y="908720"/>
            <a:ext cx="4248472" cy="5760640"/>
          </a:xfrm>
        </p:spPr>
        <p:txBody>
          <a:bodyPr>
            <a:normAutofit lnSpcReduction="10000"/>
          </a:bodyPr>
          <a:lstStyle/>
          <a:p>
            <a:endParaRPr lang="ru-RU" sz="2800" b="1" u="sng" dirty="0" smtClean="0">
              <a:latin typeface="Comic Sans MS" pitchFamily="66" charset="0"/>
            </a:endParaRPr>
          </a:p>
          <a:p>
            <a:r>
              <a:rPr lang="ru-RU" sz="2800" b="1" u="sng" dirty="0" smtClean="0">
                <a:latin typeface="Comic Sans MS" pitchFamily="66" charset="0"/>
              </a:rPr>
              <a:t>Пространственная </a:t>
            </a:r>
            <a:endParaRPr lang="ru-RU" sz="2800" u="sng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Показывает внешний </a:t>
            </a:r>
          </a:p>
          <a:p>
            <a:r>
              <a:rPr lang="ru-RU" dirty="0" smtClean="0">
                <a:latin typeface="Comic Sans MS" pitchFamily="66" charset="0"/>
              </a:rPr>
              <a:t>вид, внутреннее устройство, размер, масштаб, место, расположение </a:t>
            </a:r>
          </a:p>
          <a:p>
            <a:r>
              <a:rPr lang="ru-RU" dirty="0" smtClean="0">
                <a:latin typeface="Comic Sans MS" pitchFamily="66" charset="0"/>
              </a:rPr>
              <a:t>объектов, путь. 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Это может быть технический рисунок, чертёж,</a:t>
            </a:r>
          </a:p>
          <a:p>
            <a:r>
              <a:rPr lang="ru-RU" dirty="0" smtClean="0">
                <a:latin typeface="Comic Sans MS" pitchFamily="66" charset="0"/>
              </a:rPr>
              <a:t>анатомический атлас </a:t>
            </a:r>
          </a:p>
          <a:p>
            <a:r>
              <a:rPr lang="ru-RU" dirty="0" smtClean="0">
                <a:latin typeface="Comic Sans MS" pitchFamily="66" charset="0"/>
              </a:rPr>
              <a:t>или карта.</a:t>
            </a:r>
          </a:p>
          <a:p>
            <a:endParaRPr lang="ru-RU" dirty="0"/>
          </a:p>
        </p:txBody>
      </p:sp>
      <p:pic>
        <p:nvPicPr>
          <p:cNvPr id="1028" name="Picture 4" descr="http://mediasvod.ru/wp-content/uploads/2017/03/da6a73f899e840fbea81df13f80ec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72816"/>
            <a:ext cx="4968552" cy="4359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Виды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инфографики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251520" y="908720"/>
            <a:ext cx="4248472" cy="5760640"/>
          </a:xfrm>
        </p:spPr>
        <p:txBody>
          <a:bodyPr>
            <a:normAutofit/>
          </a:bodyPr>
          <a:lstStyle/>
          <a:p>
            <a:pPr fontAlgn="base"/>
            <a:r>
              <a:rPr lang="ru-RU" sz="2800" b="1" u="sng" dirty="0" smtClean="0">
                <a:latin typeface="Comic Sans MS" pitchFamily="66" charset="0"/>
              </a:rPr>
              <a:t>Временная </a:t>
            </a:r>
          </a:p>
          <a:p>
            <a:pPr fontAlgn="base"/>
            <a:endParaRPr lang="ru-RU" dirty="0" smtClean="0">
              <a:latin typeface="Comic Sans MS" pitchFamily="66" charset="0"/>
            </a:endParaRPr>
          </a:p>
          <a:p>
            <a:pPr fontAlgn="base"/>
            <a:r>
              <a:rPr lang="ru-RU" dirty="0" smtClean="0">
                <a:latin typeface="Comic Sans MS" pitchFamily="66" charset="0"/>
              </a:rPr>
              <a:t>Линия времени с указанием хронологии, тенденции; </a:t>
            </a:r>
          </a:p>
          <a:p>
            <a:pPr fontAlgn="base"/>
            <a:r>
              <a:rPr lang="ru-RU" dirty="0" smtClean="0">
                <a:latin typeface="Comic Sans MS" pitchFamily="66" charset="0"/>
              </a:rPr>
              <a:t>визуализация процесса </a:t>
            </a:r>
          </a:p>
          <a:p>
            <a:pPr fontAlgn="base"/>
            <a:r>
              <a:rPr lang="ru-RU" dirty="0" smtClean="0">
                <a:latin typeface="Comic Sans MS" pitchFamily="66" charset="0"/>
              </a:rPr>
              <a:t>с указанием последовательности действий, например, инструкция; </a:t>
            </a:r>
          </a:p>
          <a:p>
            <a:pPr fontAlgn="base"/>
            <a:r>
              <a:rPr lang="ru-RU" dirty="0" smtClean="0">
                <a:latin typeface="Comic Sans MS" pitchFamily="66" charset="0"/>
              </a:rPr>
              <a:t>алгоритм, предполагающий выбор из нескольких вариантов действий.</a:t>
            </a:r>
          </a:p>
          <a:p>
            <a:pPr fontAlgn="base"/>
            <a:endParaRPr lang="ru-RU" dirty="0">
              <a:latin typeface="Comic Sans MS" pitchFamily="66" charset="0"/>
            </a:endParaRPr>
          </a:p>
        </p:txBody>
      </p:sp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5283-i1eatmzypkm-700x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721793"/>
            <a:ext cx="4889647" cy="3464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Виды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инфографики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251520" y="908720"/>
            <a:ext cx="4248472" cy="5760640"/>
          </a:xfrm>
        </p:spPr>
        <p:txBody>
          <a:bodyPr>
            <a:normAutofit/>
          </a:bodyPr>
          <a:lstStyle/>
          <a:p>
            <a:pPr fontAlgn="base"/>
            <a:r>
              <a:rPr lang="ru-RU" sz="2800" b="1" u="sng" dirty="0" smtClean="0">
                <a:latin typeface="Comic Sans MS" pitchFamily="66" charset="0"/>
              </a:rPr>
              <a:t>Абстрактная </a:t>
            </a:r>
            <a:endParaRPr lang="ru-RU" sz="2800" u="sng" dirty="0" smtClean="0">
              <a:latin typeface="Comic Sans MS" pitchFamily="66" charset="0"/>
            </a:endParaRPr>
          </a:p>
          <a:p>
            <a:pPr fontAlgn="base"/>
            <a:endParaRPr lang="ru-RU" dirty="0" smtClean="0">
              <a:latin typeface="Comic Sans MS" pitchFamily="66" charset="0"/>
            </a:endParaRPr>
          </a:p>
          <a:p>
            <a:pPr fontAlgn="base"/>
            <a:endParaRPr lang="ru-RU" dirty="0" smtClean="0">
              <a:latin typeface="Comic Sans MS" pitchFamily="66" charset="0"/>
            </a:endParaRPr>
          </a:p>
          <a:p>
            <a:pPr fontAlgn="base"/>
            <a:r>
              <a:rPr lang="ru-RU" dirty="0" smtClean="0">
                <a:latin typeface="Comic Sans MS" pitchFamily="66" charset="0"/>
              </a:rPr>
              <a:t>Передает логическое устройство системы (иерархия, блок-схема, граф или диаграмма связей, </a:t>
            </a:r>
          </a:p>
          <a:p>
            <a:pPr fontAlgn="base"/>
            <a:r>
              <a:rPr lang="ru-RU" dirty="0" smtClean="0">
                <a:latin typeface="Comic Sans MS" pitchFamily="66" charset="0"/>
              </a:rPr>
              <a:t>ментальная карта и т.д.).</a:t>
            </a:r>
          </a:p>
          <a:p>
            <a:pPr fontAlgn="base"/>
            <a:endParaRPr lang="ru-RU" dirty="0">
              <a:latin typeface="Comic Sans MS" pitchFamily="66" charset="0"/>
            </a:endParaRPr>
          </a:p>
        </p:txBody>
      </p:sp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7-navikov-visokoeffektivnih-lydei-infografica-492x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071546"/>
            <a:ext cx="3786214" cy="5386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Виды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инфографики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251520" y="908720"/>
            <a:ext cx="4248472" cy="5760640"/>
          </a:xfrm>
        </p:spPr>
        <p:txBody>
          <a:bodyPr>
            <a:normAutofit/>
          </a:bodyPr>
          <a:lstStyle/>
          <a:p>
            <a:pPr fontAlgn="base"/>
            <a:r>
              <a:rPr lang="ru-RU" sz="2800" b="1" u="sng" dirty="0" smtClean="0">
                <a:latin typeface="Comic Sans MS" pitchFamily="66" charset="0"/>
              </a:rPr>
              <a:t>Количественная</a:t>
            </a:r>
            <a:r>
              <a:rPr lang="ru-RU" sz="2800" dirty="0" smtClean="0">
                <a:latin typeface="Comic Sans MS" pitchFamily="66" charset="0"/>
              </a:rPr>
              <a:t> </a:t>
            </a:r>
          </a:p>
          <a:p>
            <a:pPr fontAlgn="base"/>
            <a:endParaRPr lang="ru-RU" dirty="0" smtClean="0">
              <a:latin typeface="Comic Sans MS" pitchFamily="66" charset="0"/>
            </a:endParaRPr>
          </a:p>
          <a:p>
            <a:pPr fontAlgn="base"/>
            <a:r>
              <a:rPr lang="ru-RU" dirty="0" smtClean="0">
                <a:latin typeface="Comic Sans MS" pitchFamily="66" charset="0"/>
              </a:rPr>
              <a:t>передает массивы числовых данных, статистику.</a:t>
            </a:r>
          </a:p>
          <a:p>
            <a:pPr fontAlgn="base"/>
            <a:endParaRPr lang="ru-RU" dirty="0">
              <a:latin typeface="Comic Sans MS" pitchFamily="66" charset="0"/>
            </a:endParaRPr>
          </a:p>
        </p:txBody>
      </p:sp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87af89b11b89c6d8450dd3484f7853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071546"/>
            <a:ext cx="3643338" cy="552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Виды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инфографики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251520" y="908720"/>
            <a:ext cx="8749636" cy="2948908"/>
          </a:xfrm>
        </p:spPr>
        <p:txBody>
          <a:bodyPr>
            <a:normAutofit/>
          </a:bodyPr>
          <a:lstStyle/>
          <a:p>
            <a:pPr fontAlgn="base"/>
            <a:endParaRPr lang="ru-RU" b="1" i="1" dirty="0" smtClean="0"/>
          </a:p>
          <a:p>
            <a:pPr algn="ctr" fontAlgn="base"/>
            <a:r>
              <a:rPr lang="ru-RU" b="1" u="sng" dirty="0" smtClean="0">
                <a:latin typeface="Comic Sans MS" pitchFamily="66" charset="0"/>
              </a:rPr>
              <a:t>Комплексная </a:t>
            </a:r>
            <a:r>
              <a:rPr lang="ru-RU" b="1" u="sng" dirty="0" err="1" smtClean="0">
                <a:latin typeface="Comic Sans MS" pitchFamily="66" charset="0"/>
              </a:rPr>
              <a:t>инфографика</a:t>
            </a:r>
            <a:r>
              <a:rPr lang="ru-RU" b="1" u="sng" dirty="0" smtClean="0">
                <a:latin typeface="Comic Sans MS" pitchFamily="66" charset="0"/>
              </a:rPr>
              <a:t>.</a:t>
            </a:r>
            <a:r>
              <a:rPr lang="ru-RU" dirty="0" smtClean="0">
                <a:latin typeface="Comic Sans MS" pitchFamily="66" charset="0"/>
              </a:rPr>
              <a:t> </a:t>
            </a:r>
          </a:p>
          <a:p>
            <a:pPr algn="just" fontAlgn="base"/>
            <a:r>
              <a:rPr lang="ru-RU" dirty="0" smtClean="0">
                <a:latin typeface="Comic Sans MS" pitchFamily="66" charset="0"/>
              </a:rPr>
              <a:t>Может включать в себя любые вышеперечисленные виды. Например, </a:t>
            </a:r>
            <a:r>
              <a:rPr lang="ru-RU" dirty="0" err="1" smtClean="0">
                <a:latin typeface="Comic Sans MS" pitchFamily="66" charset="0"/>
              </a:rPr>
              <a:t>инфографика-исследование</a:t>
            </a:r>
            <a:r>
              <a:rPr lang="ru-RU" dirty="0" smtClean="0">
                <a:latin typeface="Comic Sans MS" pitchFamily="66" charset="0"/>
              </a:rPr>
              <a:t> может включать в себя блок-схемы, карты и диаграммы, графическая история – линию времени, карту, визуализацию процесса и т.д.</a:t>
            </a:r>
          </a:p>
          <a:p>
            <a:pPr fontAlgn="base"/>
            <a:endParaRPr lang="ru-RU" dirty="0" smtClean="0">
              <a:latin typeface="Comic Sans MS" pitchFamily="66" charset="0"/>
            </a:endParaRPr>
          </a:p>
          <a:p>
            <a:pPr fontAlgn="base"/>
            <a:endParaRPr lang="ru-RU" dirty="0">
              <a:latin typeface="Comic Sans MS" pitchFamily="66" charset="0"/>
            </a:endParaRPr>
          </a:p>
        </p:txBody>
      </p:sp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виды-инфографик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357562"/>
            <a:ext cx="7029721" cy="3311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28596" y="714356"/>
            <a:ext cx="8501122" cy="1714512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>
                <a:latin typeface="Comic Sans MS" pitchFamily="66" charset="0"/>
              </a:rPr>
              <a:t>Донести сложную информацию в наглядном виде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42852"/>
            <a:ext cx="7000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Инфографика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позволяет: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s://im0-tub-ru.yandex.net/i?id=18ba47302bee30931dbcabb93210b5df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6066621" cy="4408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28596" y="714356"/>
            <a:ext cx="8501122" cy="1714512"/>
          </a:xfrm>
        </p:spPr>
        <p:txBody>
          <a:bodyPr>
            <a:normAutofit/>
          </a:bodyPr>
          <a:lstStyle/>
          <a:p>
            <a:pPr algn="ctr" fontAlgn="base"/>
            <a:r>
              <a:rPr lang="ru-RU" dirty="0" smtClean="0">
                <a:latin typeface="Comic Sans MS" pitchFamily="66" charset="0"/>
              </a:rPr>
              <a:t>Научить детей структурировать информацию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7410" name="AutoShape 2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Ð§ÑÐ¾ ÑÐ°ÐºÐ¾Ðµ Ð¸Ð½ÑÐ¾Ð³ÑÐ°ÑÐ¸ÐºÐ°? ÐÐ¸Ð´Ñ Ð¸Ð½ÑÐ¾Ð³ÑÐ°Ñ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42852"/>
            <a:ext cx="7000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Инфографика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позволяет: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626" name="Picture 2" descr="https://im0-tub-ru.yandex.net/i?id=f5721a43b677954febe2bfdfc5c10eb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00240"/>
            <a:ext cx="6572296" cy="4485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</TotalTime>
  <Words>291</Words>
  <Application>Microsoft Office PowerPoint</Application>
  <PresentationFormat>Экран (4:3)</PresentationFormat>
  <Paragraphs>84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Слайд 1</vt:lpstr>
      <vt:lpstr>Слайд 2</vt:lpstr>
      <vt:lpstr>Виды инфографики </vt:lpstr>
      <vt:lpstr>Виды инфографики </vt:lpstr>
      <vt:lpstr>Виды инфографики </vt:lpstr>
      <vt:lpstr>Виды инфографики </vt:lpstr>
      <vt:lpstr>Виды инфографики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«Интересные факты о русских писателях и поэтах»,  «Книга рассказывает».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Ссылки: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виталий</cp:lastModifiedBy>
  <cp:revision>53</cp:revision>
  <dcterms:created xsi:type="dcterms:W3CDTF">2019-04-15T09:50:43Z</dcterms:created>
  <dcterms:modified xsi:type="dcterms:W3CDTF">2020-04-29T20:31:33Z</dcterms:modified>
</cp:coreProperties>
</file>