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SLIDES_API1309270355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SLIDES_API1309270355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SLIDES_API1309270355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SLIDES_API1309270355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SLIDES_API1309270355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SLIDES_API1309270355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SLIDES_API1309270355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SLIDES_API1309270355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SLIDES_API1309270355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SLIDES_API1309270355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SLIDES_API1309270355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SLIDES_API1309270355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SLIDES_API1309270355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SLIDES_API1309270355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SLIDES_API1309270355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SLIDES_API1309270355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SLIDES_API1309270355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SLIDES_API1309270355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SLIDES_API1309270355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SLIDES_API1309270355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SLIDES_API1309270355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SLIDES_API1309270355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1.png"/><Relationship Id="rId5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10.png"/><Relationship Id="rId5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Relationship Id="rId4" Type="http://schemas.openxmlformats.org/officeDocument/2006/relationships/image" Target="../media/image7.png"/><Relationship Id="rId5" Type="http://schemas.openxmlformats.org/officeDocument/2006/relationships/image" Target="../media/image9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Особенности преподавания английского языка в начальных классах в условиях новых ФГОС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реферат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Заключение</a:t>
            </a:r>
            <a:endParaRPr/>
          </a:p>
        </p:txBody>
      </p:sp>
      <p:sp>
        <p:nvSpPr>
          <p:cNvPr id="154" name="Google Shape;154;p22"/>
          <p:cNvSpPr txBox="1"/>
          <p:nvPr>
            <p:ph idx="1" type="body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В заключение, преподавание английского языка в начальных классах с учетом новых ФГОС требует гибкости учителей и пересмотра подходов к обучению. Ключевыми задачами являются формирование коммуникативной компетенции и социокультурной осведомленности. Метапредметные связи обеспечивают целостное восприятие материала. Практические занятия делают обучение более увлекательным, а система оценки учитывает вовлеченность учащихся. Успех зависит от активного участия детей, что подчеркивает необходимость внедрения инновационных методов.</a:t>
            </a:r>
            <a:endParaRPr/>
          </a:p>
        </p:txBody>
      </p:sp>
      <p:sp>
        <p:nvSpPr>
          <p:cNvPr id="155" name="Google Shape;155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Список литературы</a:t>
            </a:r>
            <a:endParaRPr/>
          </a:p>
        </p:txBody>
      </p:sp>
      <p:sp>
        <p:nvSpPr>
          <p:cNvPr id="161" name="Google Shape;161;p23"/>
          <p:cNvSpPr txBox="1"/>
          <p:nvPr>
            <p:ph idx="1" type="body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1. Васильева Н.Е. Методические аспекты преподавания иностранного языка в начальной школе // Начальная школа. – 2020. – № 7. – С. 15–20.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2. Григорьева Т.А. Введение в ФГОС: изменения в преподавании английского языка // Иностранные языки в школе. – 2019. – № 4. – С. 23–29.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3. Дьякова И.В. Формирование языковой компетенции у учащихся 1-4 классов // Современные педагогические технологии. – 2021. – № 3. – С. 45–52.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4. Зайцева М.В. Интерактивные методы обучения английскому языку // Педагогика и психология. – 2022. – № 2. – С. 30–35.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5. Кузнецова Л.П. Игровые технологии в обучении английскому языку // Образование и наука. – 2020. – № 6. – С. 48–55.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6. Лаврова Е.И. Теоретические основы преподавания в условиях ФГОС // Вестник образования. – 2019. – № 8. – С. 34–40.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7. Николаева Т.С. Инновации в обучении английскому языку // Педагогика и методика. – 2021. – № 5. – С. 12–18.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8. Овчинникова Т.А. Компетентностный подход в обучении // Научные исследования. – 2022. – № 1. – С. 20–25.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9. Петрова О.В. Внеурочная деятельность в обучении английскому языку // Наукоград. – 2020. – № 3. – С. 58–64.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10. Рыбаченко С.К. Мотивация к изучению иностранного языка // Вопросы педагогики. – 2022. – № 2. – С. 11–17.</a:t>
            </a:r>
            <a:endParaRPr/>
          </a:p>
        </p:txBody>
      </p:sp>
      <p:sp>
        <p:nvSpPr>
          <p:cNvPr id="162" name="Google Shape;162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Введение</a:t>
            </a:r>
            <a:endParaRPr/>
          </a:p>
        </p:txBody>
      </p:sp>
      <p:sp>
        <p:nvSpPr>
          <p:cNvPr id="66" name="Google Shape;66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67" name="Google Shape;6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4500" y="1524000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4"/>
          <p:cNvSpPr txBox="1"/>
          <p:nvPr/>
        </p:nvSpPr>
        <p:spPr>
          <a:xfrm>
            <a:off x="317500" y="2159000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Актуальность</a:t>
            </a:r>
            <a:endParaRPr sz="1800"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9" name="Google Shape;69;p14"/>
          <p:cNvSpPr txBox="1"/>
          <p:nvPr/>
        </p:nvSpPr>
        <p:spPr>
          <a:xfrm>
            <a:off x="317500" y="2794000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Обучение английскому языку в начальных классах важно для формирования базовых знаний и практических навыков, необходимых для успешной коммуникации в глобализированном мире.</a:t>
            </a:r>
            <a:endParaRPr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70" name="Google Shape;7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38500" y="1524000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4"/>
          <p:cNvSpPr txBox="1"/>
          <p:nvPr/>
        </p:nvSpPr>
        <p:spPr>
          <a:xfrm>
            <a:off x="3111500" y="2159000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Методы обучения</a:t>
            </a:r>
            <a:endParaRPr sz="1800"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2" name="Google Shape;72;p14"/>
          <p:cNvSpPr txBox="1"/>
          <p:nvPr/>
        </p:nvSpPr>
        <p:spPr>
          <a:xfrm>
            <a:off x="3111500" y="2794000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Новые ФГОС акцентируют внимание на развитии иноязычной коммуникативной компетенции, включая умение применять знания на практике.</a:t>
            </a:r>
            <a:endParaRPr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73" name="Google Shape;73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32500" y="1524000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4"/>
          <p:cNvSpPr txBox="1"/>
          <p:nvPr/>
        </p:nvSpPr>
        <p:spPr>
          <a:xfrm>
            <a:off x="5905500" y="2159000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Компетенции</a:t>
            </a:r>
            <a:endParaRPr sz="1800"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5" name="Google Shape;75;p14"/>
          <p:cNvSpPr txBox="1"/>
          <p:nvPr/>
        </p:nvSpPr>
        <p:spPr>
          <a:xfrm>
            <a:off x="5905500" y="2794000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Ключевые аспекты: речевые, языковые и социокультурные компетенции, а также метапредметные связи, способствующие интеграции знаний.</a:t>
            </a:r>
            <a:endParaRPr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Введение в Федеральные государственные образовательные стандарты (ФГОС)</a:t>
            </a:r>
            <a:endParaRPr/>
          </a:p>
        </p:txBody>
      </p:sp>
      <p:sp>
        <p:nvSpPr>
          <p:cNvPr id="81" name="Google Shape;81;p15"/>
          <p:cNvSpPr txBox="1"/>
          <p:nvPr>
            <p:ph idx="1" type="body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ФГОС изменяют подходы к преподаванию английского языка в начальных классах, акцентируя внимание на универсальных учебных действиях и иноязычной коммуникативной компетенции. Новые стандарты ставят цель интегрировать различные виды коммуникации, активно применяя язык на практике. Использование технологий создает интерактивную среду, учитывающую индивидуальные особенности учащихся, а также развивает уважение к культурному разнообразию. Учителя должны быть готовы к постоянному профессиональному развитию.</a:t>
            </a:r>
            <a:endParaRPr/>
          </a:p>
        </p:txBody>
      </p:sp>
      <p:sp>
        <p:nvSpPr>
          <p:cNvPr id="82" name="Google Shape;82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Методические подходы к формированию иноязычной коммуникативной компетенции</a:t>
            </a:r>
            <a:endParaRPr/>
          </a:p>
        </p:txBody>
      </p:sp>
      <p:sp>
        <p:nvSpPr>
          <p:cNvPr id="88" name="Google Shape;88;p16"/>
          <p:cNvSpPr txBox="1"/>
          <p:nvPr>
            <p:ph idx="1" type="body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В преподавании английского языка младшим школьникам выделяются ключевые методы: 1) Коммуникативный подход — активное взаимодействие учащихся и использование языка для общения. 2) Кооперативное обучение — групповые проекты, способствующие командной работе и обмену мнениями. 3) Игровые технологии — ролевые игры и интерактивные задания для повышения мотивации. 4) Проектная деятельность — изучение языка через создание проектов. 5) Дистанционное обучение — доступ к ресурсам и онлайн-играм. 6) Дифференцированный подход — задания по индивидуальным особенностям.</a:t>
            </a:r>
            <a:endParaRPr/>
          </a:p>
        </p:txBody>
      </p:sp>
      <p:sp>
        <p:nvSpPr>
          <p:cNvPr id="89" name="Google Shape;8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Развитие речевых умений и навыков у учащихся</a:t>
            </a:r>
            <a:endParaRPr/>
          </a:p>
        </p:txBody>
      </p:sp>
      <p:sp>
        <p:nvSpPr>
          <p:cNvPr id="95" name="Google Shape;95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6" name="Google Shape;9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4500" y="1651000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7"/>
          <p:cNvSpPr txBox="1"/>
          <p:nvPr/>
        </p:nvSpPr>
        <p:spPr>
          <a:xfrm>
            <a:off x="317500" y="2159000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Говорение</a:t>
            </a:r>
            <a:endParaRPr sz="1800"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98" name="Google Shape;98;p17"/>
          <p:cNvSpPr txBox="1"/>
          <p:nvPr/>
        </p:nvSpPr>
        <p:spPr>
          <a:xfrm>
            <a:off x="317500" y="2794000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Игровые элементы и ролевые игры активируют словарный запас и развивают уверенность учеников. Постепенное усложнение заданий помогает учащимся выражать мысли и чувства.</a:t>
            </a:r>
            <a:endParaRPr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99" name="Google Shape;9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38500" y="1651000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7"/>
          <p:cNvSpPr txBox="1"/>
          <p:nvPr/>
        </p:nvSpPr>
        <p:spPr>
          <a:xfrm>
            <a:off x="3111500" y="2159000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Аудирование</a:t>
            </a:r>
            <a:endParaRPr sz="1800"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01" name="Google Shape;101;p17"/>
          <p:cNvSpPr txBox="1"/>
          <p:nvPr/>
        </p:nvSpPr>
        <p:spPr>
          <a:xfrm>
            <a:off x="3111500" y="2794000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Формирует навыки восприятия речи на слух, с акцентом на возрастные и уровневые материалы. Аудирование в связке с говорением повышает активность учащихся.</a:t>
            </a:r>
            <a:endParaRPr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02" name="Google Shape;102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32500" y="1651000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7"/>
          <p:cNvSpPr txBox="1"/>
          <p:nvPr/>
        </p:nvSpPr>
        <p:spPr>
          <a:xfrm>
            <a:off x="5905500" y="2159000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Чтение и Письмо</a:t>
            </a:r>
            <a:endParaRPr sz="1800"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04" name="Google Shape;104;p17"/>
          <p:cNvSpPr txBox="1"/>
          <p:nvPr/>
        </p:nvSpPr>
        <p:spPr>
          <a:xfrm>
            <a:off x="5905500" y="2794000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Активный процесс анализа и интерпретации текстов формирует основы письменной речи. Разнообразные форматы письма развивают грамматические и творческие навыки.</a:t>
            </a:r>
            <a:endParaRPr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Социокультурная компетенция в обучении английскому языку</a:t>
            </a:r>
            <a:endParaRPr/>
          </a:p>
        </p:txBody>
      </p:sp>
      <p:sp>
        <p:nvSpPr>
          <p:cNvPr id="110" name="Google Shape;110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11" name="Google Shape;11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4500" y="1651000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8"/>
          <p:cNvSpPr txBox="1"/>
          <p:nvPr/>
        </p:nvSpPr>
        <p:spPr>
          <a:xfrm>
            <a:off x="317500" y="2159000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Культурный контекст</a:t>
            </a:r>
            <a:endParaRPr sz="1800"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13" name="Google Shape;113;p18"/>
          <p:cNvSpPr txBox="1"/>
          <p:nvPr/>
        </p:nvSpPr>
        <p:spPr>
          <a:xfrm>
            <a:off x="317500" y="2794000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Социокультурная компетенция помогает учащимся понять культурные и социальные аспекты языка, обогащая процесс обучения.</a:t>
            </a:r>
            <a:endParaRPr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14" name="Google Shape;114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38500" y="1651000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8"/>
          <p:cNvSpPr txBox="1"/>
          <p:nvPr/>
        </p:nvSpPr>
        <p:spPr>
          <a:xfrm>
            <a:off x="3111500" y="2159000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Интерактивное изучение</a:t>
            </a:r>
            <a:endParaRPr sz="1800"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16" name="Google Shape;116;p18"/>
          <p:cNvSpPr txBox="1"/>
          <p:nvPr/>
        </p:nvSpPr>
        <p:spPr>
          <a:xfrm>
            <a:off x="3111500" y="2794000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Использование аутентичных материалов, таких как песни и фильмы, создает контекст для практического применения языка в реальной жизни.</a:t>
            </a:r>
            <a:endParaRPr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17" name="Google Shape;117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32500" y="1651000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18"/>
          <p:cNvSpPr txBox="1"/>
          <p:nvPr/>
        </p:nvSpPr>
        <p:spPr>
          <a:xfrm>
            <a:off x="5905500" y="2159000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Проектная деятельность</a:t>
            </a:r>
            <a:endParaRPr sz="1800"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19" name="Google Shape;119;p18"/>
          <p:cNvSpPr txBox="1"/>
          <p:nvPr/>
        </p:nvSpPr>
        <p:spPr>
          <a:xfrm>
            <a:off x="5905500" y="2794000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Проекты, связанные с культурными традициями, развивают межкультурные навыки и способствуют коллаборации среди студентов.</a:t>
            </a:r>
            <a:endParaRPr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Метапредметные связи в изучении английского языка</a:t>
            </a:r>
            <a:endParaRPr/>
          </a:p>
        </p:txBody>
      </p:sp>
      <p:sp>
        <p:nvSpPr>
          <p:cNvPr id="125" name="Google Shape;125;p19"/>
          <p:cNvSpPr txBox="1"/>
          <p:nvPr>
            <p:ph idx="1" type="body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Современное образование требует интеграции различных дисциплин в преподавание английского языка в начальных классах. Использование метапредметных связей позволяет соединять язык с математикой, искусством и природоведением. Например, изучение чисел на английском языке помогает в математическом обучении, а задания на описания работ по искусству развивают креативность. Создание таких связей формирует у учащихся целостное понимание языка и повышает их мотивацию, что делает процесс обучения более осмысленным и привлекательным.</a:t>
            </a:r>
            <a:endParaRPr/>
          </a:p>
        </p:txBody>
      </p:sp>
      <p:sp>
        <p:nvSpPr>
          <p:cNvPr id="126" name="Google Shape;126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Практические занятия: применение теории на практике</a:t>
            </a:r>
            <a:endParaRPr/>
          </a:p>
        </p:txBody>
      </p:sp>
      <p:sp>
        <p:nvSpPr>
          <p:cNvPr id="132" name="Google Shape;132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33" name="Google Shape;13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4500" y="1651000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20"/>
          <p:cNvSpPr txBox="1"/>
          <p:nvPr/>
        </p:nvSpPr>
        <p:spPr>
          <a:xfrm>
            <a:off x="317500" y="2159000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Ролевые игры</a:t>
            </a:r>
            <a:endParaRPr sz="1800"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35" name="Google Shape;135;p20"/>
          <p:cNvSpPr txBox="1"/>
          <p:nvPr/>
        </p:nvSpPr>
        <p:spPr>
          <a:xfrm>
            <a:off x="317500" y="2794000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Создание реальных ситуаций в обучении помогает учащимся применять новую лексику и развивать речевые навыки, взаимодействуя друг с другом.</a:t>
            </a:r>
            <a:endParaRPr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36" name="Google Shape;136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38500" y="1651000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0"/>
          <p:cNvSpPr txBox="1"/>
          <p:nvPr/>
        </p:nvSpPr>
        <p:spPr>
          <a:xfrm>
            <a:off x="3111500" y="2159000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Проектная деятельность</a:t>
            </a:r>
            <a:endParaRPr sz="1800"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38" name="Google Shape;138;p20"/>
          <p:cNvSpPr txBox="1"/>
          <p:nvPr/>
        </p:nvSpPr>
        <p:spPr>
          <a:xfrm>
            <a:off x="3111500" y="2794000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Мини-проекты, например, о домашних животных, позволяют детям изучать тему более глубоко и демонстрировать свои знания, укрепляя коммуникативные навыки.</a:t>
            </a:r>
            <a:endParaRPr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39" name="Google Shape;139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32500" y="1651000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20"/>
          <p:cNvSpPr txBox="1"/>
          <p:nvPr/>
        </p:nvSpPr>
        <p:spPr>
          <a:xfrm>
            <a:off x="5905500" y="2159000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Игровые элементы</a:t>
            </a:r>
            <a:endParaRPr sz="1800"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41" name="Google Shape;141;p20"/>
          <p:cNvSpPr txBox="1"/>
          <p:nvPr/>
        </p:nvSpPr>
        <p:spPr>
          <a:xfrm>
            <a:off x="5905500" y="2794000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Введение игр в процесс обучения активизирует детей, помогает формировать грамматические навыки и расширять словарный запас в непринужденной атмосфере.</a:t>
            </a:r>
            <a:endParaRPr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Оценка эффективности новых методов обучения</a:t>
            </a:r>
            <a:endParaRPr/>
          </a:p>
        </p:txBody>
      </p:sp>
      <p:sp>
        <p:nvSpPr>
          <p:cNvPr id="147" name="Google Shape;147;p21"/>
          <p:cNvSpPr txBox="1"/>
          <p:nvPr>
            <p:ph idx="1" type="body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Исследование новых методов обучения английскому языку в начальных классах показывает положительное влияние на аутентичную коммуникативную компетенцию. Сравнение традиционных и новых подходов выявило, что проектные и игровые технологии значительно увеличивают вовлеченность учащихся и их способность взаимодействовать. Учителя отмечают рост мотивации, а также положительное влияние мультимедийных ресурсов на речевые навыки. Однако адаптация требует подготовки педагогов, что подчеркивает важность повышения их квалификации.</a:t>
            </a:r>
            <a:endParaRPr/>
          </a:p>
        </p:txBody>
      </p:sp>
      <p:sp>
        <p:nvSpPr>
          <p:cNvPr id="148" name="Google Shape;148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