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585" autoAdjust="0"/>
  </p:normalViewPr>
  <p:slideViewPr>
    <p:cSldViewPr>
      <p:cViewPr varScale="1">
        <p:scale>
          <a:sx n="68" d="100"/>
          <a:sy n="68" d="100"/>
        </p:scale>
        <p:origin x="-94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3391-935F-4FDB-9919-7FA7CE288955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48773-E3AC-478D-ABCC-F671142CBC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3391-935F-4FDB-9919-7FA7CE288955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48773-E3AC-478D-ABCC-F671142CBC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3391-935F-4FDB-9919-7FA7CE288955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48773-E3AC-478D-ABCC-F671142CBC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3391-935F-4FDB-9919-7FA7CE288955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48773-E3AC-478D-ABCC-F671142CBC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3391-935F-4FDB-9919-7FA7CE288955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48773-E3AC-478D-ABCC-F671142CBC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3391-935F-4FDB-9919-7FA7CE288955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48773-E3AC-478D-ABCC-F671142CBC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3391-935F-4FDB-9919-7FA7CE288955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48773-E3AC-478D-ABCC-F671142CBC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3391-935F-4FDB-9919-7FA7CE288955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48773-E3AC-478D-ABCC-F671142CBC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3391-935F-4FDB-9919-7FA7CE288955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48773-E3AC-478D-ABCC-F671142CBC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3391-935F-4FDB-9919-7FA7CE288955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48773-E3AC-478D-ABCC-F671142CBC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3391-935F-4FDB-9919-7FA7CE288955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48773-E3AC-478D-ABCC-F671142CBC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C3391-935F-4FDB-9919-7FA7CE288955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48773-E3AC-478D-ABCC-F671142CBC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en.ru/add/tests/English" TargetMode="External"/><Relationship Id="rId2" Type="http://schemas.openxmlformats.org/officeDocument/2006/relationships/hyperlink" Target="http://www.englishege.ru/grammar/150-slovoobrazovanie-v-anglijskom-yazyk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cholar.urc.ac.ru:8002/courses/English/rref/wform.html.ru" TargetMode="External"/><Relationship Id="rId5" Type="http://schemas.openxmlformats.org/officeDocument/2006/relationships/hyperlink" Target="http://bebris.ru/2012/04/28/&#1057;&#1083;&#1086;&#1074;&#1086;&#1086;&#1073;&#1088;&#1072;&#1079;&#1086;&#1074;&#1072;&#1085;&#1080;&#1077;-&#1090;&#1077;&#1089;&#1090;-&#1087;&#1086;-&#1072;&#1085;&#1075;&#1083;&#1080;&#1081;&#1089;&#1082;&#1086;&#1084;/" TargetMode="External"/><Relationship Id="rId4" Type="http://schemas.openxmlformats.org/officeDocument/2006/relationships/hyperlink" Target="http://engblog.ru/subject/testy-na-slovoobrazovani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.urc.ac.ru/" TargetMode="External"/><Relationship Id="rId2" Type="http://schemas.openxmlformats.org/officeDocument/2006/relationships/hyperlink" Target="http://www.englishege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Эффективные методы и приемы подготовки учащихся к ГИА и ЕГЭ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словообразование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1292" y="548680"/>
            <a:ext cx="8243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Муниципальное автономное образовательное учреждение «Гимназия №4»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221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Алгоритм подготовки к выполнению заданий раздела 3 (словообразование)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Изучение кодификатора: выпускник должен знать какие явления проверяются на экзамене.</a:t>
            </a:r>
          </a:p>
          <a:p>
            <a:pPr lvl="0"/>
            <a:r>
              <a:rPr lang="ru-RU" dirty="0" smtClean="0"/>
              <a:t>Сравнение блоков заданий раздела: нужно понять, что поверяется в каждом блоке, а также в чем разница между формообразованием и словообразованием.</a:t>
            </a:r>
          </a:p>
          <a:p>
            <a:pPr lvl="0"/>
            <a:r>
              <a:rPr lang="ru-RU" dirty="0" smtClean="0"/>
              <a:t>Составление перечня грамматических категорий существительного, глагола, прилагательного, наречия, местоимения, числительного.</a:t>
            </a:r>
          </a:p>
          <a:p>
            <a:pPr lvl="0"/>
            <a:r>
              <a:rPr lang="ru-RU" dirty="0" smtClean="0"/>
              <a:t>Выполнение диагностической работы, содержащей задания на проверку лексико-грамматических явлений, определенным кодификатором.</a:t>
            </a:r>
          </a:p>
          <a:p>
            <a:r>
              <a:rPr lang="ru-RU" dirty="0" smtClean="0"/>
              <a:t>Выполнение тренировочных упражнений с особым акцентом на явления. Вызывающие затруднения.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Технология развития навыков словообразования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3800" dirty="0" smtClean="0"/>
              <a:t>Нужна система заданий для развития навыка словообразования.</a:t>
            </a:r>
          </a:p>
          <a:p>
            <a:pPr lvl="0"/>
            <a:r>
              <a:rPr lang="ru-RU" sz="3800" dirty="0" smtClean="0"/>
              <a:t>Должны быть предложены таблицы с суффиксами и приставками.</a:t>
            </a:r>
          </a:p>
          <a:p>
            <a:pPr lvl="0"/>
            <a:r>
              <a:rPr lang="ru-RU" sz="3800" dirty="0" smtClean="0"/>
              <a:t>Необходимо обратить внимание на </a:t>
            </a:r>
            <a:r>
              <a:rPr lang="ru-RU" sz="3800" dirty="0" smtClean="0"/>
              <a:t>то, что </a:t>
            </a:r>
            <a:r>
              <a:rPr lang="ru-RU" sz="3800" dirty="0" smtClean="0"/>
              <a:t>определенные суффиксы и приставки используются для определенных частей речи.</a:t>
            </a:r>
          </a:p>
          <a:p>
            <a:pPr lvl="0"/>
            <a:r>
              <a:rPr lang="ru-RU" sz="3800" dirty="0" smtClean="0"/>
              <a:t>Рассмотрев приставки. Указать, что они имеют различные значения.</a:t>
            </a:r>
          </a:p>
          <a:p>
            <a:pPr lvl="0"/>
            <a:r>
              <a:rPr lang="ru-RU" sz="3800" dirty="0" smtClean="0"/>
              <a:t>Давать задание на распознавание различных частей речи</a:t>
            </a:r>
            <a:r>
              <a:rPr lang="ru-RU" sz="3800" dirty="0" smtClean="0"/>
              <a:t>.</a:t>
            </a:r>
            <a:endParaRPr lang="ru-RU" sz="3800" dirty="0" smtClean="0"/>
          </a:p>
          <a:p>
            <a:pPr lvl="0"/>
            <a:r>
              <a:rPr lang="ru-RU" sz="3800" dirty="0" smtClean="0"/>
              <a:t>Рассмотреть группы однокоренных слов и вставить их в пропуски в соответствии с требуемой частью </a:t>
            </a:r>
            <a:r>
              <a:rPr lang="ru-RU" sz="3800" dirty="0" smtClean="0"/>
              <a:t>речи.</a:t>
            </a:r>
            <a:endParaRPr lang="ru-RU" sz="3800" dirty="0" smtClean="0"/>
          </a:p>
          <a:p>
            <a:pPr lvl="0"/>
            <a:r>
              <a:rPr lang="ru-RU" sz="3800" dirty="0" smtClean="0"/>
              <a:t>Образовать различные слова с помощью суффиксов, приставок, словосложением.</a:t>
            </a:r>
          </a:p>
          <a:p>
            <a:pPr lvl="0"/>
            <a:r>
              <a:rPr lang="ru-RU" sz="3800" dirty="0" smtClean="0"/>
              <a:t>Выполнять задания на словообразование в формате ЕГЭ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6965245" cy="120248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«Копилка» полезных сайтов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827584" y="1556792"/>
            <a:ext cx="7560840" cy="4166277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ln w="12700">
                  <a:solidFill>
                    <a:srgbClr val="333399"/>
                  </a:solidFill>
                  <a:prstDash val="solid"/>
                </a:ln>
                <a:solidFill>
                  <a:srgbClr val="33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2"/>
              </a:rPr>
              <a:t>http://</a:t>
            </a:r>
            <a:r>
              <a:rPr lang="en-US" b="1" dirty="0" smtClean="0">
                <a:ln w="12700">
                  <a:solidFill>
                    <a:srgbClr val="333399"/>
                  </a:solidFill>
                  <a:prstDash val="solid"/>
                </a:ln>
                <a:solidFill>
                  <a:srgbClr val="33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2"/>
              </a:rPr>
              <a:t>www.englishege.ru/grammar/150-slovoobrazovanie-v-anglijskom-yazyke.html</a:t>
            </a:r>
            <a:endParaRPr lang="ru-RU" b="1" dirty="0" smtClean="0">
              <a:ln w="12700">
                <a:solidFill>
                  <a:srgbClr val="333399"/>
                </a:solidFill>
                <a:prstDash val="solid"/>
              </a:ln>
              <a:solidFill>
                <a:srgbClr val="333399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b="1" dirty="0">
                <a:ln w="12700">
                  <a:solidFill>
                    <a:srgbClr val="333399"/>
                  </a:solidFill>
                  <a:prstDash val="solid"/>
                </a:ln>
                <a:solidFill>
                  <a:srgbClr val="33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3"/>
              </a:rPr>
              <a:t>http://</a:t>
            </a:r>
            <a:r>
              <a:rPr lang="en-US" b="1" dirty="0" smtClean="0">
                <a:ln w="12700">
                  <a:solidFill>
                    <a:srgbClr val="333399"/>
                  </a:solidFill>
                  <a:prstDash val="solid"/>
                </a:ln>
                <a:solidFill>
                  <a:srgbClr val="33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3"/>
              </a:rPr>
              <a:t>www.examen.ru/add/tests/English</a:t>
            </a:r>
            <a:endParaRPr lang="ru-RU" b="1" dirty="0" smtClean="0">
              <a:ln w="12700">
                <a:solidFill>
                  <a:srgbClr val="333399"/>
                </a:solidFill>
                <a:prstDash val="solid"/>
              </a:ln>
              <a:solidFill>
                <a:srgbClr val="333399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b="1" dirty="0" smtClean="0">
                <a:ln w="12700">
                  <a:solidFill>
                    <a:srgbClr val="333399"/>
                  </a:solidFill>
                  <a:prstDash val="solid"/>
                </a:ln>
                <a:solidFill>
                  <a:srgbClr val="33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4"/>
              </a:rPr>
              <a:t>http</a:t>
            </a:r>
            <a:r>
              <a:rPr lang="en-US" b="1" dirty="0">
                <a:ln w="12700">
                  <a:solidFill>
                    <a:srgbClr val="333399"/>
                  </a:solidFill>
                  <a:prstDash val="solid"/>
                </a:ln>
                <a:solidFill>
                  <a:srgbClr val="33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4"/>
              </a:rPr>
              <a:t>://</a:t>
            </a:r>
            <a:r>
              <a:rPr lang="en-US" b="1" dirty="0" smtClean="0">
                <a:ln w="12700">
                  <a:solidFill>
                    <a:srgbClr val="333399"/>
                  </a:solidFill>
                  <a:prstDash val="solid"/>
                </a:ln>
                <a:solidFill>
                  <a:srgbClr val="33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4"/>
              </a:rPr>
              <a:t>engblog.ru/subject/testy-na-slovoobrazovanie</a:t>
            </a:r>
            <a:endParaRPr lang="ru-RU" b="1" dirty="0" smtClean="0">
              <a:ln w="12700">
                <a:solidFill>
                  <a:srgbClr val="333399"/>
                </a:solidFill>
                <a:prstDash val="solid"/>
              </a:ln>
              <a:solidFill>
                <a:srgbClr val="333399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b="1" dirty="0">
                <a:ln w="12700">
                  <a:solidFill>
                    <a:srgbClr val="333399"/>
                  </a:solidFill>
                  <a:prstDash val="solid"/>
                </a:ln>
                <a:solidFill>
                  <a:srgbClr val="33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5"/>
              </a:rPr>
              <a:t>http://bebris.ru/2012/04/28/</a:t>
            </a:r>
            <a:r>
              <a:rPr lang="ru-RU" b="1" dirty="0">
                <a:ln w="12700">
                  <a:solidFill>
                    <a:srgbClr val="333399"/>
                  </a:solidFill>
                  <a:prstDash val="solid"/>
                </a:ln>
                <a:solidFill>
                  <a:srgbClr val="33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5"/>
              </a:rPr>
              <a:t>Словообразование-тест-по-английском</a:t>
            </a:r>
            <a:r>
              <a:rPr lang="ru-RU" b="1" dirty="0" smtClean="0">
                <a:ln w="12700">
                  <a:solidFill>
                    <a:srgbClr val="333399"/>
                  </a:solidFill>
                  <a:prstDash val="solid"/>
                </a:ln>
                <a:solidFill>
                  <a:srgbClr val="33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5"/>
              </a:rPr>
              <a:t>/</a:t>
            </a:r>
            <a:endParaRPr lang="ru-RU" b="1" dirty="0" smtClean="0">
              <a:ln w="12700">
                <a:solidFill>
                  <a:srgbClr val="333399"/>
                </a:solidFill>
                <a:prstDash val="solid"/>
              </a:ln>
              <a:solidFill>
                <a:srgbClr val="333399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b="1" dirty="0">
                <a:ln w="12700">
                  <a:solidFill>
                    <a:srgbClr val="333399"/>
                  </a:solidFill>
                  <a:prstDash val="solid"/>
                </a:ln>
                <a:solidFill>
                  <a:srgbClr val="33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6"/>
              </a:rPr>
              <a:t>http://</a:t>
            </a:r>
            <a:r>
              <a:rPr lang="en-US" b="1" dirty="0" smtClean="0">
                <a:ln w="12700">
                  <a:solidFill>
                    <a:srgbClr val="333399"/>
                  </a:solidFill>
                  <a:prstDash val="solid"/>
                </a:ln>
                <a:solidFill>
                  <a:srgbClr val="33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6"/>
              </a:rPr>
              <a:t>scholar.urc.ac.ru:8002/courses/English/rref/wform.html.ru</a:t>
            </a:r>
            <a:endParaRPr lang="ru-RU" b="1" dirty="0" smtClean="0">
              <a:ln w="12700">
                <a:solidFill>
                  <a:srgbClr val="333399"/>
                </a:solidFill>
                <a:prstDash val="solid"/>
              </a:ln>
              <a:solidFill>
                <a:srgbClr val="333399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Способы словообразования в английском языке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1. </a:t>
            </a:r>
            <a:r>
              <a:rPr lang="ru-RU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Конверсия </a:t>
            </a:r>
            <a:r>
              <a:rPr lang="ru-RU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(образование новых слов без изменения их написания и произношения)</a:t>
            </a:r>
            <a:r>
              <a:rPr lang="en-U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to play – a play</a:t>
            </a:r>
            <a:endParaRPr lang="ru-RU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2. </a:t>
            </a:r>
            <a:r>
              <a:rPr lang="ru-RU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Словосложение</a:t>
            </a: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(образование слова путем сложения двух слов в одно)</a:t>
            </a:r>
            <a:r>
              <a:rPr lang="en-U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a snowman</a:t>
            </a:r>
            <a:endParaRPr lang="ru-RU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3. </a:t>
            </a:r>
            <a:r>
              <a:rPr lang="ru-RU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Изменение ударения в слове</a:t>
            </a: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 получение  слова другой части речи)</a:t>
            </a:r>
            <a:r>
              <a:rPr lang="en-U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a present – to present</a:t>
            </a:r>
            <a:endParaRPr lang="ru-RU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4. </a:t>
            </a:r>
            <a:r>
              <a:rPr lang="ru-RU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Аффиксация</a:t>
            </a: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(прибавление к корню суффикса или префикса)</a:t>
            </a:r>
            <a:r>
              <a:rPr lang="en-U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to reread, </a:t>
            </a:r>
            <a:r>
              <a:rPr lang="en-US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changable</a:t>
            </a:r>
            <a:endParaRPr lang="en-US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ru-RU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333399"/>
                </a:solidFill>
                <a:hlinkClick r:id="rId2"/>
              </a:rPr>
              <a:t>http://www.englishege.ru</a:t>
            </a:r>
            <a:endParaRPr lang="ru-RU" u="sng" dirty="0" smtClean="0">
              <a:solidFill>
                <a:srgbClr val="333399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333399"/>
                </a:solidFill>
                <a:hlinkClick r:id="rId3"/>
              </a:rPr>
              <a:t>http://scholar.urc.ac.ru</a:t>
            </a:r>
            <a:endParaRPr lang="ru-RU" u="sng" dirty="0" smtClean="0">
              <a:solidFill>
                <a:srgbClr val="333399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  <a:ea typeface="Calibri"/>
              </a:rPr>
              <a:t>Упражнения по словообразованию  на </a:t>
            </a:r>
            <a:r>
              <a:rPr lang="en-US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  <a:ea typeface="Calibri"/>
              </a:rPr>
              <a:t>II</a:t>
            </a:r>
            <a:r>
              <a:rPr lang="ru-RU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  <a:ea typeface="Calibri"/>
              </a:rPr>
              <a:t> ступени обучения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755576" y="1628800"/>
            <a:ext cx="7704856" cy="443666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 класс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</a:rPr>
              <a:t>Составьте пары слов: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</a:rPr>
              <a:t>Win     </a:t>
            </a:r>
            <a:endParaRPr lang="en-US" dirty="0" smtClean="0">
              <a:solidFill>
                <a:schemeClr val="tx2">
                  <a:lumMod val="75000"/>
                </a:schemeClr>
              </a:solidFill>
              <a:latin typeface="Franklin Gothic Medium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</a:rPr>
              <a:t>gymnast  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</a:rPr>
              <a:t>cyclist  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</a:rPr>
              <a:t>football  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</a:rPr>
              <a:t>finishing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</a:rPr>
              <a:t>champion  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</a:rPr>
              <a:t>play</a:t>
            </a:r>
            <a:endParaRPr lang="en-US" dirty="0">
              <a:solidFill>
                <a:schemeClr val="tx2">
                  <a:lumMod val="75000"/>
                </a:schemeClr>
              </a:solidFill>
              <a:latin typeface="Franklin Gothic Medium" pitchFamily="34" charset="0"/>
            </a:endParaRPr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492896"/>
            <a:ext cx="129222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924944"/>
            <a:ext cx="1030287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429000"/>
            <a:ext cx="130492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861048"/>
            <a:ext cx="160972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293096"/>
            <a:ext cx="115252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797152"/>
            <a:ext cx="2116137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229200"/>
            <a:ext cx="12192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класс</a:t>
            </a:r>
            <a:endParaRPr lang="ru-RU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latin typeface="Franklin Gothic Medium" pitchFamily="34" charset="0"/>
                <a:ea typeface="Calibri" pitchFamily="34" charset="0"/>
                <a:cs typeface="Times New Roman" pitchFamily="18" charset="0"/>
              </a:rPr>
              <a:t>Make up new words from the given verbs  and fill in the gaps</a:t>
            </a:r>
            <a:r>
              <a:rPr lang="en-US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latin typeface="Franklin Gothic Medium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000" b="1" i="0" u="none" strike="noStrike" normalizeH="0" baseline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latin typeface="Franklin Gothic Medium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latin typeface="Franklin Gothic Medium" pitchFamily="34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ru-RU" sz="2000" b="1" i="0" u="none" strike="noStrike" normalizeH="0" baseline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latin typeface="Franklin Gothic Medium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Franklin Gothic Medium" pitchFamily="34" charset="0"/>
                <a:ea typeface="Calibri" pitchFamily="34" charset="0"/>
                <a:cs typeface="Times New Roman" pitchFamily="18" charset="0"/>
              </a:rPr>
              <a:t>    </a:t>
            </a:r>
            <a:r>
              <a:rPr lang="en-US" sz="2000" u="sng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</a:rPr>
              <a:t>Sing      drum    guitar    play    dance   compose</a:t>
            </a:r>
            <a:endParaRPr kumimoji="0" lang="ru-RU" sz="2000" b="0" i="0" u="sng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Franklin Gothic Medium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Franklin Gothic Medium" pitchFamily="34" charset="0"/>
                <a:ea typeface="Calibri" pitchFamily="34" charset="0"/>
                <a:cs typeface="Times New Roman" pitchFamily="18" charset="0"/>
              </a:rPr>
              <a:t> A pop group can have many forms, but a traditional one has a single lead singer. There is nearly always a (1) ____________ sitting behind his drams and two or three (2) ___________ playing electric guitars. Nowadays there is always a keyboard (3) ___________ 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Franklin Gothic Medium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Franklin Gothic Medium" pitchFamily="34" charset="0"/>
                <a:ea typeface="Calibri" pitchFamily="34" charset="0"/>
                <a:cs typeface="Times New Roman" pitchFamily="18" charset="0"/>
              </a:rPr>
              <a:t>     Finally some groups have a saxophone player and might even have one or two (4) ______________ 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Franklin Gothic Medium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Franklin Gothic Medium" pitchFamily="34" charset="0"/>
                <a:ea typeface="Calibri" pitchFamily="34" charset="0"/>
                <a:cs typeface="Times New Roman" pitchFamily="18" charset="0"/>
              </a:rPr>
              <a:t>Some groups have their own songwriter and (5) ___________ who write the lyrics and music for them.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Franklin Gothic Medium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Franklin Gothic Medium" pitchFamily="34" charset="0"/>
              <a:cs typeface="Arial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140968"/>
            <a:ext cx="1328737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429000"/>
            <a:ext cx="131127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789040"/>
            <a:ext cx="9699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365104"/>
            <a:ext cx="1189037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653136"/>
            <a:ext cx="15113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980728"/>
            <a:ext cx="7848872" cy="5082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indent="-422910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latin typeface="Franklin Gothic Medium" pitchFamily="34" charset="0"/>
                <a:ea typeface="Calibri"/>
                <a:cs typeface="Times New Roman"/>
              </a:rPr>
              <a:t>Describe these people with adjectives from the box:</a:t>
            </a:r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latin typeface="Franklin Gothic Medium" pitchFamily="34" charset="0"/>
              <a:ea typeface="Calibri"/>
              <a:cs typeface="Times New Roman"/>
            </a:endParaRPr>
          </a:p>
          <a:p>
            <a:pPr marL="1143000">
              <a:lnSpc>
                <a:spcPct val="115000"/>
              </a:lnSpc>
              <a:spcAft>
                <a:spcPts val="0"/>
              </a:spcAft>
            </a:pPr>
            <a:r>
              <a:rPr lang="en-US" sz="2000" i="1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Example: Peter likes doing sport. – Peter is sporty.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Franklin Gothic Medium" pitchFamily="34" charset="0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 Andrew likes dreaming. 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Franklin Gothic Medium" pitchFamily="34" charset="0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 Boris never stops chatting.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Franklin Gothic Medium" pitchFamily="34" charset="0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 Kate always does her homework and she works hard at school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sz="2000" dirty="0">
              <a:solidFill>
                <a:schemeClr val="tx2">
                  <a:lumMod val="75000"/>
                </a:schemeClr>
              </a:solidFill>
              <a:latin typeface="Franklin Gothic Medium" pitchFamily="34" charset="0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 I always talk to Jane about my problems and feelings. Jane can always understand me.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Franklin Gothic Medium" pitchFamily="34" charset="0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 Max is always nervous when he meets new people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sz="2000" dirty="0">
              <a:solidFill>
                <a:schemeClr val="tx2">
                  <a:lumMod val="75000"/>
                </a:schemeClr>
              </a:solidFill>
              <a:latin typeface="Franklin Gothic Medium" pitchFamily="34" charset="0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 Ann always feels sure that she is doing the right thing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sz="2000" dirty="0">
              <a:solidFill>
                <a:schemeClr val="tx2">
                  <a:lumMod val="75000"/>
                </a:schemeClr>
              </a:solidFill>
              <a:latin typeface="Franklin Gothic Medium" pitchFamily="34" charset="0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 Bob is always thinks only about herself and never about other people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Franklin Gothic Medium" pitchFamily="34" charset="0"/>
              <a:ea typeface="Calibri"/>
              <a:cs typeface="Times New Roman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772816"/>
            <a:ext cx="2084387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060848"/>
            <a:ext cx="171291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708920"/>
            <a:ext cx="2395537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501008"/>
            <a:ext cx="203676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861048"/>
            <a:ext cx="1627187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869160"/>
            <a:ext cx="2084387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589240"/>
            <a:ext cx="1627187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класс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412776"/>
            <a:ext cx="7560840" cy="426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Franklin Gothic Medium" pitchFamily="34" charset="0"/>
                <a:ea typeface="Calibri"/>
                <a:cs typeface="Times New Roman"/>
              </a:rPr>
              <a:t>Choose the best word to make up a </a:t>
            </a:r>
            <a:r>
              <a:rPr lang="en-US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Franklin Gothic Medium" pitchFamily="34" charset="0"/>
                <a:ea typeface="Calibri"/>
                <a:cs typeface="Times New Roman"/>
              </a:rPr>
              <a:t>sentence    </a:t>
            </a:r>
            <a:r>
              <a:rPr lang="en-US" sz="2000" dirty="0" smtClean="0">
                <a:solidFill>
                  <a:srgbClr val="FF0000"/>
                </a:solidFill>
                <a:latin typeface="Franklin Gothic Medium" pitchFamily="34" charset="0"/>
                <a:ea typeface="Calibri"/>
                <a:cs typeface="Times New Roman"/>
              </a:rPr>
              <a:t>    </a:t>
            </a:r>
            <a:endParaRPr lang="ru-RU" sz="2000" dirty="0">
              <a:solidFill>
                <a:srgbClr val="FF0000"/>
              </a:solidFill>
              <a:latin typeface="Franklin Gothic Medium" pitchFamily="34" charset="0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                                           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Franklin Gothic Medium" pitchFamily="34" charset="0"/>
              <a:ea typeface="Calibri"/>
              <a:cs typeface="Times New Roman"/>
            </a:endParaRPr>
          </a:p>
          <a:p>
            <a:pPr marL="68580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Example: He speaks German </a:t>
            </a:r>
            <a:r>
              <a:rPr lang="en-US" sz="2000" i="1" u="sng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very well</a:t>
            </a:r>
            <a:r>
              <a:rPr lang="en-US" sz="2000" i="1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/ very good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.</a:t>
            </a:r>
            <a:endParaRPr lang="ru-RU" sz="2000" i="1" dirty="0" smtClean="0">
              <a:solidFill>
                <a:schemeClr val="tx2">
                  <a:lumMod val="75000"/>
                </a:schemeClr>
              </a:solidFill>
              <a:latin typeface="Franklin Gothic Medium" pitchFamily="34" charset="0"/>
              <a:ea typeface="Calibri"/>
              <a:cs typeface="Times New Roman"/>
            </a:endParaRPr>
          </a:p>
          <a:p>
            <a:pPr marL="685800">
              <a:lnSpc>
                <a:spcPct val="115000"/>
              </a:lnSpc>
              <a:spcAft>
                <a:spcPts val="0"/>
              </a:spcAft>
            </a:pPr>
            <a:endParaRPr lang="ru-RU" sz="2000" dirty="0">
              <a:solidFill>
                <a:schemeClr val="tx2">
                  <a:lumMod val="75000"/>
                </a:schemeClr>
              </a:solidFill>
              <a:latin typeface="Franklin Gothic Medium" pitchFamily="34" charset="0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Can I have a </a:t>
            </a:r>
            <a:r>
              <a:rPr lang="en-US" sz="2000" i="1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quick / quickly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 word with you?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Franklin Gothic Medium" pitchFamily="34" charset="0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The teacher explained the task </a:t>
            </a:r>
            <a:r>
              <a:rPr lang="en-US" sz="2000" i="1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clear / clearly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Franklin Gothic Medium" pitchFamily="34" charset="0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I usually spell the words </a:t>
            </a:r>
            <a:r>
              <a:rPr lang="en-US" sz="2000" i="1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correct / correctly.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Franklin Gothic Medium" pitchFamily="34" charset="0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My dad drives his car </a:t>
            </a:r>
            <a:r>
              <a:rPr lang="en-US" sz="2000" i="1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careful / carefully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Franklin Gothic Medium" pitchFamily="34" charset="0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My neighbor have a </a:t>
            </a:r>
            <a:r>
              <a:rPr lang="en-US" sz="2000" i="1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beautiful / beautifully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 cat.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Franklin Gothic Medium" pitchFamily="34" charset="0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Tom’s uncle has travelled a lot and always tells </a:t>
            </a:r>
            <a:r>
              <a:rPr lang="en-US" sz="2000" i="1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interesting / interestingly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 stories.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Franklin Gothic Medium" pitchFamily="34" charset="0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  <a:ea typeface="Calibri"/>
                <a:cs typeface="Times New Roman"/>
              </a:rPr>
              <a:t> 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Franklin Gothic Medium" pitchFamily="34" charset="0"/>
              <a:ea typeface="Calibri"/>
              <a:cs typeface="Times New Roman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852936"/>
            <a:ext cx="792088" cy="318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212976"/>
            <a:ext cx="1371600" cy="341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73016"/>
            <a:ext cx="1292515" cy="285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933056"/>
            <a:ext cx="1189856" cy="338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221088"/>
            <a:ext cx="1152128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581128"/>
            <a:ext cx="1227584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0609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Black" pitchFamily="34" charset="0"/>
              </a:rPr>
              <a:t>Practice (nouns)</a:t>
            </a:r>
            <a:endParaRPr lang="ru-RU" dirty="0">
              <a:latin typeface="Arial Black" pitchFamily="34" charset="0"/>
            </a:endParaRPr>
          </a:p>
        </p:txBody>
      </p:sp>
      <p:pic>
        <p:nvPicPr>
          <p:cNvPr id="6" name="TextBox 2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16" y="872443"/>
            <a:ext cx="3337718" cy="360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01800737"/>
              </p:ext>
            </p:extLst>
          </p:nvPr>
        </p:nvGraphicFramePr>
        <p:xfrm>
          <a:off x="755575" y="1268763"/>
          <a:ext cx="4030738" cy="505314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89399"/>
                <a:gridCol w="1189398"/>
                <a:gridCol w="1651941"/>
              </a:tblGrid>
              <a:tr h="1216536">
                <a:tc>
                  <a:txBody>
                    <a:bodyPr/>
                    <a:lstStyle/>
                    <a:p>
                      <a:r>
                        <a:rPr lang="en-US" sz="1800" b="1" cap="none" spc="0" dirty="0" smtClean="0">
                          <a:ln w="10541" cmpd="sng">
                            <a:solidFill>
                              <a:schemeClr val="bg2">
                                <a:lumMod val="2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Verb</a:t>
                      </a:r>
                      <a:endParaRPr lang="ru-RU" sz="1800" b="1" cap="none" spc="0" dirty="0">
                        <a:ln w="10541" cmpd="sng">
                          <a:solidFill>
                            <a:schemeClr val="bg2">
                              <a:lumMod val="2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cap="none" spc="0" dirty="0" smtClean="0">
                          <a:ln w="10541" cmpd="sng">
                            <a:solidFill>
                              <a:schemeClr val="bg2">
                                <a:lumMod val="2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Noun </a:t>
                      </a:r>
                      <a:r>
                        <a:rPr lang="ru-RU" sz="1800" b="1" cap="none" spc="0" dirty="0" smtClean="0">
                          <a:ln w="10541" cmpd="sng">
                            <a:solidFill>
                              <a:schemeClr val="bg2">
                                <a:lumMod val="2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1800" b="1" cap="none" spc="0" dirty="0" smtClean="0">
                          <a:ln w="10541" cmpd="sng">
                            <a:solidFill>
                              <a:schemeClr val="bg2">
                                <a:lumMod val="2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person</a:t>
                      </a:r>
                      <a:r>
                        <a:rPr lang="ru-RU" sz="1800" b="1" cap="none" spc="0" dirty="0" smtClean="0">
                          <a:ln w="10541" cmpd="sng">
                            <a:solidFill>
                              <a:schemeClr val="bg2">
                                <a:lumMod val="2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b="1" cap="none" spc="0" dirty="0" smtClean="0">
                          <a:ln w="10541" cmpd="sng">
                            <a:solidFill>
                              <a:schemeClr val="bg2">
                                <a:lumMod val="2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or machine)</a:t>
                      </a:r>
                      <a:endParaRPr lang="ru-RU" sz="1800" b="1" cap="none" spc="0" dirty="0">
                        <a:ln w="10541" cmpd="sng">
                          <a:solidFill>
                            <a:schemeClr val="bg2">
                              <a:lumMod val="2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cap="none" spc="0" dirty="0" smtClean="0">
                          <a:ln w="10541" cmpd="sng">
                            <a:solidFill>
                              <a:schemeClr val="bg2">
                                <a:lumMod val="2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Abstract noun</a:t>
                      </a:r>
                    </a:p>
                    <a:p>
                      <a:r>
                        <a:rPr lang="en-US" sz="1800" b="1" cap="none" spc="0" dirty="0" smtClean="0">
                          <a:ln w="10541" cmpd="sng">
                            <a:solidFill>
                              <a:schemeClr val="bg2">
                                <a:lumMod val="2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(-ion/-</a:t>
                      </a:r>
                      <a:r>
                        <a:rPr lang="en-US" sz="1800" b="1" cap="none" spc="0" dirty="0" err="1" smtClean="0">
                          <a:ln w="10541" cmpd="sng">
                            <a:solidFill>
                              <a:schemeClr val="bg2">
                                <a:lumMod val="2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ment</a:t>
                      </a:r>
                      <a:r>
                        <a:rPr lang="en-US" sz="1800" b="1" cap="none" spc="0" dirty="0" smtClean="0">
                          <a:ln w="10541" cmpd="sng">
                            <a:solidFill>
                              <a:schemeClr val="bg2">
                                <a:lumMod val="2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/-</a:t>
                      </a:r>
                      <a:r>
                        <a:rPr lang="en-US" sz="1800" b="1" cap="none" spc="0" dirty="0" err="1" smtClean="0">
                          <a:ln w="10541" cmpd="sng">
                            <a:solidFill>
                              <a:schemeClr val="bg2">
                                <a:lumMod val="2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ing</a:t>
                      </a:r>
                      <a:r>
                        <a:rPr lang="en-US" sz="1800" b="1" cap="none" spc="0" dirty="0" smtClean="0">
                          <a:ln w="10541" cmpd="sng">
                            <a:solidFill>
                              <a:schemeClr val="bg2">
                                <a:lumMod val="2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)</a:t>
                      </a:r>
                      <a:endParaRPr lang="ru-RU" sz="1800" b="1" cap="none" spc="0" dirty="0">
                        <a:ln w="10541" cmpd="sng">
                          <a:solidFill>
                            <a:schemeClr val="bg2">
                              <a:lumMod val="2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57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simulate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57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generate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57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produce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57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conduct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57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govern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57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examine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57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develop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57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train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989419" y="2535471"/>
            <a:ext cx="4286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Franklin Gothic Book" pitchFamily="34" charset="0"/>
              </a:rPr>
              <a:t>simulator      simulation</a:t>
            </a:r>
            <a:endParaRPr lang="ru-RU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953478" y="2987675"/>
            <a:ext cx="4056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Franklin Gothic Book" pitchFamily="34" charset="0"/>
              </a:rPr>
              <a:t>generator      generation</a:t>
            </a:r>
            <a:endParaRPr lang="ru-RU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57388" y="3459956"/>
            <a:ext cx="39830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Franklin Gothic Book" pitchFamily="34" charset="0"/>
              </a:rPr>
              <a:t>producer        production</a:t>
            </a:r>
            <a:endParaRPr lang="ru-RU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967706" y="3933825"/>
            <a:ext cx="396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Franklin Gothic Book" pitchFamily="34" charset="0"/>
              </a:rPr>
              <a:t>conductor      conduction</a:t>
            </a:r>
            <a:endParaRPr lang="ru-RU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13333" y="4403725"/>
            <a:ext cx="279876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940625" y="4891088"/>
            <a:ext cx="4156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Franklin Gothic Book" pitchFamily="34" charset="0"/>
              </a:rPr>
              <a:t>examiner        examination</a:t>
            </a:r>
            <a:endParaRPr lang="ru-RU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930506" y="5398154"/>
            <a:ext cx="418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Franklin Gothic Book" pitchFamily="34" charset="0"/>
              </a:rPr>
              <a:t> developer      development</a:t>
            </a:r>
            <a:endParaRPr lang="ru-RU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940625" y="5876925"/>
            <a:ext cx="4214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Franklin Gothic Book" pitchFamily="34" charset="0"/>
              </a:rPr>
              <a:t>trainer             training</a:t>
            </a:r>
            <a:endParaRPr lang="ru-RU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pic>
        <p:nvPicPr>
          <p:cNvPr id="17" name="TextBox 15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52989" y="1384300"/>
            <a:ext cx="3529012" cy="639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786313" y="2357438"/>
            <a:ext cx="1873250" cy="366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Achieve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grow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measure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operate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limit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begin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visit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meet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enter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organize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appear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sudden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care</a:t>
            </a:r>
            <a:endParaRPr lang="ru-RU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anklin Gothic Book" pitchFamily="34" charset="0"/>
            </a:endParaRP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6300788" y="2349501"/>
            <a:ext cx="1545616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achieve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ment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grow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measure</a:t>
            </a: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ment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operat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limitat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beginn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visit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meet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entr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organiz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appear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sudden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ness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care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FF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FF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78098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Practice (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nouns,verbs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adjectives,adverbs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TextBox 2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088" y="1092526"/>
            <a:ext cx="7369175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61447225"/>
              </p:ext>
            </p:extLst>
          </p:nvPr>
        </p:nvGraphicFramePr>
        <p:xfrm>
          <a:off x="539553" y="1540672"/>
          <a:ext cx="7891165" cy="1888327"/>
        </p:xfrm>
        <a:graphic>
          <a:graphicData uri="http://schemas.openxmlformats.org/drawingml/2006/table">
            <a:tbl>
              <a:tblPr/>
              <a:tblGrid>
                <a:gridCol w="2630388"/>
                <a:gridCol w="2630389"/>
                <a:gridCol w="2630388"/>
              </a:tblGrid>
              <a:tr h="4120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NOUNS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VERBS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ADJECTIVES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_____SMOKER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_____AGREEMENT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_____ABILITY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_____ORDER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_____COMFORT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______TIE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______MOTIVATE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______COVER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______COLONISE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______POSSIBLE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______HONEST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______LOGICAL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______RESPONSIBLE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______VIOLENT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11560" y="1916832"/>
            <a:ext cx="6350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</a:rPr>
              <a:t>NON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</a:rPr>
              <a:t>DIS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</a:rPr>
              <a:t>IN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</a:rPr>
              <a:t>DIS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</a:rPr>
              <a:t>DIS</a:t>
            </a:r>
            <a:endParaRPr lang="ru-RU" sz="1600" b="1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75856" y="1916832"/>
            <a:ext cx="642937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UN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DE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DIS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DE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868144" y="1916832"/>
            <a:ext cx="635000" cy="158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IM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DIS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IL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IR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NON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pic>
        <p:nvPicPr>
          <p:cNvPr id="9" name="TextBox 9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3573016"/>
            <a:ext cx="4518025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683568" y="4005064"/>
            <a:ext cx="7462341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66"/>
                </a:solidFill>
              </a:rPr>
              <a:t>I  went  on  a  short  art  course  at  the  weekend. It  was  very</a:t>
            </a:r>
            <a:r>
              <a:rPr lang="en-US" b="1" i="1" dirty="0" smtClean="0">
                <a:solidFill>
                  <a:srgbClr val="000066"/>
                </a:solidFill>
              </a:rPr>
              <a:t> interested/interesting.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66"/>
                </a:solidFill>
              </a:rPr>
              <a:t>We  had  two  teachers : a  painter  and  </a:t>
            </a:r>
            <a:r>
              <a:rPr lang="en-US" b="1" i="1" dirty="0" smtClean="0">
                <a:solidFill>
                  <a:srgbClr val="000066"/>
                </a:solidFill>
              </a:rPr>
              <a:t>a  </a:t>
            </a:r>
            <a:r>
              <a:rPr lang="en-US" b="1" i="1" dirty="0" err="1" smtClean="0">
                <a:solidFill>
                  <a:srgbClr val="000066"/>
                </a:solidFill>
              </a:rPr>
              <a:t>sculpter</a:t>
            </a:r>
            <a:r>
              <a:rPr lang="en-US" b="1" i="1" dirty="0" smtClean="0">
                <a:solidFill>
                  <a:srgbClr val="000066"/>
                </a:solidFill>
              </a:rPr>
              <a:t>/sculptor. </a:t>
            </a:r>
            <a:r>
              <a:rPr lang="en-US" b="1" dirty="0" smtClean="0">
                <a:solidFill>
                  <a:srgbClr val="000066"/>
                </a:solidFill>
              </a:rPr>
              <a:t>They  were  both  very  </a:t>
            </a:r>
            <a:r>
              <a:rPr lang="en-US" b="1" i="1" dirty="0" smtClean="0">
                <a:solidFill>
                  <a:srgbClr val="000066"/>
                </a:solidFill>
              </a:rPr>
              <a:t>helpful/helpless</a:t>
            </a:r>
            <a:r>
              <a:rPr lang="ru-RU" b="1" i="1" dirty="0" smtClean="0">
                <a:solidFill>
                  <a:srgbClr val="000066"/>
                </a:solidFill>
              </a:rPr>
              <a:t> </a:t>
            </a:r>
            <a:r>
              <a:rPr lang="en-US" b="1" dirty="0" smtClean="0">
                <a:solidFill>
                  <a:srgbClr val="000066"/>
                </a:solidFill>
              </a:rPr>
              <a:t>and  showed  us  some  good  techniques. My  drawings  looked  less </a:t>
            </a:r>
            <a:r>
              <a:rPr lang="en-US" b="1" i="1" dirty="0" err="1" smtClean="0">
                <a:solidFill>
                  <a:srgbClr val="000066"/>
                </a:solidFill>
              </a:rPr>
              <a:t>childy</a:t>
            </a:r>
            <a:r>
              <a:rPr lang="en-US" b="1" i="1" dirty="0" smtClean="0">
                <a:solidFill>
                  <a:srgbClr val="000066"/>
                </a:solidFill>
              </a:rPr>
              <a:t>/childish</a:t>
            </a:r>
            <a:r>
              <a:rPr lang="en-US" b="1" dirty="0" smtClean="0">
                <a:solidFill>
                  <a:srgbClr val="000066"/>
                </a:solidFill>
              </a:rPr>
              <a:t>  than  they  usually  do. I’d  like  to  go  again. It  was  a  good  way  of  relaxing  after  a  </a:t>
            </a:r>
            <a:r>
              <a:rPr lang="en-US" b="1" i="1" dirty="0" smtClean="0">
                <a:solidFill>
                  <a:srgbClr val="000066"/>
                </a:solidFill>
              </a:rPr>
              <a:t>stressed/stressful  </a:t>
            </a:r>
            <a:r>
              <a:rPr lang="en-US" b="1" dirty="0" smtClean="0">
                <a:solidFill>
                  <a:srgbClr val="000066"/>
                </a:solidFill>
              </a:rPr>
              <a:t>week  and  I  learnt  a  lot.</a:t>
            </a:r>
            <a:endParaRPr lang="ru-RU" b="1" dirty="0" smtClean="0">
              <a:solidFill>
                <a:srgbClr val="000066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835696" y="4293096"/>
            <a:ext cx="1343025" cy="35718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228184" y="4581128"/>
            <a:ext cx="1081087" cy="35718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555777" y="4797152"/>
            <a:ext cx="936104" cy="35775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652120" y="5157192"/>
            <a:ext cx="1057275" cy="35718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555776" y="5661248"/>
            <a:ext cx="1080120" cy="35775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Practice (adjectives)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TextBox 2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9468" y="801128"/>
            <a:ext cx="3054350" cy="921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Group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52942553"/>
              </p:ext>
            </p:extLst>
          </p:nvPr>
        </p:nvGraphicFramePr>
        <p:xfrm>
          <a:off x="755576" y="1268760"/>
          <a:ext cx="7501568" cy="2378076"/>
        </p:xfrm>
        <a:graphic>
          <a:graphicData uri="http://schemas.openxmlformats.org/drawingml/2006/table">
            <a:tbl>
              <a:tblPr/>
              <a:tblGrid>
                <a:gridCol w="1080121"/>
                <a:gridCol w="1464162"/>
                <a:gridCol w="919480"/>
                <a:gridCol w="1272141"/>
                <a:gridCol w="1272142"/>
                <a:gridCol w="1493522"/>
              </a:tblGrid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hope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history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impress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enjoy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silk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harm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ambition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care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child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hair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fury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revolution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trouble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fool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economy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practice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music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atom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907704" y="1268760"/>
            <a:ext cx="15795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hopeful/less</a:t>
            </a:r>
            <a:endParaRPr lang="ru-RU" sz="1600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07704" y="1700808"/>
            <a:ext cx="11303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enjoyable</a:t>
            </a:r>
            <a:endParaRPr lang="ru-RU" sz="1600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907704" y="2060848"/>
            <a:ext cx="12144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ambitious</a:t>
            </a:r>
            <a:endParaRPr lang="ru-RU" sz="1600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907704" y="2492896"/>
            <a:ext cx="10715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hairy</a:t>
            </a:r>
            <a:endParaRPr lang="ru-RU" sz="1600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07704" y="2924944"/>
            <a:ext cx="996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troubled</a:t>
            </a:r>
            <a:endParaRPr lang="ru-RU" sz="1600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907704" y="3284984"/>
            <a:ext cx="12144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practical</a:t>
            </a:r>
            <a:endParaRPr lang="ru-RU" sz="1600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211960" y="1268760"/>
            <a:ext cx="13573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historical</a:t>
            </a:r>
            <a:endParaRPr lang="ru-RU" sz="1600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499992" y="1700808"/>
            <a:ext cx="636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silky</a:t>
            </a:r>
            <a:endParaRPr lang="ru-RU" sz="1600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11960" y="2132856"/>
            <a:ext cx="15192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careful/less</a:t>
            </a:r>
            <a:endParaRPr lang="ru-RU" sz="1600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355976" y="2492896"/>
            <a:ext cx="1071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furious</a:t>
            </a:r>
            <a:endParaRPr lang="ru-RU" sz="1600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283968" y="2924944"/>
            <a:ext cx="1071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foolish</a:t>
            </a:r>
            <a:endParaRPr lang="ru-RU" sz="1600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355976" y="3284984"/>
            <a:ext cx="1143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musical</a:t>
            </a:r>
            <a:endParaRPr lang="ru-RU" sz="1600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804248" y="1268760"/>
            <a:ext cx="15001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impressive</a:t>
            </a:r>
            <a:endParaRPr lang="ru-RU" sz="1600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804248" y="1700808"/>
            <a:ext cx="15303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harmful/less</a:t>
            </a:r>
            <a:endParaRPr lang="ru-RU" sz="1600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804248" y="2132856"/>
            <a:ext cx="12144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childish</a:t>
            </a:r>
            <a:endParaRPr lang="ru-RU" sz="1600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804248" y="2492896"/>
            <a:ext cx="15192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revolutionary</a:t>
            </a:r>
            <a:endParaRPr lang="ru-RU" sz="1600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804248" y="2852936"/>
            <a:ext cx="15541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economic/al</a:t>
            </a:r>
            <a:endParaRPr lang="ru-RU" sz="1600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948264" y="3284984"/>
            <a:ext cx="8397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Franklin Gothic Book" pitchFamily="34" charset="0"/>
              </a:rPr>
              <a:t>atomic</a:t>
            </a:r>
            <a:endParaRPr lang="ru-RU" sz="1600" b="1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pic>
        <p:nvPicPr>
          <p:cNvPr id="26" name="TextBox 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3717032"/>
            <a:ext cx="4125913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6"/>
          <p:cNvSpPr txBox="1">
            <a:spLocks noChangeArrowheads="1"/>
          </p:cNvSpPr>
          <p:nvPr/>
        </p:nvSpPr>
        <p:spPr bwMode="auto">
          <a:xfrm>
            <a:off x="755577" y="4071938"/>
            <a:ext cx="8136012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Many  societies  have  developed  their  own </a:t>
            </a:r>
            <a:r>
              <a:rPr lang="en-US" sz="1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________ systems</a:t>
            </a:r>
            <a:r>
              <a:rPr lang="en-US" sz="16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Some        </a:t>
            </a:r>
            <a:r>
              <a:rPr lang="en-US" sz="1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MEDICINE</a:t>
            </a:r>
            <a:endParaRPr lang="en-US" sz="16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_________systems , such  as  the  Chinese, are  still  widely   used.             TRADITION 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 the  Middle  Ages ,____________knowledge  was   mixed   with             </a:t>
            </a:r>
            <a:r>
              <a:rPr lang="en-US" sz="1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en-US" sz="16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SCIENCE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__</a:t>
            </a:r>
            <a:r>
              <a:rPr lang="en-US" sz="16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________</a:t>
            </a:r>
            <a:r>
              <a:rPr lang="en-US" sz="16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__belief. People  did  not  know  much  about  the  human        </a:t>
            </a:r>
            <a:r>
              <a:rPr lang="en-US" sz="1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16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RELIGION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body  and  surgery  was   </a:t>
            </a:r>
            <a:r>
              <a:rPr lang="en-US" sz="1600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very___________and</a:t>
            </a:r>
            <a:r>
              <a:rPr lang="en-US" sz="16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__________                  </a:t>
            </a:r>
            <a:r>
              <a:rPr lang="en-US" sz="1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sz="16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PAIN, DANGER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 the  19</a:t>
            </a:r>
            <a:r>
              <a:rPr lang="en-US" sz="1600" baseline="300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</a:t>
            </a:r>
            <a:r>
              <a:rPr lang="en-US" sz="16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century,  medicine  in  Europe  changed  enormously  and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became  more_____________ as  people  began  to  understand   what         </a:t>
            </a:r>
            <a:r>
              <a:rPr lang="en-US" sz="1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16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EFFECT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caused______________diseases</a:t>
            </a:r>
            <a:r>
              <a:rPr lang="en-US" sz="16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                                                                  </a:t>
            </a:r>
            <a:r>
              <a:rPr lang="en-US" sz="1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en-US" sz="16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INFECT</a:t>
            </a:r>
            <a:r>
              <a: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endParaRPr lang="ru-RU" sz="16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005064"/>
            <a:ext cx="95091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52347" y="4286997"/>
            <a:ext cx="1317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FF0000"/>
                </a:solidFill>
              </a:rPr>
              <a:t>traditional</a:t>
            </a:r>
            <a:endParaRPr lang="ru-RU" sz="1600" dirty="0" smtClean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713038" y="4556125"/>
            <a:ext cx="962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scientific</a:t>
            </a:r>
            <a:endParaRPr lang="ru-RU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anklin Gothic Book" pitchFamily="34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997231" y="4797152"/>
            <a:ext cx="938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religious</a:t>
            </a:r>
            <a:endParaRPr lang="ru-RU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anklin Gothic Book" pitchFamily="34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563888" y="5013176"/>
            <a:ext cx="781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FF0000"/>
                </a:solidFill>
                <a:latin typeface="Franklin Gothic Book" pitchFamily="34" charset="0"/>
              </a:rPr>
              <a:t>painful</a:t>
            </a:r>
            <a:endParaRPr lang="ru-RU" sz="1600" dirty="0" smtClean="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644008" y="5013176"/>
            <a:ext cx="157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dangerous</a:t>
            </a:r>
            <a:endParaRPr lang="ru-RU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anklin Gothic Book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316257" y="5516563"/>
            <a:ext cx="941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effective</a:t>
            </a:r>
            <a:endParaRPr lang="ru-RU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anklin Gothic Book" pitchFamily="34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1661798" y="5747497"/>
            <a:ext cx="1041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infectious</a:t>
            </a:r>
            <a:endParaRPr lang="ru-RU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936</Words>
  <Application>Microsoft Office PowerPoint</Application>
  <PresentationFormat>Экран (4:3)</PresentationFormat>
  <Paragraphs>214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Эффективные методы и приемы подготовки учащихся к ГИА и ЕГЭ</vt:lpstr>
      <vt:lpstr>Способы словообразования в английском языке</vt:lpstr>
      <vt:lpstr>Упражнения по словообразованию  на II ступени обучения</vt:lpstr>
      <vt:lpstr>7 класс</vt:lpstr>
      <vt:lpstr>Слайд 5</vt:lpstr>
      <vt:lpstr>8 класс</vt:lpstr>
      <vt:lpstr>Practice (nouns)</vt:lpstr>
      <vt:lpstr>Practice (nouns,verbs, adjectives,adverbs)</vt:lpstr>
      <vt:lpstr>Practice (adjectives)</vt:lpstr>
      <vt:lpstr>Алгоритм подготовки к выполнению заданий раздела 3 (словообразование)</vt:lpstr>
      <vt:lpstr>Технология развития навыков словообразования</vt:lpstr>
      <vt:lpstr>«Копилка» полезных сайтов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Эффективные методы и приемы подготовки учащихся к ГИА и ЕГЭ</dc:title>
  <dc:creator>Raduga</dc:creator>
  <cp:lastModifiedBy>Raduga</cp:lastModifiedBy>
  <cp:revision>18</cp:revision>
  <dcterms:created xsi:type="dcterms:W3CDTF">2023-10-15T12:08:07Z</dcterms:created>
  <dcterms:modified xsi:type="dcterms:W3CDTF">2023-10-15T13:38:38Z</dcterms:modified>
</cp:coreProperties>
</file>