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68" r:id="rId5"/>
    <p:sldId id="269" r:id="rId6"/>
    <p:sldId id="257" r:id="rId7"/>
    <p:sldId id="258" r:id="rId8"/>
    <p:sldId id="259" r:id="rId9"/>
    <p:sldId id="260" r:id="rId10"/>
    <p:sldId id="261" r:id="rId11"/>
    <p:sldId id="262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0" r:id="rId24"/>
    <p:sldId id="265" r:id="rId25"/>
    <p:sldId id="267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03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3438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797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7537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586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492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91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22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38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75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64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52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449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43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95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E44C9-7054-4831-B9B9-0956B5718A80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707580-EFDF-4090-90AA-7207F032B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13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на тему: </a:t>
            </a:r>
            <a:r>
              <a:rPr lang="ru-RU" sz="32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творческих способностей младших школьников в условиях реализации </a:t>
            </a:r>
            <a:r>
              <a:rPr lang="ru-RU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sz="32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НОО</a:t>
            </a:r>
            <a:endParaRPr lang="ru-RU" sz="32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6230" y="4466469"/>
            <a:ext cx="7766936" cy="1096899"/>
          </a:xfrm>
        </p:spPr>
        <p:txBody>
          <a:bodyPr/>
          <a:lstStyle/>
          <a:p>
            <a:r>
              <a:rPr lang="ru-RU" altLang="ru-RU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Выполнила:</a:t>
            </a:r>
            <a: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Акимова А.В.</a:t>
            </a:r>
            <a:endParaRPr lang="ru-RU" altLang="ru-RU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учитель начальных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классов</a:t>
            </a:r>
            <a:endParaRPr lang="ru-RU" altLang="ru-RU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807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9526" y="1402048"/>
            <a:ext cx="68857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Учебно-исследовательская деятельность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интереса, расширению и актуализации знаний по предметам школьной программы, созданию предпосылок для развития научного образа мышления и другим результатам. Основные формы учебно-исследовательской деятельности младших школьников: объединения учащихся по интересам, олимпиады, выставки и другие. </a:t>
            </a:r>
          </a:p>
        </p:txBody>
      </p:sp>
    </p:spTree>
    <p:extLst>
      <p:ext uri="{BB962C8B-B14F-4D97-AF65-F5344CB8AC3E}">
        <p14:creationId xmlns:p14="http://schemas.microsoft.com/office/powerpoint/2010/main" val="3786780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4943" y="418420"/>
            <a:ext cx="709352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творческих способностей необходимы следующие условия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со стороны взрослых (учитель, родитель);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разнообразных приёмов и методов;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благоприятного климата в коллективе;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свободы в выборе способов выполнения работы. 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творческих способностей — сложное и важное дело, успешной реализации которого помогает тесное сотрудничество школы и семьи. </a:t>
            </a:r>
            <a:endParaRPr lang="ru-RU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703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9975" y="224043"/>
            <a:ext cx="67519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 способности учащихся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92993" y="1540547"/>
            <a:ext cx="65809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i="1" dirty="0">
                <a:latin typeface="Times New Roman" panose="02020603050405020304" pitchFamily="18" charset="0"/>
              </a:rPr>
              <a:t>Под творческими (креативными) способностями учащихся понимают </a:t>
            </a:r>
            <a:r>
              <a:rPr lang="ru-RU" altLang="ru-RU" sz="2800" i="1" dirty="0">
                <a:latin typeface="Times New Roman" panose="02020603050405020304" pitchFamily="18" charset="0"/>
              </a:rPr>
              <a:t>“…комплексные возможности ученика в совершении деятельности и действия, направленные на созидание”.</a:t>
            </a:r>
          </a:p>
          <a:p>
            <a:pPr algn="ctr"/>
            <a:endParaRPr lang="ru-RU" altLang="ru-RU" sz="2800" i="1" dirty="0">
              <a:latin typeface="Times New Roman" panose="02020603050405020304" pitchFamily="18" charset="0"/>
            </a:endParaRPr>
          </a:p>
          <a:p>
            <a:pPr algn="ctr"/>
            <a:r>
              <a:rPr lang="ru-RU" altLang="ru-RU" sz="2800" b="1" i="1" dirty="0">
                <a:latin typeface="Times New Roman" panose="02020603050405020304" pitchFamily="18" charset="0"/>
              </a:rPr>
              <a:t> Креативность </a:t>
            </a:r>
            <a:r>
              <a:rPr lang="ru-RU" altLang="ru-RU" sz="2800" i="1" dirty="0">
                <a:latin typeface="Times New Roman" panose="02020603050405020304" pitchFamily="18" charset="0"/>
              </a:rPr>
              <a:t>охватывает некоторую совокупность мыслительных и личностных качеств, определяющую способность к творчеству. </a:t>
            </a:r>
          </a:p>
        </p:txBody>
      </p:sp>
    </p:spTree>
    <p:extLst>
      <p:ext uri="{BB962C8B-B14F-4D97-AF65-F5344CB8AC3E}">
        <p14:creationId xmlns:p14="http://schemas.microsoft.com/office/powerpoint/2010/main" val="27437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8890" y="140915"/>
            <a:ext cx="30710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цели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04654" y="1415857"/>
            <a:ext cx="6096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B7EF03"/>
              </a:buClr>
              <a:buFont typeface="Wingdings" panose="05000000000000000000" pitchFamily="2" charset="2"/>
              <a:buChar char="v"/>
            </a:pPr>
            <a:r>
              <a:rPr lang="ru-RU" altLang="ru-RU" sz="2800" dirty="0">
                <a:latin typeface="Times New Roman" panose="02020603050405020304" pitchFamily="18" charset="0"/>
              </a:rPr>
              <a:t>развитие системности, диалектичности мышления; </a:t>
            </a:r>
          </a:p>
          <a:p>
            <a:pPr>
              <a:buClr>
                <a:srgbClr val="B7EF03"/>
              </a:buClr>
              <a:buFont typeface="Wingdings" panose="05000000000000000000" pitchFamily="2" charset="2"/>
              <a:buChar char="v"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>
              <a:buClr>
                <a:srgbClr val="B7EF03"/>
              </a:buClr>
              <a:buFont typeface="Wingdings" panose="05000000000000000000" pitchFamily="2" charset="2"/>
              <a:buChar char="v"/>
            </a:pPr>
            <a:r>
              <a:rPr lang="ru-RU" altLang="ru-RU" sz="2800" dirty="0">
                <a:latin typeface="Times New Roman" panose="02020603050405020304" pitchFamily="18" charset="0"/>
              </a:rPr>
              <a:t>   развитие продуктивного, пространственного, </a:t>
            </a:r>
          </a:p>
          <a:p>
            <a:pPr>
              <a:buClr>
                <a:srgbClr val="B7EF03"/>
              </a:buClr>
            </a:pPr>
            <a:r>
              <a:rPr lang="ru-RU" altLang="ru-RU" sz="2800" dirty="0">
                <a:latin typeface="Times New Roman" panose="02020603050405020304" pitchFamily="18" charset="0"/>
              </a:rPr>
              <a:t>управляемого воображения; </a:t>
            </a:r>
          </a:p>
          <a:p>
            <a:pPr>
              <a:buClr>
                <a:srgbClr val="B7EF03"/>
              </a:buClr>
              <a:buFont typeface="Wingdings" panose="05000000000000000000" pitchFamily="2" charset="2"/>
              <a:buChar char="v"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>
              <a:buClr>
                <a:srgbClr val="B7EF03"/>
              </a:buClr>
              <a:buFont typeface="Wingdings" panose="05000000000000000000" pitchFamily="2" charset="2"/>
              <a:buChar char="v"/>
            </a:pPr>
            <a:r>
              <a:rPr lang="ru-RU" altLang="ru-RU" sz="2800" dirty="0">
                <a:latin typeface="Times New Roman" panose="02020603050405020304" pitchFamily="18" charset="0"/>
              </a:rPr>
              <a:t>   обучение целенаправленному использованию эвристических методов для выполнения творческих заданий. </a:t>
            </a:r>
          </a:p>
        </p:txBody>
      </p:sp>
    </p:spTree>
    <p:extLst>
      <p:ext uri="{BB962C8B-B14F-4D97-AF65-F5344CB8AC3E}">
        <p14:creationId xmlns:p14="http://schemas.microsoft.com/office/powerpoint/2010/main" val="4241592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1252" y="140916"/>
            <a:ext cx="16077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03562" y="864235"/>
            <a:ext cx="892232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CF412"/>
              </a:buClr>
              <a:buFont typeface="Wingdings" panose="05000000000000000000" pitchFamily="2" charset="2"/>
              <a:buChar char="v"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условия для развития личности ребенка. </a:t>
            </a:r>
          </a:p>
          <a:p>
            <a:pPr algn="ctr">
              <a:buClr>
                <a:srgbClr val="0CF412"/>
              </a:buClr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Источниками развития ребенка выступают</a:t>
            </a:r>
          </a:p>
          <a:p>
            <a:pPr algn="ctr">
              <a:buClr>
                <a:srgbClr val="0CF412"/>
              </a:buClr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вида деятельности: </a:t>
            </a: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учебная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которая направлена на овладение ребенком знаниями и умениями, необходимыми  для жизни в обществе;</a:t>
            </a: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творческая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в процессе которой ребенок реализует свои возможности, т.к. она не нацелена на освоение уже известных знаний.</a:t>
            </a: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проявлению у ребенка самодеятельности, самореализации, воплощению его собственных идей, которые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направлены на создание нового.</a:t>
            </a:r>
          </a:p>
        </p:txBody>
      </p:sp>
    </p:spTree>
    <p:extLst>
      <p:ext uri="{BB962C8B-B14F-4D97-AF65-F5344CB8AC3E}">
        <p14:creationId xmlns:p14="http://schemas.microsoft.com/office/powerpoint/2010/main" val="3702389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7902" y="304800"/>
            <a:ext cx="74580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творческих способностей </a:t>
            </a:r>
            <a:endParaRPr lang="ru-RU" alt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29969" y="2094638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r>
              <a:rPr lang="ru-RU" altLang="ru-RU" sz="2800" dirty="0">
                <a:latin typeface="Times New Roman" panose="02020603050405020304" pitchFamily="18" charset="0"/>
              </a:rPr>
              <a:t>творческое мышление;</a:t>
            </a: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r>
              <a:rPr lang="ru-RU" altLang="ru-RU" sz="2800" dirty="0">
                <a:latin typeface="Times New Roman" panose="02020603050405020304" pitchFamily="18" charset="0"/>
              </a:rPr>
              <a:t> творческое воображение; </a:t>
            </a: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r>
              <a:rPr lang="ru-RU" altLang="ru-RU" sz="2800" dirty="0">
                <a:latin typeface="Times New Roman" panose="02020603050405020304" pitchFamily="18" charset="0"/>
              </a:rPr>
              <a:t> применение методов организации творческой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81088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6509" y="113253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человека можно представить в виде дерева: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9381" y="1609634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корни —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природные задатки человека;</a:t>
            </a:r>
          </a:p>
          <a:p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ствол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способности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ветви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способности, в том числе и творческие.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03562" y="5051308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больше ветвей, тем дерево мощней, пышней и ветвистее его крона!</a:t>
            </a:r>
            <a:endParaRPr lang="ru-RU" alt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5381" y="1409910"/>
            <a:ext cx="3258847" cy="342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408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2255" y="623454"/>
            <a:ext cx="39467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3200" b="1" dirty="0">
                <a:latin typeface="Times New Roman" panose="02020603050405020304" pitchFamily="18" charset="0"/>
              </a:rPr>
              <a:t>Методы  творчества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40183" y="2080829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r>
              <a:rPr lang="ru-RU" altLang="ru-RU" sz="2800" dirty="0">
                <a:latin typeface="Times New Roman" panose="02020603050405020304" pitchFamily="18" charset="0"/>
              </a:rPr>
              <a:t>наглядность;</a:t>
            </a: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r>
              <a:rPr lang="ru-RU" altLang="ru-RU" sz="2800" dirty="0">
                <a:latin typeface="Times New Roman" panose="02020603050405020304" pitchFamily="18" charset="0"/>
              </a:rPr>
              <a:t> художественное слово;</a:t>
            </a: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r>
              <a:rPr lang="ru-RU" altLang="ru-RU" sz="2800" dirty="0">
                <a:latin typeface="Times New Roman" panose="02020603050405020304" pitchFamily="18" charset="0"/>
              </a:rPr>
              <a:t> технические средства;</a:t>
            </a: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>
              <a:buClr>
                <a:srgbClr val="0CF412"/>
              </a:buClr>
              <a:buFont typeface="Wingdings" panose="05000000000000000000" pitchFamily="2" charset="2"/>
              <a:buChar char="v"/>
            </a:pPr>
            <a:r>
              <a:rPr lang="ru-RU" altLang="ru-RU" sz="2800" dirty="0">
                <a:latin typeface="Times New Roman" panose="02020603050405020304" pitchFamily="18" charset="0"/>
              </a:rPr>
              <a:t> игра.</a:t>
            </a:r>
          </a:p>
        </p:txBody>
      </p:sp>
    </p:spTree>
    <p:extLst>
      <p:ext uri="{BB962C8B-B14F-4D97-AF65-F5344CB8AC3E}">
        <p14:creationId xmlns:p14="http://schemas.microsoft.com/office/powerpoint/2010/main" val="3174283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7845" y="0"/>
            <a:ext cx="8711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 стимулирования творческих способностей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16181" y="834149"/>
            <a:ext cx="782781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благоприятной атмосферы;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доброжелательность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учителя, его отказ от критики в адрес ребенка;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окружающей среды ребенка самыми разнообразными новыми для него предметами и стимулами с целью развития его любознательности;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высказывания оригинальных идей;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для практики;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 примера творческого подхода  к решению проблем;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возможности активно задавать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75119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8502" y="187537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Методические приемы, развивающие креативное мышление учащихся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06281" y="2456795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метод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дихотомии в игре «Да-нет»</a:t>
            </a:r>
            <a:r>
              <a:rPr lang="ru-RU" altLang="ru-RU" sz="2800" b="1" dirty="0">
                <a:solidFill>
                  <a:srgbClr val="000099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Узнай объект по описанию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«Минутки» творчества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 – сказки 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объектов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синквейна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Исследовательская работа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Внеклассные мероприятия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06281" y="1945099"/>
            <a:ext cx="27787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Мозговой штурм</a:t>
            </a:r>
          </a:p>
        </p:txBody>
      </p:sp>
    </p:spTree>
    <p:extLst>
      <p:ext uri="{BB962C8B-B14F-4D97-AF65-F5344CB8AC3E}">
        <p14:creationId xmlns:p14="http://schemas.microsoft.com/office/powerpoint/2010/main" val="38076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7963" y="2163817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alt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душе каждого ребенка есть невидимые струны. Если тронуть их умелой рукой, они красиво зазвучат».</a:t>
            </a:r>
          </a:p>
          <a:p>
            <a:pPr algn="ctr"/>
            <a:r>
              <a:rPr lang="ru-RU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В.А. Сухомлинский</a:t>
            </a:r>
          </a:p>
        </p:txBody>
      </p:sp>
    </p:spTree>
    <p:extLst>
      <p:ext uri="{BB962C8B-B14F-4D97-AF65-F5344CB8AC3E}">
        <p14:creationId xmlns:p14="http://schemas.microsoft.com/office/powerpoint/2010/main" val="1442656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185934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altLang="ru-RU" b="1" i="1" dirty="0"/>
              <a:t>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6733" y="272129"/>
            <a:ext cx="6096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altLang="ru-RU" sz="2800" dirty="0">
                <a:latin typeface="Times New Roman" panose="02020603050405020304" pitchFamily="18" charset="0"/>
              </a:rPr>
              <a:t>Система творчества, под которой понимается упорядоченное</a:t>
            </a:r>
          </a:p>
          <a:p>
            <a:pPr algn="ctr"/>
            <a:r>
              <a:rPr lang="ru-RU" altLang="ru-RU" sz="2800" dirty="0">
                <a:latin typeface="Times New Roman" panose="02020603050405020304" pitchFamily="18" charset="0"/>
              </a:rPr>
              <a:t> множество взаимосвязанных заданий, ориентирована </a:t>
            </a:r>
          </a:p>
          <a:p>
            <a:pPr algn="ctr"/>
            <a:r>
              <a:rPr lang="ru-RU" altLang="ru-RU" sz="2800" dirty="0">
                <a:latin typeface="Times New Roman" panose="02020603050405020304" pitchFamily="18" charset="0"/>
              </a:rPr>
              <a:t>на познание, создание, преобразование в новом качестве</a:t>
            </a:r>
          </a:p>
          <a:p>
            <a:pPr algn="ctr"/>
            <a:r>
              <a:rPr lang="ru-RU" altLang="ru-RU" sz="2800" dirty="0">
                <a:latin typeface="Times New Roman" panose="02020603050405020304" pitchFamily="18" charset="0"/>
              </a:rPr>
              <a:t> объектов, ситуаций, явлений,  направленных на развитие </a:t>
            </a:r>
          </a:p>
          <a:p>
            <a:pPr algn="ctr"/>
            <a:r>
              <a:rPr lang="ru-RU" altLang="ru-RU" sz="2800" dirty="0">
                <a:latin typeface="Times New Roman" panose="02020603050405020304" pitchFamily="18" charset="0"/>
              </a:rPr>
              <a:t>креативных способностей младших школьников в учебном процессе.</a:t>
            </a:r>
          </a:p>
          <a:p>
            <a:pPr algn="ctr"/>
            <a:endParaRPr lang="ru-RU" altLang="ru-RU" sz="2800" i="1" dirty="0">
              <a:latin typeface="Times New Roman" panose="02020603050405020304" pitchFamily="18" charset="0"/>
            </a:endParaRPr>
          </a:p>
          <a:p>
            <a:pPr algn="ctr"/>
            <a:r>
              <a:rPr lang="ru-RU" altLang="ru-RU" sz="2800" b="1" dirty="0">
                <a:latin typeface="Times New Roman" panose="02020603050405020304" pitchFamily="18" charset="0"/>
              </a:rPr>
              <a:t>   </a:t>
            </a:r>
            <a:r>
              <a:rPr lang="ru-RU" altLang="ru-RU" sz="2800" b="1" i="1" dirty="0">
                <a:latin typeface="Times New Roman" panose="02020603050405020304" pitchFamily="18" charset="0"/>
              </a:rPr>
              <a:t>Основным условием творчества учащихся на  уроках является </a:t>
            </a:r>
          </a:p>
          <a:p>
            <a:pPr algn="ctr"/>
            <a:r>
              <a:rPr lang="ru-RU" altLang="ru-RU" sz="2800" b="1" i="1" dirty="0">
                <a:latin typeface="Times New Roman" panose="02020603050405020304" pitchFamily="18" charset="0"/>
              </a:rPr>
              <a:t>создание «УСПЕХА».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33442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59863" y="168625"/>
            <a:ext cx="2455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75626" y="1124663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повышение качества знаний учащихся,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приобретение навыка самостоятельно организовывать свою учебную деятельность,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активизация творческой и познавательной активности учащихся,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формирование положительных личностных качеств ученика,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формирование осознанной потребности в ведении здорового образа жизни.</a:t>
            </a:r>
          </a:p>
        </p:txBody>
      </p:sp>
    </p:spTree>
    <p:extLst>
      <p:ext uri="{BB962C8B-B14F-4D97-AF65-F5344CB8AC3E}">
        <p14:creationId xmlns:p14="http://schemas.microsoft.com/office/powerpoint/2010/main" val="677457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4836" y="127522"/>
            <a:ext cx="71212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Систематическая работа по развитию творческих способностей дает следующие результаты: </a:t>
            </a:r>
            <a:endParaRPr lang="ru-RU" alt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вырастают любознательными, активными, умеющими учиться, настоящими мечтателями и фантазерами, людьми, способными видеть чудо в привычных вещах. Собственное творчество детей помогает прочнее усваивать и запоминать теоретические сведения. Легче решается проблема мотивации, дети сами проявляют желание творить. Важным моментом является то, что творческие работы привлекают внимание всех детей, здесь они открываются с положительной стороны.</a:t>
            </a:r>
          </a:p>
        </p:txBody>
      </p:sp>
    </p:spTree>
    <p:extLst>
      <p:ext uri="{BB962C8B-B14F-4D97-AF65-F5344CB8AC3E}">
        <p14:creationId xmlns:p14="http://schemas.microsoft.com/office/powerpoint/2010/main" val="2595063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54313" y="150938"/>
            <a:ext cx="24436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03251" y="949564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творческих способностей учащихся зависит от эффективности используемых учителем методов и приёмов и того, насколько творчески он подходит к данной проблеме.</a:t>
            </a:r>
          </a:p>
          <a:p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различных видов и форм творческих заданий позволило достичь определенного уровня в развитии творческих способностей, который оказался посильным для каждого ученика. </a:t>
            </a:r>
          </a:p>
        </p:txBody>
      </p:sp>
    </p:spTree>
    <p:extLst>
      <p:ext uri="{BB962C8B-B14F-4D97-AF65-F5344CB8AC3E}">
        <p14:creationId xmlns:p14="http://schemas.microsoft.com/office/powerpoint/2010/main" val="1139064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7345" y="944801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Есть великая “формула” приоткрывающая завесу над тайной рождения творческого ума:</a:t>
            </a:r>
          </a:p>
          <a:p>
            <a:pPr algn="ctr">
              <a:defRPr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“Сначала открыть истину, известную многим, затем открыть истины, известные некоторым, и наконец открыть истины, никому ещё неизвестные”. </a:t>
            </a:r>
          </a:p>
          <a:p>
            <a:pPr algn="ctr">
              <a:defRPr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                                            (</a:t>
            </a:r>
            <a:r>
              <a:rPr lang="ru-RU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К.Э.Циолковский)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56479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6562" y="3119643"/>
            <a:ext cx="71134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9337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4678" y="889061"/>
            <a:ext cx="68307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kern="0" dirty="0">
                <a:latin typeface="Times New Roman" pitchFamily="18" charset="0"/>
                <a:cs typeface="Times New Roman" pitchFamily="18" charset="0"/>
              </a:rPr>
              <a:t>Что такое творческие способности?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24678" y="2427100"/>
            <a:ext cx="69898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-</a:t>
            </a:r>
          </a:p>
          <a:p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индивидуальные психологические особенности ребенка, которые не зависят от умственных способностей и проявляются в детской   фантазии, воображении, особом видении мира, своей точке зрения на окружающую действительность.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98398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74394" y="326654"/>
            <a:ext cx="28216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kern="0" dirty="0">
                <a:latin typeface="Times New Roman" pitchFamily="18" charset="0"/>
                <a:cs typeface="Times New Roman" pitchFamily="18" charset="0"/>
              </a:rPr>
              <a:t>Актуальность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87751" y="1672166"/>
            <a:ext cx="785624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школой всегда стоит цель: 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формирования личности, способной к творчеству.</a:t>
            </a:r>
          </a:p>
          <a:p>
            <a:endParaRPr lang="ru-RU" altLang="ru-RU" sz="2800" dirty="0">
              <a:solidFill>
                <a:srgbClr val="0CF41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начальная школа, делая переход на новые стандарты второго поколения, должна быть сориентирована на развитие творческой (креативной) личности.</a:t>
            </a:r>
          </a:p>
        </p:txBody>
      </p:sp>
    </p:spTree>
    <p:extLst>
      <p:ext uri="{BB962C8B-B14F-4D97-AF65-F5344CB8AC3E}">
        <p14:creationId xmlns:p14="http://schemas.microsoft.com/office/powerpoint/2010/main" val="2129573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3163" y="612431"/>
            <a:ext cx="738447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посмотреть на современное состояние образования в России, то можно увидеть, что оно характеризуется качественными изменениями в области содержания, которое направлено на развитие творческих способностей личности ребенка. Актуальность и перспективность работы в данном направлении определяется тем, в какой мере учебно-воспитательный процесс обеспечивает развитие творческих способностей каждого ученика, формирует творческую личность, готовит его к творческой, познавательной и общественной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816577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48716" y="457915"/>
            <a:ext cx="82988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творческих способностей детей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важнейшая задача современной школы, одна из целей Федерального государственного стандарта начального общего образования (ФГОС НОО).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48716" y="2842783"/>
            <a:ext cx="787540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творческих способностей - 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важнейшая задача начального образования, ведь этот процесс пронизывает все этапы развития личности ребенка, пробуждает инициативу и самостоятельность принимаемых решений,  привычку к свободному самовыражению, уверенность в себе.</a:t>
            </a:r>
          </a:p>
        </p:txBody>
      </p:sp>
    </p:spTree>
    <p:extLst>
      <p:ext uri="{BB962C8B-B14F-4D97-AF65-F5344CB8AC3E}">
        <p14:creationId xmlns:p14="http://schemas.microsoft.com/office/powerpoint/2010/main" val="118564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3673" y="1623628"/>
            <a:ext cx="8686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подходы к развитию творческих способностей в условиях реализации ФГОС НОО</a:t>
            </a:r>
            <a:r>
              <a:rPr lang="ru-RU" sz="3200" b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 уроков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различные формы занятий: урок-игра, урок-путешествие, урок-соревнование и другие. Интересные уроки побуждают детей к творческой активности. </a:t>
            </a:r>
            <a:endParaRPr lang="ru-RU" sz="28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24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9527" y="917185"/>
            <a:ext cx="71766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творческих задач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уроках математики — </a:t>
            </a:r>
            <a:endParaRPr lang="ru-RU" sz="28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аналогам, самостоятельное составление творческих заданий, доказательство правильности решения задачи. На уроках русского языка — задания, пробуждающие к самостоятельности при достижении результата: составление рассказа по картинкам, подбор слов и другие. На уроках литературного чтения — чтение произведения по ролям, затем выполнение иллюстраций к отрывкам произведения.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126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5164" y="972466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Внеурочная деятельность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важнейших направлений в воспитательной работе. Внеурочная деятельность помогает более разносторонне раскрывать способности ребёнка, которые иногда не удаётся распознавать на уроке. Основные формы внеурочной работы: классные часы, беседы, конкурсы, концерты, викторины, выставки, праздники.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81923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1004</Words>
  <Application>Microsoft Office PowerPoint</Application>
  <PresentationFormat>Широкоэкранный</PresentationFormat>
  <Paragraphs>119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Georgia</vt:lpstr>
      <vt:lpstr>Times New Roman</vt:lpstr>
      <vt:lpstr>Trebuchet MS</vt:lpstr>
      <vt:lpstr>Wingdings</vt:lpstr>
      <vt:lpstr>Wingdings 3</vt:lpstr>
      <vt:lpstr>Аспект</vt:lpstr>
      <vt:lpstr>Презентация на тему: Развитие творческих способностей младших школьников в условиях реализации ФГОС НОО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Ирина Ашлабан</cp:lastModifiedBy>
  <cp:revision>32</cp:revision>
  <dcterms:created xsi:type="dcterms:W3CDTF">2025-03-18T14:52:37Z</dcterms:created>
  <dcterms:modified xsi:type="dcterms:W3CDTF">2025-03-19T03:58:33Z</dcterms:modified>
</cp:coreProperties>
</file>