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9" r:id="rId4"/>
    <p:sldId id="258" r:id="rId5"/>
    <p:sldId id="267" r:id="rId6"/>
    <p:sldId id="272" r:id="rId7"/>
    <p:sldId id="273" r:id="rId8"/>
    <p:sldId id="275" r:id="rId9"/>
    <p:sldId id="276" r:id="rId10"/>
    <p:sldId id="263" r:id="rId11"/>
    <p:sldId id="274" r:id="rId12"/>
    <p:sldId id="262" r:id="rId13"/>
    <p:sldId id="264" r:id="rId14"/>
    <p:sldId id="265" r:id="rId15"/>
    <p:sldId id="266" r:id="rId16"/>
    <p:sldId id="261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352928" cy="4104456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lnSpc>
                <a:spcPct val="150000"/>
              </a:lnSpc>
              <a:buNone/>
            </a:pPr>
            <a:r>
              <a:rPr lang="ru-RU" sz="2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«Современные образовательные технологии»</a:t>
            </a:r>
            <a:endParaRPr lang="ru-RU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8713" y="4221088"/>
            <a:ext cx="3870176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sz="2400" b="1" dirty="0">
                <a:ln>
                  <a:solidFill>
                    <a:srgbClr val="108A47"/>
                  </a:solidFill>
                </a:ln>
                <a:latin typeface="Adventure" panose="02000503020000020003" pitchFamily="2" charset="0"/>
              </a:rPr>
              <a:t>Разработала 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400" b="1" dirty="0">
                <a:ln>
                  <a:solidFill>
                    <a:srgbClr val="108A47"/>
                  </a:solidFill>
                </a:ln>
                <a:latin typeface="Adventure" panose="02000503020000020003" pitchFamily="2" charset="0"/>
              </a:rPr>
              <a:t>Ильина Н.А.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400" b="1" dirty="0">
                <a:ln>
                  <a:solidFill>
                    <a:srgbClr val="108A47"/>
                  </a:solidFill>
                </a:ln>
                <a:latin typeface="Adventure" panose="02000503020000020003" pitchFamily="2" charset="0"/>
              </a:rPr>
              <a:t> учитель технологии 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400" b="1" dirty="0">
                <a:ln>
                  <a:solidFill>
                    <a:srgbClr val="108A47"/>
                  </a:solidFill>
                </a:ln>
                <a:latin typeface="Adventure" panose="02000503020000020003" pitchFamily="2" charset="0"/>
              </a:rPr>
              <a:t>МБОУ СОШ №9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400" b="1" dirty="0">
                <a:ln>
                  <a:solidFill>
                    <a:srgbClr val="108A47"/>
                  </a:solidFill>
                </a:ln>
                <a:latin typeface="Adventure" panose="02000503020000020003" pitchFamily="2" charset="0"/>
              </a:rPr>
              <a:t>Г. Татарска</a:t>
            </a:r>
          </a:p>
        </p:txBody>
      </p:sp>
    </p:spTree>
    <p:extLst>
      <p:ext uri="{BB962C8B-B14F-4D97-AF65-F5344CB8AC3E}">
        <p14:creationId xmlns:p14="http://schemas.microsoft.com/office/powerpoint/2010/main" val="98737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7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0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5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7" y="0"/>
            <a:ext cx="9171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9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12" y="0"/>
            <a:ext cx="9160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17" y="7104"/>
            <a:ext cx="9198028" cy="685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9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47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7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7" y="0"/>
            <a:ext cx="9117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1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833" y="510965"/>
            <a:ext cx="799288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ОМС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813" y="1052736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i="1" dirty="0">
                <a:solidFill>
                  <a:srgbClr val="FF0000"/>
                </a:solidFill>
              </a:rPr>
              <a:t>блок получения информации: </a:t>
            </a:r>
            <a:r>
              <a:rPr lang="ru-RU" sz="2400" b="1" dirty="0"/>
              <a:t>научно-популярные статьи, тексты первоисточников, фрагменты учебников (всюду – с возможностью поиска по тексту), иллюстрации и прочие мультимедиа-компоненты;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i="1" dirty="0" smtClean="0">
                <a:solidFill>
                  <a:srgbClr val="FF0000"/>
                </a:solidFill>
              </a:rPr>
              <a:t>виртуальная </a:t>
            </a:r>
            <a:r>
              <a:rPr lang="ru-RU" sz="2400" b="1" i="1" dirty="0">
                <a:solidFill>
                  <a:srgbClr val="FF0000"/>
                </a:solidFill>
              </a:rPr>
              <a:t>галерея:</a:t>
            </a:r>
            <a:r>
              <a:rPr lang="ru-RU" sz="2400" b="1" i="1" dirty="0"/>
              <a:t> </a:t>
            </a:r>
            <a:r>
              <a:rPr lang="ru-RU" sz="2400" b="1" dirty="0"/>
              <a:t>видеофрагменты;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i="1" dirty="0" smtClean="0">
                <a:solidFill>
                  <a:srgbClr val="FF0000"/>
                </a:solidFill>
              </a:rPr>
              <a:t>аттестация</a:t>
            </a:r>
            <a:r>
              <a:rPr lang="ru-RU" sz="2400" b="1" i="1" dirty="0">
                <a:solidFill>
                  <a:srgbClr val="FF0000"/>
                </a:solidFill>
              </a:rPr>
              <a:t>:</a:t>
            </a:r>
            <a:r>
              <a:rPr lang="ru-RU" sz="2400" b="1" i="1" dirty="0"/>
              <a:t> </a:t>
            </a:r>
            <a:r>
              <a:rPr lang="ru-RU" sz="2400" b="1" dirty="0"/>
              <a:t>наборы вопросов и задач, задания для исследовательской и проектной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64592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7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2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688"/>
            <a:ext cx="9198629" cy="68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3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2493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Программное обеспечение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цифровых и электронных образовательных ресурсов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477" y="1997839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FF0000"/>
                </a:solidFill>
              </a:rPr>
              <a:t>Декларативные:</a:t>
            </a:r>
            <a:r>
              <a:rPr lang="ru-RU" sz="2400" b="1" dirty="0"/>
              <a:t> электронные учебники, обучающие программы, тестовые программы, справочные и учебные базы данных, интерактивные карты и схемы, учебные презентации и видеофильмы.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rgbClr val="FF0000"/>
                </a:solidFill>
              </a:rPr>
              <a:t>Процедурные:</a:t>
            </a:r>
            <a:r>
              <a:rPr lang="ru-RU" sz="2400" b="1" dirty="0"/>
              <a:t> компьютерное моделирование, виртуальные лабораторные практикумы, тренажеры, игровые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151340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2493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Использование компьютера </a:t>
            </a:r>
          </a:p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уроках технологии как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1484784"/>
            <a:ext cx="8244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- информационную систему, помогающую </a:t>
            </a:r>
            <a:r>
              <a:rPr lang="ru-RU" sz="2400" b="1" dirty="0"/>
              <a:t>решать технологические, конструкторские, экономические, экологические вопросы;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- источник </a:t>
            </a:r>
            <a:r>
              <a:rPr lang="ru-RU" sz="2400" b="1" dirty="0"/>
              <a:t>информации для разработки проектов;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- средство </a:t>
            </a:r>
            <a:r>
              <a:rPr lang="ru-RU" sz="2400" b="1" dirty="0"/>
              <a:t>управления технологическими машинами;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- средство</a:t>
            </a:r>
            <a:r>
              <a:rPr lang="ru-RU" sz="2400" b="1" dirty="0"/>
              <a:t>, расширяющее наглядность обучения;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- средство </a:t>
            </a:r>
            <a:r>
              <a:rPr lang="ru-RU" sz="2400" b="1" dirty="0"/>
              <a:t>оперативного контроля над усвоением учащимися знаний и умений</a:t>
            </a:r>
          </a:p>
        </p:txBody>
      </p:sp>
    </p:spTree>
    <p:extLst>
      <p:ext uri="{BB962C8B-B14F-4D97-AF65-F5344CB8AC3E}">
        <p14:creationId xmlns:p14="http://schemas.microsoft.com/office/powerpoint/2010/main" val="203840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51739">
            <a:off x="441751" y="571182"/>
            <a:ext cx="4807946" cy="3620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33684">
            <a:off x="4151525" y="2735932"/>
            <a:ext cx="4448908" cy="3333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128" y="400160"/>
            <a:ext cx="2689983" cy="1986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145" y="4509119"/>
            <a:ext cx="2895758" cy="212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8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54" y="448638"/>
            <a:ext cx="3152475" cy="23743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3284984"/>
            <a:ext cx="4488873" cy="3352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3352">
            <a:off x="472222" y="3573016"/>
            <a:ext cx="3035829" cy="2276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4074">
            <a:off x="5057877" y="544580"/>
            <a:ext cx="2909933" cy="21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0598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195</TotalTime>
  <Words>165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«Современные образовательные технологии»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15</cp:revision>
  <dcterms:created xsi:type="dcterms:W3CDTF">2018-01-30T15:32:59Z</dcterms:created>
  <dcterms:modified xsi:type="dcterms:W3CDTF">2020-05-13T12:52:49Z</dcterms:modified>
</cp:coreProperties>
</file>