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911C9B13-3F3D-3DF7-D680-5FCB683BE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6CC2-D004-4A02-BF2D-F13E5D1F3D69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6D8E6CFC-0D09-7507-4DE0-8B908AAD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5CD8F372-346D-D4FF-796B-C34BB937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0140B11-87D0-4383-BADA-09EA49D41AF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21957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6EC3FF8-492B-D2BB-4BE1-E9DAFBB7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FC348-9CCF-4454-AF1C-2316973C7C9B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318B590-41C1-150B-BFFA-FC99000E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5FCF6A2-9264-3C67-1BDA-BA8E6CAE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2170D-CDB7-4A9A-A7F8-142F1BFDD29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6926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F9DDA8C-F778-DE37-8D89-50E1B80F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3636D-7538-43FA-982C-3149FE329C0A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CA02493-EB80-9BCD-088D-9FEF8E86B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CBC6EF2-F775-32CF-1203-5CDE932B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32AE2-532F-4107-8304-4B92920B9AA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2613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44F76D2-8A40-7212-4EBE-C1DF448F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587A-A4C9-4438-A980-5148572D90DD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7056A59-B6F4-BEE8-515B-ECF1482A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C9BA417-2C7C-C3EB-CFBC-E3C9A9138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78BBE-2FD3-424F-93F7-6FE39327A85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256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35B9-C1CA-214A-8F13-23A980B7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D5A4-00AA-4147-AB87-52D1F503AF3F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79B65-CDC3-E85C-59B0-B3350250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4E1A-487E-2311-3AD4-D8845648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CC452DA-5677-4977-9962-552CBF8E282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82944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8817456D-7A06-91A5-EF03-DD0A8402C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D9E48-AC20-46EF-8EF3-FDBDA7B471FD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A1CD4BE3-8A67-D23B-00B7-46DCAD44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CF6EEA1D-4B0D-710A-AF3A-8E148A54C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15030-EBC3-4CAF-BD15-417BE6DBCD6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777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A609416F-AC21-1C12-5B2C-46777EC6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E4ACD-8F19-4B39-812E-E22876A796EB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8036FA96-69B7-1873-4C7D-592D324B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2E138193-39B7-64D0-8F65-DABA57C3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DC87F-C0F5-44CE-AD56-737BA26CB6C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3026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772FDCE9-2D27-3219-57DA-335D28974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AF2BD-4100-4A56-9955-5BD5423B6924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2603FABD-241D-29DA-ADD6-F9DAD95B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5CCF6EB7-1FD4-BC92-0C0E-7AD08109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ED1DE-C0A0-401C-9A15-E3C82C3DEB3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7703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AB4087DF-D158-0262-EA92-BCE71208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A1AA-3787-4FC4-BAA5-A08CEF4956B2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D20937DF-CA28-FB80-0DCF-5F1465F1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C3BF1C33-270B-B584-8CF3-D82AD6D9D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6437A-911A-4D11-B9BA-568809FA2B6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1682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EC627D4E-0180-818B-D088-4F02C365A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3860-387B-43A5-8A02-CEEFEAE3A90B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297F2250-9414-CE13-FCFE-347779C7E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E4ACCF4E-2B76-CE28-DCB4-2353195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65EBA-FC74-4326-B3A9-BBABDE8E67D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3643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>
            <a:extLst>
              <a:ext uri="{FF2B5EF4-FFF2-40B4-BE49-F238E27FC236}">
                <a16:creationId xmlns:a16="http://schemas.microsoft.com/office/drawing/2014/main" id="{834606D3-4012-68A6-AA58-3F5B4B920247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>
            <a:extLst>
              <a:ext uri="{FF2B5EF4-FFF2-40B4-BE49-F238E27FC236}">
                <a16:creationId xmlns:a16="http://schemas.microsoft.com/office/drawing/2014/main" id="{F4981532-81F7-2614-B8BB-613A92393553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B9784788-6DD6-E7D1-4E9A-6F4E11B5923C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D0552762-D45D-48DD-91B7-50E937A1DCFB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FD3690DF-2838-147D-5C6B-EDD6546BB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A4037-3208-40FE-A48A-74CCB09BBE14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F9ED0D70-5FA5-0FD1-E1B2-2A9B20A6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39F5FE8-C088-E572-67E3-C4A1A5EF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2A29CF27-1411-44D9-8B81-2E5D815073D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345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C72A4EDE-3182-A7DD-8029-3964F2709F1E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50367DB-8B02-7D05-DFE2-4EBCDAA53EED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23693F3E-5FE1-7A2B-2FA0-A7724255938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24ECD9FA-7134-094A-E4F1-675CD0C8A0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6FD0B8D-1E0C-FBFC-3D7E-CF7192D37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C68249-AEFA-4C10-A2A3-E03454ADE687}" type="datetimeFigureOut">
              <a:rPr lang="ru-RU"/>
              <a:pPr>
                <a:defRPr/>
              </a:pPr>
              <a:t>08.02.2023</a:t>
            </a:fld>
            <a:endParaRPr lang="ru-RU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60301B3F-2644-B456-4E2C-556188DCB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0C724E36-7DB4-9B8A-5D0C-A4D33EAF7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55552FEA-F104-44E4-9F75-64DCFCEB2B39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7FB0E22D-8A61-3BCC-C610-9BDC69D5BB4A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F380318D-05ED-B9FB-26C9-83723D162C8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8C917E3-ACC8-249E-F46C-78EC7732E9D7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72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3" r:id="rId9"/>
    <p:sldLayoutId id="2147483769" r:id="rId10"/>
    <p:sldLayoutId id="21474837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TdrWFWRn3I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8C79FC-AB15-C86E-DD3F-E4044D8E3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559" y="2132856"/>
            <a:ext cx="7851648" cy="1828800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Формирование и оценка функциональной грамотности обучающихся в деятельности учителя-логопеда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Подзаголовок 4">
            <a:extLst>
              <a:ext uri="{FF2B5EF4-FFF2-40B4-BE49-F238E27FC236}">
                <a16:creationId xmlns:a16="http://schemas.microsoft.com/office/drawing/2014/main" id="{57F035E6-D727-848A-E4C0-6C02BB994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4652963"/>
            <a:ext cx="7854950" cy="1728787"/>
          </a:xfrm>
        </p:spPr>
        <p:txBody>
          <a:bodyPr/>
          <a:lstStyle/>
          <a:p>
            <a:pPr marR="0" eaLnBrk="1" hangingPunct="1"/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</a:p>
          <a:p>
            <a:pPr marR="0" eaLnBrk="1" hangingPunct="1"/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– логопед</a:t>
            </a:r>
          </a:p>
          <a:p>
            <a:pPr marR="0" eaLnBrk="1" hangingPunct="1"/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Резник Наталья Ильинична</a:t>
            </a:r>
          </a:p>
        </p:txBody>
      </p:sp>
      <p:sp>
        <p:nvSpPr>
          <p:cNvPr id="5124" name="Прямоугольник 2">
            <a:extLst>
              <a:ext uri="{FF2B5EF4-FFF2-40B4-BE49-F238E27FC236}">
                <a16:creationId xmlns:a16="http://schemas.microsoft.com/office/drawing/2014/main" id="{7559A73B-89BD-C9D1-D009-96502668A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115888"/>
            <a:ext cx="8034338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en-US"/>
          </a:p>
          <a:p>
            <a:pPr algn="ctr" eaLnBrk="1" hangingPunct="1"/>
            <a:r>
              <a:rPr lang="ru-RU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</a:t>
            </a:r>
          </a:p>
          <a:p>
            <a:pPr algn="ctr" eaLnBrk="1" hangingPunct="1"/>
            <a:r>
              <a:rPr lang="ru-RU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"Центр развития ребенка - детский сад № 2 «Дельфин»   </a:t>
            </a:r>
          </a:p>
          <a:p>
            <a:pPr algn="ctr" eaLnBrk="1" hangingPunct="1"/>
            <a:r>
              <a:rPr lang="ru-RU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г .Бердск</a:t>
            </a:r>
          </a:p>
        </p:txBody>
      </p:sp>
      <p:pic>
        <p:nvPicPr>
          <p:cNvPr id="5125" name="Picture 2">
            <a:extLst>
              <a:ext uri="{FF2B5EF4-FFF2-40B4-BE49-F238E27FC236}">
                <a16:creationId xmlns:a16="http://schemas.microsoft.com/office/drawing/2014/main" id="{E713B81D-9201-3596-9126-EF9D6C356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361950"/>
            <a:ext cx="87788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018A0895-9553-CA15-5C49-3C37006EA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928688"/>
          </a:xfrm>
        </p:spPr>
        <p:txBody>
          <a:bodyPr/>
          <a:lstStyle/>
          <a:p>
            <a:pPr algn="ctr"/>
            <a:r>
              <a:rPr lang="ru-RU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Терминология</a:t>
            </a:r>
          </a:p>
        </p:txBody>
      </p:sp>
      <p:sp>
        <p:nvSpPr>
          <p:cNvPr id="6147" name="Содержимое 2">
            <a:extLst>
              <a:ext uri="{FF2B5EF4-FFF2-40B4-BE49-F238E27FC236}">
                <a16:creationId xmlns:a16="http://schemas.microsoft.com/office/drawing/2014/main" id="{F655334E-8ACF-01A6-551C-83D508E17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/>
          <a:lstStyle/>
          <a:p>
            <a:pPr algn="just" eaLnBrk="1" hangingPunct="1"/>
            <a:r>
              <a:rPr lang="ru-RU" altLang="en-US" sz="2000" b="1" u="sng">
                <a:latin typeface="Arial" panose="020B0604020202020204" pitchFamily="34" charset="0"/>
              </a:rPr>
              <a:t>Функциональная грамотность </a:t>
            </a:r>
            <a:r>
              <a:rPr lang="ru-RU" altLang="en-US" sz="2000">
                <a:latin typeface="Arial" panose="020B0604020202020204" pitchFamily="34" charset="0"/>
              </a:rPr>
              <a:t>- способность человека вступать в отношения с внешней средой и максимально быстро адаптироваться и</a:t>
            </a:r>
            <a:r>
              <a:rPr lang="ru-RU" altLang="en-US" sz="2000"/>
              <a:t> </a:t>
            </a:r>
            <a:r>
              <a:rPr lang="ru-RU" altLang="en-US" sz="2000">
                <a:latin typeface="Arial" panose="020B0604020202020204" pitchFamily="34" charset="0"/>
              </a:rPr>
              <a:t>функционировать в ней.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ru-RU" altLang="en-US" sz="2000">
              <a:latin typeface="Arial" panose="020B0604020202020204" pitchFamily="34" charset="0"/>
            </a:endParaRPr>
          </a:p>
          <a:p>
            <a:pPr algn="just" eaLnBrk="1" hangingPunct="1"/>
            <a:r>
              <a:rPr lang="ru-RU" altLang="en-US" sz="2000" b="1">
                <a:latin typeface="Arial" panose="020B0604020202020204" pitchFamily="34" charset="0"/>
              </a:rPr>
              <a:t>Функциональная грамотность </a:t>
            </a:r>
            <a:r>
              <a:rPr lang="ru-RU" altLang="en-US" sz="2000">
                <a:latin typeface="Arial" panose="020B0604020202020204" pitchFamily="34" charset="0"/>
              </a:rPr>
              <a:t>- это уровень знаний, умений и навыков, обеспечивающий нормальное функционирование личности в системе</a:t>
            </a:r>
            <a:r>
              <a:rPr lang="ru-RU" altLang="en-US" sz="2000"/>
              <a:t> </a:t>
            </a:r>
            <a:r>
              <a:rPr lang="ru-RU" altLang="en-US" sz="2000">
                <a:latin typeface="Arial" panose="020B0604020202020204" pitchFamily="34" charset="0"/>
              </a:rPr>
              <a:t>социальных отношений, который считается минимально необходимым для</a:t>
            </a:r>
            <a:r>
              <a:rPr lang="ru-RU" altLang="en-US" sz="2000"/>
              <a:t> </a:t>
            </a:r>
            <a:r>
              <a:rPr lang="ru-RU" altLang="en-US" sz="2000">
                <a:latin typeface="Arial" panose="020B0604020202020204" pitchFamily="34" charset="0"/>
              </a:rPr>
              <a:t>осуществления жизнедеятельности личности в конкретной культурной</a:t>
            </a:r>
            <a:r>
              <a:rPr lang="ru-RU" altLang="en-US" sz="2000"/>
              <a:t> </a:t>
            </a:r>
            <a:r>
              <a:rPr lang="ru-RU" altLang="en-US" sz="2000">
                <a:latin typeface="Arial" panose="020B0604020202020204" pitchFamily="34" charset="0"/>
              </a:rPr>
              <a:t>среде» (Азимов Э. Г., Щукин А. Н. Новый словарь методических терминов и понятий (теория и практика</a:t>
            </a:r>
            <a:r>
              <a:rPr lang="ru-RU" altLang="en-US" sz="2000"/>
              <a:t> </a:t>
            </a:r>
            <a:r>
              <a:rPr lang="ru-RU" altLang="en-US" sz="2000">
                <a:latin typeface="Arial" panose="020B0604020202020204" pitchFamily="34" charset="0"/>
              </a:rPr>
              <a:t>обучения языкам). М.: Икар, 2009. 448 с., С. 342 )</a:t>
            </a:r>
          </a:p>
          <a:p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11DA7723-6A4A-3BC3-6AEA-256BE0F4B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28688"/>
          </a:xfrm>
        </p:spPr>
        <p:txBody>
          <a:bodyPr/>
          <a:lstStyle/>
          <a:p>
            <a:pPr algn="ctr"/>
            <a:r>
              <a:rPr lang="ru-RU" altLang="en-US" sz="2800" b="1" u="sng">
                <a:latin typeface="Arial" panose="020B0604020202020204" pitchFamily="34" charset="0"/>
                <a:cs typeface="Arial" panose="020B0604020202020204" pitchFamily="34" charset="0"/>
              </a:rPr>
              <a:t>Функциональная грамотность включает</a:t>
            </a: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en-US" sz="280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A44ED79-B220-E4EE-7582-6FD70BB69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24475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263525" algn="l"/>
                <a:tab pos="354013" algn="l"/>
              </a:tabLst>
              <a:defRPr/>
            </a:pP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sz="2000" b="1" i="1" u="sng" dirty="0">
                <a:latin typeface="Arial" pitchFamily="34" charset="0"/>
                <a:cs typeface="Arial" pitchFamily="34" charset="0"/>
              </a:rPr>
              <a:t>коммуникативную грамотность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- свободное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владение всеми видами речевой деятельности; способность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" pitchFamily="34" charset="0"/>
                <a:cs typeface="Arial" pitchFamily="34" charset="0"/>
              </a:rPr>
              <a:t>адекватно понимать чужую речь, самостоятельно выражать свои мысли;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i="1" u="sng" dirty="0">
                <a:latin typeface="Arial" pitchFamily="34" charset="0"/>
                <a:cs typeface="Arial" pitchFamily="34" charset="0"/>
              </a:rPr>
              <a:t>информационную грамотность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умение осуществлять поиск информации, перерабатывать и систематизировать информацию , представлять ее разными способами;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i="1" u="sng" dirty="0" err="1">
                <a:latin typeface="Arial" pitchFamily="34" charset="0"/>
                <a:cs typeface="Arial" pitchFamily="34" charset="0"/>
              </a:rPr>
              <a:t>деятельностную</a:t>
            </a:r>
            <a:r>
              <a:rPr lang="ru-RU" sz="2000" b="1" i="1" u="sng" dirty="0">
                <a:latin typeface="Arial" pitchFamily="34" charset="0"/>
                <a:cs typeface="Arial" pitchFamily="34" charset="0"/>
              </a:rPr>
              <a:t> грамотность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это проявление организационных умений и навыков, а именно способности ставить и словесно формулировать цель деятельности, планировать и при необходимости изменять ее, словесно аргументируя эти изменения, осуществлять самоконтроль, самооценку,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самокоррекцию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др.</a:t>
            </a:r>
          </a:p>
          <a:p>
            <a:pPr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BD530CEE-5D9E-ECBC-CA26-EEBB7D99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28625"/>
            <a:ext cx="8786813" cy="1000125"/>
          </a:xfrm>
        </p:spPr>
        <p:txBody>
          <a:bodyPr/>
          <a:lstStyle/>
          <a:p>
            <a:r>
              <a:rPr lang="ru-RU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Основные виды функциональной грамотности:</a:t>
            </a:r>
            <a:br>
              <a:rPr lang="ru-RU" altLang="en-US" sz="2800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en-US" sz="280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F38542-FA6E-68EF-5A67-A0B52EDE489E}"/>
              </a:ext>
            </a:extLst>
          </p:cNvPr>
          <p:cNvSpPr/>
          <p:nvPr/>
        </p:nvSpPr>
        <p:spPr>
          <a:xfrm>
            <a:off x="500063" y="3071813"/>
            <a:ext cx="3024187" cy="1223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Arial" charset="0"/>
              </a:rPr>
              <a:t>ФУНКЦИОНАЛЬНАЯ</a:t>
            </a:r>
          </a:p>
          <a:p>
            <a:pPr algn="ctr">
              <a:defRPr/>
            </a:pPr>
            <a:r>
              <a:rPr lang="ru-RU" b="1" dirty="0">
                <a:latin typeface="Arial" charset="0"/>
              </a:rPr>
              <a:t>ГРАМОТНОСТЬ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140C38C2-33F2-BED8-DF34-2D97D546D02B}"/>
              </a:ext>
            </a:extLst>
          </p:cNvPr>
          <p:cNvCxnSpPr/>
          <p:nvPr/>
        </p:nvCxnSpPr>
        <p:spPr>
          <a:xfrm rot="5400000" flipH="1" flipV="1">
            <a:off x="3361532" y="2067718"/>
            <a:ext cx="1428750" cy="1008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D27247C7-5498-B91C-0AA0-7C746FC20564}"/>
              </a:ext>
            </a:extLst>
          </p:cNvPr>
          <p:cNvCxnSpPr/>
          <p:nvPr/>
        </p:nvCxnSpPr>
        <p:spPr>
          <a:xfrm flipV="1">
            <a:off x="3571875" y="2857500"/>
            <a:ext cx="1008063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196B2E0-0498-5F42-69FB-8D54840DE742}"/>
              </a:ext>
            </a:extLst>
          </p:cNvPr>
          <p:cNvCxnSpPr/>
          <p:nvPr/>
        </p:nvCxnSpPr>
        <p:spPr>
          <a:xfrm flipV="1">
            <a:off x="3643313" y="3500438"/>
            <a:ext cx="928687" cy="214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F11B183F-055E-24BF-406A-4365640236E2}"/>
              </a:ext>
            </a:extLst>
          </p:cNvPr>
          <p:cNvCxnSpPr/>
          <p:nvPr/>
        </p:nvCxnSpPr>
        <p:spPr>
          <a:xfrm>
            <a:off x="3643313" y="3857625"/>
            <a:ext cx="985837" cy="646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B74FC8C4-B7A1-F3BC-D366-A03C6F9683CE}"/>
              </a:ext>
            </a:extLst>
          </p:cNvPr>
          <p:cNvCxnSpPr/>
          <p:nvPr/>
        </p:nvCxnSpPr>
        <p:spPr>
          <a:xfrm>
            <a:off x="3643313" y="4071938"/>
            <a:ext cx="914400" cy="968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4DAF109E-24EC-17E1-0D66-078DB23588F4}"/>
              </a:ext>
            </a:extLst>
          </p:cNvPr>
          <p:cNvCxnSpPr/>
          <p:nvPr/>
        </p:nvCxnSpPr>
        <p:spPr>
          <a:xfrm rot="16200000" flipH="1">
            <a:off x="3193256" y="4593432"/>
            <a:ext cx="1735137" cy="977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6" name="TextBox 21">
            <a:extLst>
              <a:ext uri="{FF2B5EF4-FFF2-40B4-BE49-F238E27FC236}">
                <a16:creationId xmlns:a16="http://schemas.microsoft.com/office/drawing/2014/main" id="{41A0B743-AA3A-2C55-9306-E0145E655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1643063"/>
            <a:ext cx="3024188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charset="0"/>
              </a:rPr>
              <a:t>МАТЕМАТИЧЕСКАЯ </a:t>
            </a:r>
          </a:p>
          <a:p>
            <a:pPr algn="ctr">
              <a:defRPr/>
            </a:pPr>
            <a:r>
              <a:rPr lang="ru-RU" sz="1600" b="1" dirty="0">
                <a:latin typeface="Arial" charset="0"/>
              </a:rPr>
              <a:t>ГРАМОТНОСТЬ</a:t>
            </a:r>
          </a:p>
        </p:txBody>
      </p:sp>
      <p:sp>
        <p:nvSpPr>
          <p:cNvPr id="17" name="TextBox 27">
            <a:extLst>
              <a:ext uri="{FF2B5EF4-FFF2-40B4-BE49-F238E27FC236}">
                <a16:creationId xmlns:a16="http://schemas.microsoft.com/office/drawing/2014/main" id="{552DF582-28D8-2412-2AA9-C1FC055DE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5751513"/>
            <a:ext cx="3052762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charset="0"/>
              </a:rPr>
              <a:t>КРЕАТИВНОЕ</a:t>
            </a:r>
          </a:p>
          <a:p>
            <a:pPr algn="ctr">
              <a:defRPr/>
            </a:pPr>
            <a:r>
              <a:rPr lang="ru-RU" sz="1600" b="1" dirty="0">
                <a:latin typeface="Arial" charset="0"/>
              </a:rPr>
              <a:t>МЫШЛЕНИЕ</a:t>
            </a:r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id="{DD6EC67F-485A-7591-79BB-FED6B34E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2500313"/>
            <a:ext cx="3024188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charset="0"/>
              </a:rPr>
              <a:t>ЧИТАТЕЛЬКАЯ </a:t>
            </a:r>
          </a:p>
          <a:p>
            <a:pPr algn="ctr">
              <a:defRPr/>
            </a:pPr>
            <a:r>
              <a:rPr lang="ru-RU" sz="1600" b="1" dirty="0">
                <a:latin typeface="Arial" charset="0"/>
              </a:rPr>
              <a:t>ГРАМОТНОСТЬ</a:t>
            </a: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A5768E03-3976-35CD-3ED4-5A4CC39E2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3286125"/>
            <a:ext cx="3024188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charset="0"/>
              </a:rPr>
              <a:t>ЕСТЕСТВЕННОНАУЧНАЯ</a:t>
            </a:r>
          </a:p>
          <a:p>
            <a:pPr algn="ctr">
              <a:defRPr/>
            </a:pPr>
            <a:r>
              <a:rPr lang="ru-RU" sz="1600" b="1" dirty="0">
                <a:latin typeface="Arial" charset="0"/>
              </a:rPr>
              <a:t>ГРАМОТНОСТЬ 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61CED5E5-A36E-0984-3580-D54003D9B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4143375"/>
            <a:ext cx="3024187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charset="0"/>
              </a:rPr>
              <a:t>ФИНАНСОВАЯ</a:t>
            </a:r>
          </a:p>
          <a:p>
            <a:pPr algn="ctr">
              <a:defRPr/>
            </a:pPr>
            <a:r>
              <a:rPr lang="ru-RU" sz="1600" b="1" dirty="0">
                <a:latin typeface="Arial" charset="0"/>
              </a:rPr>
              <a:t>ГРАМОТНОСТЬ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BE6983-7F11-262A-FF60-342CED8DA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4929188"/>
            <a:ext cx="3024187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charset="0"/>
              </a:rPr>
              <a:t>ГЛОБАЛЬНЫЕ</a:t>
            </a:r>
          </a:p>
          <a:p>
            <a:pPr algn="ctr">
              <a:defRPr/>
            </a:pPr>
            <a:r>
              <a:rPr lang="ru-RU" sz="1600" b="1" dirty="0">
                <a:latin typeface="Arial" charset="0"/>
              </a:rPr>
              <a:t>КОМПИТЕНЦИИ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21C968EA-C6A5-B1F5-745B-ABDDF1E4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85812"/>
          </a:xfrm>
        </p:spPr>
        <p:txBody>
          <a:bodyPr/>
          <a:lstStyle/>
          <a:p>
            <a:pPr algn="ctr"/>
            <a:br>
              <a:rPr lang="ru-RU" altLang="en-US" sz="5400" b="1" u="sng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800" b="1" u="sng">
                <a:latin typeface="Arial" panose="020B0604020202020204" pitchFamily="34" charset="0"/>
                <a:cs typeface="Arial" panose="020B0604020202020204" pitchFamily="34" charset="0"/>
              </a:rPr>
              <a:t>Показатели функциональной грамотности: </a:t>
            </a:r>
            <a:endParaRPr lang="ru-RU" altLang="en-US" sz="280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ECCD5E6-CEBE-6605-D83A-610B7CBDC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3" y="1357313"/>
            <a:ext cx="7900987" cy="4967287"/>
          </a:xfrm>
        </p:spPr>
        <p:txBody>
          <a:bodyPr/>
          <a:lstStyle/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готовность взаимодействовать с изменяющимся окружающим миром, используя свои способности; 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возможность решать различные (в том числе, нестандартные) жизненные задачи;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обладать умениями строить алгоритмы основных видов деятельности; 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способность строить социальные отношения в соответствии с нравственно-этическими ценностями социума, правилами партнерства и сотрудничества; 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совокупность рефлексивных умений, обеспечивающих оценку своей грамотности, стремление к дальнейшему образованию, самообразованию и духовному развитию; умением прогнозировать своё будущее.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Arial" charset="0"/>
              </a:rPr>
              <a:t> соблюдение в процессе коммуникации основных норм устной речи и правил русского речевого этикета.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8AC6C404-EB0B-A1E5-49E2-32C34D71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/>
          <a:lstStyle/>
          <a:p>
            <a:pPr algn="ctr"/>
            <a:r>
              <a:rPr lang="ru-RU" altLang="en-US" sz="2800" b="1" u="sng">
                <a:latin typeface="Arial" panose="020B0604020202020204" pitchFamily="34" charset="0"/>
                <a:cs typeface="Arial" panose="020B0604020202020204" pitchFamily="34" charset="0"/>
              </a:rPr>
              <a:t>Уровни формирования грамотности: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426598B4-1E28-F3EC-9CFC-3ABECFA9F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Уровень элементарной грамотности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– на этом уровне ведущая роль отводится логопеду: основной задачей учителя-логопеда является формирование у ребёнка правильных речевых навыков, иными словами – это этап постановки звуков.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Уровень функциональной грамотности 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это усложнённый уровень, предусматривающий применение  навыков в своей самостоятельной речи, в коммуникативной деятельности в общении с окружающими.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Arial" charset="0"/>
              </a:rPr>
              <a:t>         Есть еще один немаловажный компонент, функциональной грамотности, который нельзя оставить без внимания. И о нем мы поговорим, после просмотра небольшого видео.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400" dirty="0">
                <a:latin typeface="Arial" charset="0"/>
                <a:hlinkClick r:id="rId2"/>
              </a:rPr>
              <a:t>https://youtu.be/DTdrWFWRn3I</a:t>
            </a:r>
            <a:endParaRPr lang="ru-RU" sz="1400" dirty="0">
              <a:latin typeface="Arial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endParaRPr lang="ru-RU" sz="1400" dirty="0">
              <a:latin typeface="Arial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ru-RU" sz="1800" dirty="0">
                <a:latin typeface="Arial" charset="0"/>
              </a:rPr>
              <a:t>От избытка сердца говорят уста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337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Формирование и оценка функциональной грамотности обучающихся в деятельности учителя-логопеда</vt:lpstr>
      <vt:lpstr>Терминология</vt:lpstr>
      <vt:lpstr>Функциональная грамотность включает: </vt:lpstr>
      <vt:lpstr>Основные виды функциональной грамотности: </vt:lpstr>
      <vt:lpstr> Показатели функциональной грамотности: </vt:lpstr>
      <vt:lpstr>Уровни формирования грамотности: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Читательская грамотность – это способность человека понимать и использовать письменные тексты, размышлять о них и заниматься чтением для того, чтобы достигать свои цели, расширять свои знания и возможности, участвовать в социальной жизни.</dc:title>
  <dc:creator>Юрий</dc:creator>
  <cp:lastModifiedBy>Неизвестный пользователь</cp:lastModifiedBy>
  <cp:revision>27</cp:revision>
  <dcterms:created xsi:type="dcterms:W3CDTF">2022-11-08T18:21:35Z</dcterms:created>
  <dcterms:modified xsi:type="dcterms:W3CDTF">2023-02-08T09:16:26Z</dcterms:modified>
</cp:coreProperties>
</file>