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1A5DF-EDEA-410B-A09A-0A9FF90501A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DCF1A-DC0A-469E-A7C1-88438353517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02433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latin typeface="Bahnschrift SemiCondensed" panose="020B0502040204020203" pitchFamily="34" charset="0"/>
              </a:rPr>
              <a:t>Тема: «Языковой </a:t>
            </a:r>
            <a:r>
              <a:rPr lang="ru-RU" sz="3600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и коммуникативный аспекты речевой деятельности: основные характеристики. Речевые нарушения в лингвистическом </a:t>
            </a:r>
            <a:r>
              <a:rPr lang="ru-RU" sz="3600" dirty="0" smtClean="0">
                <a:solidFill>
                  <a:srgbClr val="C00000"/>
                </a:solidFill>
                <a:latin typeface="Bahnschrift SemiCondensed" panose="020B0502040204020203" pitchFamily="34" charset="0"/>
              </a:rPr>
              <a:t>ракурсе»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505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96944" cy="4608512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Фонема </a:t>
            </a:r>
            <a:r>
              <a:rPr lang="ru-RU" sz="32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это звук речи, выступающий в его смыслоразличительной функции, позволяющей различать одно слово от других слов</a:t>
            </a:r>
            <a:r>
              <a:rPr lang="ru-RU" sz="32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br>
              <a:rPr lang="ru-RU" sz="32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Функции звука: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восприятия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смыслоразличительную 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2301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84976" cy="54006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Состав </a:t>
            </a:r>
            <a:r>
              <a:rPr lang="ru-RU" sz="31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языковой 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структуры:</a:t>
            </a:r>
            <a:b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Низшими </a:t>
            </a:r>
            <a:r>
              <a:rPr lang="ru-RU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уровнями (яруса­ми) 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являются:</a:t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фонетический         морфемный, </a:t>
            </a:r>
            <a: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высшими: </a:t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лексический        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синтаксический</a:t>
            </a:r>
            <a:r>
              <a:rPr lang="ru-RU" sz="6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118702">
            <a:off x="3441758" y="1796335"/>
            <a:ext cx="324036" cy="76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31743">
            <a:off x="5676195" y="1806863"/>
            <a:ext cx="5175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785">
            <a:off x="3298988" y="3717032"/>
            <a:ext cx="5175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647">
            <a:off x="5026823" y="3730614"/>
            <a:ext cx="914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566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08912" cy="540060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Уровень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совокупность относительно однородных единиц, вступающих в синтагматические и парадигматические отношения, но не вступающих в иерархические отношения между собой. В то же время, с другими уровнями эти отношения обнаруживаются.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Каждый уровень характеризуется: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1)автономностью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(каждая из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минисистем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организована по собственным законам (план выражения и план содержания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2)неразложимостью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(не делятся на единицы того же уровня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одноплановостью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(единицы одного плана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4)общностью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функций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однофункциональность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однородность)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620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8208911" cy="3057203"/>
          </a:xfrm>
        </p:spPr>
        <p:txBody>
          <a:bodyPr/>
          <a:lstStyle/>
          <a:p>
            <a:pPr marL="0" marR="333375" indent="45720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Речь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как процесс порождения и восприятия речевых высказываний рассматривается одновременно и как совокупность способов осуществления речевой деятельности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40091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992887" cy="4209331"/>
          </a:xfrm>
        </p:spPr>
        <p:txBody>
          <a:bodyPr>
            <a:normAutofit fontScale="92500"/>
          </a:bodyPr>
          <a:lstStyle/>
          <a:p>
            <a:pPr marL="180340" marR="333375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Внутренняя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речь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– это речь лишенная звукового оформления и протекающая с использованием языковых значений, но вне коммуникативной функции; внутреннее проговаривание. 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marR="333375" indent="-18034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Внешняя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речь 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система используемых человеком звуковых сигналов, письменных знаков и символов для передачи информации, процесс материализации мысли. </a:t>
            </a:r>
            <a:r>
              <a:rPr lang="ru-RU" b="1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Внешняя речь включает в себя: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marR="33337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устную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(диалогическую, монологическую, </a:t>
            </a:r>
            <a:r>
              <a:rPr lang="ru-RU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полилогическая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 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marR="33337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письменную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речь.(письмо и чтение)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33375" lvl="0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Речь имеет две основные формы:</a:t>
            </a:r>
            <a: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96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976664"/>
          </a:xfrm>
        </p:spPr>
        <p:txBody>
          <a:bodyPr>
            <a:normAutofit fontScale="32500" lnSpcReduction="20000"/>
          </a:bodyPr>
          <a:lstStyle/>
          <a:p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Диалогическая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(диалог) - первичная по происхождению форма речи. Имея ярко выраженную социальную направленность, она служит потребностям непосредственного живого общения. Диалог как форма речи состоит из реплик (отдельных высказываний), из цепи последовательных речевых реакций; он осуществляется или в виде чередующихся обращений, вопросов и ответов, или в виде разговора (беседы) двух или нескольких участников речевого общения. </a:t>
            </a:r>
            <a:endParaRPr lang="ru-RU" sz="6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Монологическая речь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(монолог) определяется как связная речь одного лица, коммуникативная цель которой - сообщение о каких-либо фактах, явлениях реальной действительности. Монолог представляет собой наиболее сложную форму речи, служащую для целенаправленной передачи информации. </a:t>
            </a:r>
            <a:endParaRPr lang="ru-RU" sz="6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Полилогическая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речь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полилог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или </a:t>
            </a:r>
            <a:r>
              <a:rPr lang="ru-RU" sz="6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речь</a:t>
            </a:r>
            <a:r>
              <a:rPr lang="ru-RU" sz="6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весьма своеобразную форму осуществления речевой деятельности, объединяющую в себе компоненты диалогической и монологической речи. </a:t>
            </a:r>
            <a:endParaRPr lang="ru-RU" sz="6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речь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одним из видов речи, наряду с устной и внутренней, и включает в свой состав письмо и чтение. Письменная речь по своей коммуникативной природе является преимущественно монологической речью. </a:t>
            </a:r>
          </a:p>
          <a:p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5035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52928" cy="5256584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</a:t>
            </a:r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</a:t>
            </a:r>
            <a:r>
              <a:rPr lang="ru-RU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основным видам речевой деятельности относятся:</a:t>
            </a:r>
            <a:r>
              <a:rPr lang="ru-RU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говорение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(устное выражение мысли)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слушание 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(восприятие речи на слух и ее понимание),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письмо 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(графическое, письменное выражение мысли) и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чтение 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(т.е. восприятие и понимание чужой записанной речи), различают: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-чтение вслух;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-тихое 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чтение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чтение 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 себя.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4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245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4632" cy="54726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cap="small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</a:t>
            </a:r>
            <a:r>
              <a:rPr lang="ru-RU" b="1" cap="small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ечевые </a:t>
            </a:r>
            <a:r>
              <a:rPr lang="ru-RU" b="1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расстройства в ракурсе использования языковой системы</a:t>
            </a:r>
            <a:r>
              <a:rPr lang="ru-RU" sz="2800" b="1" cap="smal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b="1" cap="smal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985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908720"/>
            <a:ext cx="7920879" cy="521744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В клинико-педагогической классификации  </a:t>
            </a: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</a:rPr>
              <a:t>выделяют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</a:rPr>
              <a:t> нарушения устной и письменной </a:t>
            </a: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</a:rPr>
              <a:t>речи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9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нарушения устной речи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2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– нарушения письменной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178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534126"/>
              </p:ext>
            </p:extLst>
          </p:nvPr>
        </p:nvGraphicFramePr>
        <p:xfrm>
          <a:off x="323527" y="548680"/>
          <a:ext cx="8496947" cy="5591924"/>
        </p:xfrm>
        <a:graphic>
          <a:graphicData uri="http://schemas.openxmlformats.org/drawingml/2006/table">
            <a:tbl>
              <a:tblPr firstRow="1" firstCol="1" bandRow="1"/>
              <a:tblGrid>
                <a:gridCol w="4284175"/>
                <a:gridCol w="4212772"/>
              </a:tblGrid>
              <a:tr h="350779">
                <a:tc gridSpan="2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Клинико-педагогическая классификация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79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Нарушения устной речи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Нарушение письменной речи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499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2121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Нарушения внешнего высказывания</a:t>
                      </a:r>
                      <a:r>
                        <a:rPr lang="ru-RU" sz="1400" dirty="0" smtClean="0">
                          <a:solidFill>
                            <a:srgbClr val="212121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Дисфония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Брадилалия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Тахилалия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Заикание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Дислалия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Ринолалия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Дизартрия</a:t>
                      </a:r>
                    </a:p>
                    <a:p>
                      <a:pPr marL="0" lvl="0" indent="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Нарушения внутреннего оформления высказывания</a:t>
                      </a:r>
                      <a:r>
                        <a:rPr lang="ru-RU" sz="1600" dirty="0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Алалия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Афазия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err="1" smtClean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Дисграфия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Дислексия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79">
                <a:tc gridSpan="2"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Психолого</a:t>
                      </a:r>
                      <a:r>
                        <a:rPr lang="ru-RU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–педагогическая классификация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79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Нарушения средств общения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Нарушения в применении средств общения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Фонетико</a:t>
                      </a: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–фонематическое недоразвитие речи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Общее недоразвитие речи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6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rgbClr val="21212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Заикание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53" marR="35153" marT="35153" marB="35153">
                    <a:lnL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253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640960" cy="3888432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2200" i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>
                <a:solidFill>
                  <a:srgbClr val="000000"/>
                </a:solidFill>
                <a:latin typeface="Arial"/>
              </a:rPr>
            </a:br>
            <a:r>
              <a:rPr lang="ru-RU" sz="22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200" i="1" dirty="0" smtClean="0">
                <a:solidFill>
                  <a:srgbClr val="000000"/>
                </a:solidFill>
                <a:latin typeface="Arial"/>
              </a:rPr>
            </a:br>
            <a:r>
              <a:rPr lang="ru-RU" sz="3100" b="1" i="1" dirty="0" smtClean="0">
                <a:solidFill>
                  <a:srgbClr val="000000"/>
                </a:solidFill>
                <a:latin typeface="Arial"/>
              </a:rPr>
              <a:t>Речевая </a:t>
            </a:r>
            <a:r>
              <a:rPr lang="ru-RU" sz="3100" b="1" i="1" dirty="0">
                <a:solidFill>
                  <a:srgbClr val="000000"/>
                </a:solidFill>
                <a:latin typeface="Arial"/>
              </a:rPr>
              <a:t>деятельность, по Зимней:</a:t>
            </a:r>
            <a:r>
              <a:rPr lang="ru-RU" sz="31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Arial"/>
              </a:rPr>
            </a:br>
            <a:r>
              <a:rPr lang="ru-RU" sz="3100" i="1" dirty="0">
                <a:solidFill>
                  <a:srgbClr val="000000"/>
                </a:solidFill>
                <a:latin typeface="Arial"/>
              </a:rPr>
              <a:t>активный, целенаправленный, </a:t>
            </a:r>
            <a:r>
              <a:rPr lang="ru-RU" sz="3100" i="1" dirty="0" smtClean="0">
                <a:solidFill>
                  <a:srgbClr val="000000"/>
                </a:solidFill>
                <a:latin typeface="Arial"/>
              </a:rPr>
              <a:t>опосредованный языковой</a:t>
            </a:r>
            <a:r>
              <a:rPr lang="ru-RU" sz="3100" i="1" dirty="0">
                <a:solidFill>
                  <a:srgbClr val="000000"/>
                </a:solidFill>
                <a:latin typeface="Arial"/>
              </a:rPr>
              <a:t> системой и обусловленный ситуацией </a:t>
            </a:r>
            <a:r>
              <a:rPr lang="ru-RU" sz="3100" i="1" dirty="0" smtClean="0">
                <a:solidFill>
                  <a:srgbClr val="000000"/>
                </a:solidFill>
                <a:latin typeface="Arial"/>
              </a:rPr>
              <a:t> общения</a:t>
            </a:r>
            <a:r>
              <a:rPr lang="ru-RU" sz="3100" i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100" i="1" dirty="0" smtClean="0">
                <a:solidFill>
                  <a:srgbClr val="000000"/>
                </a:solidFill>
                <a:latin typeface="Arial"/>
              </a:rPr>
              <a:t>и процесс передачи</a:t>
            </a:r>
            <a:r>
              <a:rPr lang="ru-RU" sz="3100" i="1" dirty="0">
                <a:solidFill>
                  <a:srgbClr val="000000"/>
                </a:solidFill>
                <a:latin typeface="Arial"/>
              </a:rPr>
              <a:t> и приема сообщений</a:t>
            </a:r>
            <a:endParaRPr lang="ru-RU" sz="3100" i="1" dirty="0"/>
          </a:p>
        </p:txBody>
      </p:sp>
    </p:spTree>
    <p:extLst>
      <p:ext uri="{BB962C8B-B14F-4D97-AF65-F5344CB8AC3E}">
        <p14:creationId xmlns:p14="http://schemas.microsoft.com/office/powerpoint/2010/main" val="34383795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3200" b="1" cap="smal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организация диагностического этапа логопедического обследования</a:t>
            </a:r>
            <a:endParaRPr lang="ru-RU" sz="32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25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4176464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логопедического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педагогический эксперимент;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беседа с ребенком;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наблюдение за ребенком;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игра.</a:t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229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96944" cy="381642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     логопедического обследования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Ориентировочный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Информирование родителей       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20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844408" cy="5328592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этап представляет собой собственно процедуру обследования речи ребенка. При этом взаимодействие логопеда и ребенка направлено на выяснение следующих моментов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какие языковые средства сформированы к моменту обследования;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какие языковые средства не сформированы к моменту обследования;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характер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языковых средств.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нас как логопедов будут волновать не только те недочеты, которые имеются у ребенка в речи, но и каким образом языковые средства сформированы к моменту обследования.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мы должны рассмотреть: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в каких видах речевой деятельности проявляются недостатки (говорении,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аудировании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чтении, письме);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какие факторы влияют на проявления речевого дефекта.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133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80920" cy="518457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дидактического материала в каждом конкретном случае будет зависеть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от возраста ребенка (чем меньше ребенок, тем реальнее и реалистичнее должны быть объекты, предъявляемые ребенку);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от уровня развития речи (чем ниже уровень развития речи ребенка, тем реалистичнее и реальнее должен быть предъявляемый материал);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от уровня психического развития ребенка;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от уровня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(предъявляемый материал должен быть достаточно освоен — но не заучен\ — ребенком).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514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5616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>              </a:t>
            </a:r>
            <a:br>
              <a:rPr lang="ru-RU" sz="27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>
                <a:solidFill>
                  <a:srgbClr val="000000"/>
                </a:solidFill>
                <a:latin typeface="Arial"/>
              </a:rPr>
            </a:br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>
                <a:solidFill>
                  <a:srgbClr val="000000"/>
                </a:solidFill>
                <a:latin typeface="Arial"/>
              </a:rPr>
            </a:br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>             Обследование речи дошкольников</a:t>
            </a:r>
            <a:br>
              <a:rPr lang="ru-RU" sz="27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b="1" dirty="0">
                <a:solidFill>
                  <a:srgbClr val="000000"/>
                </a:solidFill>
                <a:latin typeface="Arial"/>
              </a:rPr>
            </a:br>
            <a:r>
              <a:rPr lang="ru-RU" sz="2700" b="1" dirty="0" smtClean="0">
                <a:solidFill>
                  <a:srgbClr val="000000"/>
                </a:solidFill>
                <a:latin typeface="Arial"/>
              </a:rPr>
              <a:t>                                  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дошкольников начинается с изучения состояния связной речи ребенка, которая может иметь диалогическую или монологическую форму. Ребенку предлагаются (после 4,5 лет) следующие виды заданий: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составление описательного рассказа по впечатлению (по памяти);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составление описательного рассказа с опорой на объект или по картинке;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составление повествовательного рассказа по впечатлению;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составление повествовательного рассказа по сюжетной картинке;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составление повествовательного рассказа по серии сюжетных картинок.</a:t>
            </a:r>
            <a:b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265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28384" cy="5616624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b="1" dirty="0" smtClean="0">
                <a:solidFill>
                  <a:srgbClr val="000000"/>
                </a:solidFill>
                <a:latin typeface="Arial"/>
              </a:rPr>
              <a:t>   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Грамматический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строй речи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объем запаса грамматических форм и конструкции,</a:t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объем запаса грамматических форм и конструкции,</a:t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  при восприятии чужих высказывании;</a:t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адекватность использования грамматических средств в собственной речи и при восприятии</a:t>
            </a: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r>
              <a:rPr lang="ru-RU" sz="1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Arial"/>
              </a:rPr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916832"/>
            <a:ext cx="4182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502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56886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                                          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Звукопроизношение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звукопроизношения проводится только в том случае, если у ребенка в процессе беседы с ним, обследования связной речи или по жалобам родителей обнаруживаются недостатки звукопроизношения.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дефектов звукопроизношения рассматриваются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Arial"/>
              </a:rPr>
            </a:b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отсутствие звука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искажение звука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  замены звуков (устойчивые или 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неустойчивые)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700" dirty="0">
                <a:solidFill>
                  <a:srgbClr val="000000"/>
                </a:solidFill>
                <a:latin typeface="Arial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588739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772400" cy="1780108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ОБСЛЕДОВАНИЕ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связной речи чаще всего используются следующие задания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предложений по картинкам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достраивание текста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текста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 по картинке или серии сюжетных картинок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рассказа-описания. </a:t>
            </a:r>
          </a:p>
        </p:txBody>
      </p:sp>
    </p:spTree>
    <p:extLst>
      <p:ext uri="{BB962C8B-B14F-4D97-AF65-F5344CB8AC3E}">
        <p14:creationId xmlns:p14="http://schemas.microsoft.com/office/powerpoint/2010/main" val="1481744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80920" cy="5328592"/>
          </a:xfrm>
        </p:spPr>
        <p:txBody>
          <a:bodyPr>
            <a:noAutofit/>
          </a:bodyPr>
          <a:lstStyle/>
          <a:p>
            <a:pPr algn="l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Безрукова 5 лет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Послушай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и ответь на вопросы.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ежик в лесу гулял. Пошел темной ночью серый ежик по лесу гулять. Увидел листик и наколол на иголочки. Увидел ягодку и тоже наколол. Заметил он в луже голубую звезду. Хотел и ее наколоть, но ничего не вышло. Подумал ежик, подумал и решил накрыть ее лопухом — пусть до утра полежит. А утром вместо голубой звезды обнаружил он в луже большое красное солнышко.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ежик пошел гулять?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видел ежик в лесу?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ежик накрыл звезду?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увидел ежик в луже утром?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звезды в луже оказалось солнышко? </a:t>
            </a:r>
          </a:p>
        </p:txBody>
      </p:sp>
    </p:spTree>
    <p:extLst>
      <p:ext uri="{BB962C8B-B14F-4D97-AF65-F5344CB8AC3E}">
        <p14:creationId xmlns:p14="http://schemas.microsoft.com/office/powerpoint/2010/main" val="1162690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20888"/>
            <a:ext cx="7660373" cy="370527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целостность;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наличие элементов (единиц</a:t>
            </a:r>
            <a:r>
              <a:rPr lang="ru-RU" sz="2800" dirty="0" smtClean="0">
                <a:solidFill>
                  <a:schemeClr val="tx1"/>
                </a:solidFill>
              </a:rPr>
              <a:t>);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наличие связей и отношений между </a:t>
            </a:r>
            <a:r>
              <a:rPr lang="ru-RU" sz="2800" dirty="0" smtClean="0">
                <a:solidFill>
                  <a:schemeClr val="tx1"/>
                </a:solidFill>
              </a:rPr>
              <a:t>ними.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1008112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3200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3200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Системе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единицы языка присущи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b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64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продуцируемого детьми текста</a:t>
            </a: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848872" cy="3960440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В.П. Глухов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передачи содержания текста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смысловых пропусков, повторов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логической последовательности изложения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смысловой и синтаксической связи между предложениями, частями рассказа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Воробьева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смысловая структура текста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предложений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их скрепления (связность текста)</a:t>
            </a:r>
          </a:p>
        </p:txBody>
      </p:sp>
    </p:spTree>
    <p:extLst>
      <p:ext uri="{BB962C8B-B14F-4D97-AF65-F5344CB8AC3E}">
        <p14:creationId xmlns:p14="http://schemas.microsoft.com/office/powerpoint/2010/main" val="4086620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38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1"/>
            <a:ext cx="7704856" cy="1232969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Структура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это одна из сторон системы, сеть, схема отношений между элементами за вычетом самих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элементов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24488"/>
              </p:ext>
            </p:extLst>
          </p:nvPr>
        </p:nvGraphicFramePr>
        <p:xfrm>
          <a:off x="611560" y="2420888"/>
          <a:ext cx="7920879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2640017"/>
                <a:gridCol w="2640017"/>
                <a:gridCol w="2640845"/>
              </a:tblGrid>
              <a:tr h="2880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Иерархические</a:t>
                      </a:r>
                      <a:r>
                        <a:rPr lang="ru-RU" sz="20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отношения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вхождения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когда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единицы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менее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крупные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входят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единиц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более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крупных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: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фонемы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входят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морфемы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морфемы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-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слова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TimesNewRomanPS"/>
                        </a:rPr>
                        <a:t>–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предложения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Парадигматические</a:t>
                      </a: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TimesNewRomanPS"/>
                        </a:rPr>
                        <a:t>–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классовые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ассоциативные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Синтагматические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TimesNewRomanPS"/>
                        </a:rPr>
                        <a:t>–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сочетаемости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элементов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одного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цепи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сочетание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фонем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фонемами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морфем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морфемами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NewRomanPS"/>
                          <a:ea typeface="Calibri"/>
                          <a:cs typeface="Arial"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839038"/>
            <a:ext cx="83529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Структура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NewRomanPS" pitchFamily="2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языка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i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NewRomanPS" pitchFamily="2" charset="0"/>
                <a:ea typeface="Calibri" pitchFamily="34" charset="0"/>
                <a:cs typeface="Arial" pitchFamily="34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252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460851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Язык – 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это система вербальных знаков, относительно независимая от индивида, которая служит для формирования мысли и коммуникации, передачи </a:t>
            </a:r>
            <a:r>
              <a:rPr lang="ru-RU" sz="32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информаци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Единицы </a:t>
            </a:r>
            <a:r>
              <a:rPr lang="ru-RU" sz="3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языка </a:t>
            </a:r>
            <a:r>
              <a:rPr lang="ru-RU" sz="3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— это элементы системы языка, имеющие разные функции и значения.</a:t>
            </a:r>
            <a:r>
              <a:rPr lang="ru-RU" sz="20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706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236792" cy="413732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предложение</a:t>
            </a:r>
            <a:endParaRPr lang="ru-RU" sz="4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слово</a:t>
            </a:r>
            <a:endParaRPr lang="ru-RU" sz="4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морфема</a:t>
            </a:r>
            <a:endParaRPr lang="ru-RU" sz="4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фонема</a:t>
            </a:r>
            <a:endParaRPr lang="ru-RU" sz="4000" i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1440160"/>
          </a:xfr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40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Единицы</a:t>
            </a:r>
            <a:r>
              <a:rPr lang="ru-RU" sz="4000" b="1" dirty="0" smtClean="0">
                <a:solidFill>
                  <a:srgbClr val="000000"/>
                </a:solidFill>
                <a:latin typeface="TimesNewRomanPS"/>
                <a:ea typeface="Calibri"/>
                <a:cs typeface="Arial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языка</a:t>
            </a:r>
            <a:r>
              <a:rPr lang="ru-RU" sz="40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0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38865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7" cy="4281339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Предложение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— единица языка, которая служит для выражения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мысли. Это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центральная единица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синтаксиса. Отличительными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признаками предложения являются смысловая и интонационная завершенность, а также структурность (наличие грамматической структуры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Основная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функция предложения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—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коммуникативная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834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5" cy="456937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Слово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(лексема) -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основная и универсальная единица языка: звуки и морфемы существуют только в слове, а из слов строятся предложения. Слово представляет собой  единство лексического значения (план содержания) и грамматического значения (план выражения, т.е. форма).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b="1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функция слова —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номинативная (назывная). Это способность слова называть объекты реального мира, нашего сознания и т.д.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320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3924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Морфема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сочетание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звуков (фонем), обладающее определенным грамматическим значением. </a:t>
            </a:r>
            <a:endParaRPr lang="ru-RU" sz="31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Морфема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— </a:t>
            </a:r>
            <a:r>
              <a:rPr lang="ru-RU" sz="3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двуплановая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единица языка (есть и план выражения, и план содержания, т.е. значение). </a:t>
            </a:r>
            <a:endParaRPr lang="ru-RU" sz="3100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3100" dirty="0">
              <a:latin typeface="Calibri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Функции морфемы определяют по роли, которую она выполняет в слове</a:t>
            </a:r>
            <a:r>
              <a:rPr 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корня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 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вещественное значение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  <a:endParaRPr lang="ru-RU" sz="3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приставки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выполняют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словообразовательную функцию;</a:t>
            </a:r>
            <a:endParaRPr lang="ru-RU" sz="3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окончаний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грамматическая, словоизменительная функция</a:t>
            </a:r>
            <a:r>
              <a:rPr lang="ru-RU" sz="3100" dirty="0">
                <a:solidFill>
                  <a:srgbClr val="000000"/>
                </a:solidFill>
                <a:latin typeface="TimesNewRomanPS"/>
                <a:ea typeface="Calibri"/>
                <a:cs typeface="Arial"/>
              </a:rPr>
              <a:t>.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449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409</TotalTime>
  <Words>492</Words>
  <Application>Microsoft Office PowerPoint</Application>
  <PresentationFormat>Экран (4:3)</PresentationFormat>
  <Paragraphs>116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Тема: «Языковой и коммуникативный аспекты речевой деятельности: основные характеристики. Речевые нарушения в лингвистическом ракурсе»</vt:lpstr>
      <vt:lpstr>                         Речевая деятельность, по Зимней: активный, целенаправленный, опосредованный языковой системой и обусловленный ситуацией  общения и процесс передачи и приема сообщений</vt:lpstr>
      <vt:lpstr> Системе единицы языка присущи:  </vt:lpstr>
      <vt:lpstr>    Структура – это одна из сторон системы, сеть, схема отношений между элементами за вычетом самих элементов </vt:lpstr>
      <vt:lpstr>Язык – это система вербальных знаков, относительно независимая от индивида, которая служит для формирования мысли и коммуникации, передачи информаци.  Единицы языка — это элементы системы языка, имеющие разные функции и значения. </vt:lpstr>
      <vt:lpstr>Единицы языка </vt:lpstr>
      <vt:lpstr>Презентация PowerPoint</vt:lpstr>
      <vt:lpstr>Презентация PowerPoint</vt:lpstr>
      <vt:lpstr>Презентация PowerPoint</vt:lpstr>
      <vt:lpstr>Фонема - это звук речи, выступающий в его смыслоразличительной функции, позволяющей различать одно слово от других слов.  Функции звука: восприятия  смыслоразличительную  </vt:lpstr>
      <vt:lpstr>           Состав языковой структуры:  Низшими уровнями (яруса­ми) являются:   фонетический         морфемный,  высшими:     лексический                      синтаксический </vt:lpstr>
      <vt:lpstr>Уровень – совокупность относительно однородных единиц, вступающих в синтагматические и парадигматические отношения, но не вступающих в иерархические отношения между собой. В то же время, с другими уровнями эти отношения обнаруживаются.  Каждый уровень характеризуется:   1)автономностью (каждая из минисистем организована по собственным законам (план выражения и план содержания);  2)неразложимостью (не делятся на единицы того же уровня);  3)одноплановостью (единицы одного плана);  4)общностью функций (однофункциональность, однородность) </vt:lpstr>
      <vt:lpstr>Презентация PowerPoint</vt:lpstr>
      <vt:lpstr>Речь имеет две основные формы: </vt:lpstr>
      <vt:lpstr>Презентация PowerPoint</vt:lpstr>
      <vt:lpstr>       К основным видам речевой деятельности относятся:  1. говорение (устное выражение мысли), 2. слушание (восприятие речи на слух и ее понимание), 3. письмо (графическое, письменное выражение мысли) и 4. чтение (т.е. восприятие и понимание чужой записанной речи), различают: -чтение вслух;  -тихое чтение  –чтение про себя.   </vt:lpstr>
      <vt:lpstr>        Речевые расстройства в ракурсе использования языковой системы </vt:lpstr>
      <vt:lpstr>Презентация PowerPoint</vt:lpstr>
      <vt:lpstr>Презентация PowerPoint</vt:lpstr>
      <vt:lpstr>Презентация PowerPoint</vt:lpstr>
      <vt:lpstr>Методы логопедического обследования:  §   педагогический эксперимент; §   беседа с ребенком; §   наблюдение за ребенком; §   игра. </vt:lpstr>
      <vt:lpstr>      Этапы      логопедического обследования:  • Ориентировочный  • Диагностический  • Аналитический  • Прогностический  • Информирование родителей        </vt:lpstr>
      <vt:lpstr>Диагностический этап представляет собой собственно процедуру обследования речи ребенка. При этом взаимодействие логопеда и ребенка направлено на выяснение следующих моментов:  §   какие языковые средства сформированы к моменту обследования; §   какие языковые средства не сформированы к моменту обследования; §   характер несформированности языковых средств.   Таким образом, нас как логопедов будут волновать не только те недочеты, которые имеются у ребенка в речи, но и каким образом языковые средства сформированы к моменту обследования. Кроме этого, мы должны рассмотреть: §   в каких видах речевой деятельности проявляются недостатки (говорении, аудировании, чтении, письме); §   какие факторы влияют на проявления речевого дефекта. </vt:lpstr>
      <vt:lpstr>        Характер дидактического материала в каждом конкретном случае будет зависеть:  §   от возраста ребенка (чем меньше ребенок, тем реальнее и реалистичнее должны быть объекты, предъявляемые ребенку); §   от уровня развития речи (чем ниже уровень развития речи ребенка, тем реалистичнее и реальнее должен быть предъявляемый материал); §   от уровня психического развития ребенка; §   от уровня обученности ребенка (предъявляемый материал должен быть достаточно освоен — но не заучен\ — ребенком). </vt:lpstr>
      <vt:lpstr>                                 Обследование речи дошкольников                                      Связная речь  Обследование дошкольников начинается с изучения состояния связной речи ребенка, которая может иметь диалогическую или монологическую форму. Ребенку предлагаются (после 4,5 лет) следующие виды заданий:  §   составление описательного рассказа по впечатлению (по памяти); §   составление описательного рассказа с опорой на объект или по картинке; §   составление повествовательного рассказа по впечатлению; §   составление повествовательного рассказа по сюжетной картинке; §   составление повествовательного рассказа по серии сюжетных картинок. </vt:lpstr>
      <vt:lpstr>                                                        Грамматический строй речи  §   объем запаса грамматических форм и конструкции, §   объем запаса грамматических форм и конструкции, используемых  при восприятии чужих высказывании; §   адекватность использования грамматических средств в собственной речи и при восприятии     </vt:lpstr>
      <vt:lpstr>                                                           Звукопроизношение  Обследование звукопроизношения проводится только в том случае, если у ребенка в процессе беседы с ним, обследования связной речи или по жалобам родителей обнаруживаются недостатки звукопроизношения. В качестве дефектов звукопроизношения рассматриваются:   §   отсутствие звука §   искажение звука §   замены звуков (устойчивые или неустойчивые)  </vt:lpstr>
      <vt:lpstr>                                       ОБСЛЕДОВАНИЕ СВЯЗНОЙ РЕЧИ       Для анализа связной речи чаще всего используются следующие задания  • диалог  • составление предложений по картинкам  • достраивание текста  • пересказ текста  • составление рассказа по картинке или серии сюжетных картинок  • составление рассказа-описания. </vt:lpstr>
      <vt:lpstr>О.А. Безрукова 5 лет  Задание 1. Послушай рассказ и ответь на вопросы.  Как ежик в лесу гулял. Пошел темной ночью серый ежик по лесу гулять. Увидел листик и наколол на иголочки. Увидел ягодку и тоже наколол. Заметил он в луже голубую звезду. Хотел и ее наколоть, но ничего не вышло. Подумал ежик, подумал и решил накрыть ее лопухом — пусть до утра полежит. А утром вместо голубой звезды обнаружил он в луже большое красное солнышко.  Вопросы:  Когда ежик пошел гулять?  Что видел ежик в лесу?  Чем ежик накрыл звезду?  Что увидел ежик в луже утром?  Почему вместо звезды в луже оказалось солнышко? </vt:lpstr>
      <vt:lpstr>     Критерии оценки продуцируемого детьми текста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Речь. Формы речи. Язык и речь</dc:title>
  <dc:creator>Азамат Усинов</dc:creator>
  <cp:lastModifiedBy>Азамат Усинов</cp:lastModifiedBy>
  <cp:revision>26</cp:revision>
  <dcterms:created xsi:type="dcterms:W3CDTF">2022-05-02T06:23:00Z</dcterms:created>
  <dcterms:modified xsi:type="dcterms:W3CDTF">2022-06-08T18:17:43Z</dcterms:modified>
</cp:coreProperties>
</file>