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2019 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Уровень выше среднего 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0.152</c:v>
                </c:pt>
                <c:pt idx="1">
                  <c:v>0.60799999999999998</c:v>
                </c:pt>
                <c:pt idx="2">
                  <c:v>0.22800000000000001</c:v>
                </c:pt>
                <c:pt idx="3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 2020 г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Уровень выше среднего 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 formatCode="0.00%">
                  <c:v>7.5999999999999998E-2</c:v>
                </c:pt>
                <c:pt idx="1">
                  <c:v>0.53200000000000003</c:v>
                </c:pt>
                <c:pt idx="2">
                  <c:v>0.38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Уровень выше среднего 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061248"/>
        <c:axId val="129062784"/>
        <c:axId val="0"/>
      </c:bar3DChart>
      <c:catAx>
        <c:axId val="129061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9062784"/>
        <c:crosses val="autoZero"/>
        <c:auto val="1"/>
        <c:lblAlgn val="ctr"/>
        <c:lblOffset val="100"/>
        <c:noMultiLvlLbl val="0"/>
      </c:catAx>
      <c:valAx>
        <c:axId val="1290627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9061248"/>
        <c:crosses val="autoZero"/>
        <c:crossBetween val="between"/>
      </c:valAx>
    </c:plotArea>
    <c:legend>
      <c:legendPos val="t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CFEBF-416A-40E7-8922-48CB38C7122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C1C68-F1B7-47E7-8D50-CE3E220F869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Мультимедийные</a:t>
          </a:r>
          <a:r>
            <a:rPr lang="ru-RU" b="1" dirty="0" smtClean="0">
              <a:solidFill>
                <a:schemeClr val="tx1"/>
              </a:solidFill>
            </a:rPr>
            <a:t> презентации</a:t>
          </a:r>
          <a:endParaRPr lang="ru-RU" b="1" dirty="0">
            <a:solidFill>
              <a:schemeClr val="tx1"/>
            </a:solidFill>
          </a:endParaRPr>
        </a:p>
      </dgm:t>
    </dgm:pt>
    <dgm:pt modelId="{9E677170-592B-482B-AAC9-1D260A26504C}" type="parTrans" cxnId="{8D98B0D4-3841-466E-AB7D-B6ADB75365BE}">
      <dgm:prSet/>
      <dgm:spPr/>
      <dgm:t>
        <a:bodyPr/>
        <a:lstStyle/>
        <a:p>
          <a:endParaRPr lang="ru-RU"/>
        </a:p>
      </dgm:t>
    </dgm:pt>
    <dgm:pt modelId="{99387FCD-02FE-46E2-A1A9-86EA913D147D}" type="sibTrans" cxnId="{8D98B0D4-3841-466E-AB7D-B6ADB75365BE}">
      <dgm:prSet/>
      <dgm:spPr/>
      <dgm:t>
        <a:bodyPr/>
        <a:lstStyle/>
        <a:p>
          <a:endParaRPr lang="ru-RU"/>
        </a:p>
      </dgm:t>
    </dgm:pt>
    <dgm:pt modelId="{21E71818-48C1-4A1A-8C72-7855F50B38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Видеоматериалы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D9AA758E-84BE-4677-9E95-03BB3A4ECA02}" type="parTrans" cxnId="{804EC4BF-9011-4A11-B046-38DE254881BD}">
      <dgm:prSet/>
      <dgm:spPr/>
      <dgm:t>
        <a:bodyPr/>
        <a:lstStyle/>
        <a:p>
          <a:endParaRPr lang="ru-RU"/>
        </a:p>
      </dgm:t>
    </dgm:pt>
    <dgm:pt modelId="{DC093D04-B80A-4B74-9A43-A06D623B1051}" type="sibTrans" cxnId="{804EC4BF-9011-4A11-B046-38DE254881BD}">
      <dgm:prSet/>
      <dgm:spPr/>
      <dgm:t>
        <a:bodyPr/>
        <a:lstStyle/>
        <a:p>
          <a:endParaRPr lang="ru-RU"/>
        </a:p>
      </dgm:t>
    </dgm:pt>
    <dgm:pt modelId="{223D7979-9F09-412B-9408-DD635352D87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Иллюстративный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материал(схемы</a:t>
          </a:r>
          <a:r>
            <a:rPr lang="ru-RU" b="1" dirty="0" smtClean="0">
              <a:solidFill>
                <a:schemeClr val="tx1"/>
              </a:solidFill>
            </a:rPr>
            <a:t>, рисунки, фотографии)</a:t>
          </a:r>
          <a:endParaRPr lang="ru-RU" b="1" dirty="0">
            <a:solidFill>
              <a:schemeClr val="tx1"/>
            </a:solidFill>
          </a:endParaRPr>
        </a:p>
      </dgm:t>
    </dgm:pt>
    <dgm:pt modelId="{3E91E3C3-FBCA-4DAB-8761-FC03E750B0EA}" type="parTrans" cxnId="{3ED282E7-8A11-480A-B41B-D2F91F1002E1}">
      <dgm:prSet/>
      <dgm:spPr/>
      <dgm:t>
        <a:bodyPr/>
        <a:lstStyle/>
        <a:p>
          <a:endParaRPr lang="ru-RU"/>
        </a:p>
      </dgm:t>
    </dgm:pt>
    <dgm:pt modelId="{B36FD607-8012-41CA-88B9-59EBA45F2D1D}" type="sibTrans" cxnId="{3ED282E7-8A11-480A-B41B-D2F91F1002E1}">
      <dgm:prSet/>
      <dgm:spPr/>
      <dgm:t>
        <a:bodyPr/>
        <a:lstStyle/>
        <a:p>
          <a:endParaRPr lang="ru-RU"/>
        </a:p>
      </dgm:t>
    </dgm:pt>
    <dgm:pt modelId="{0F8EED69-C2A6-46E2-8430-95BCB2FA061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Интерактивные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игры</a:t>
          </a:r>
          <a:r>
            <a:rPr lang="ru-RU" b="1" dirty="0" smtClean="0">
              <a:solidFill>
                <a:schemeClr val="tx1"/>
              </a:solidFill>
            </a:rPr>
            <a:t> по разной тематике</a:t>
          </a:r>
          <a:endParaRPr lang="ru-RU" b="1" dirty="0">
            <a:solidFill>
              <a:schemeClr val="tx1"/>
            </a:solidFill>
          </a:endParaRPr>
        </a:p>
      </dgm:t>
    </dgm:pt>
    <dgm:pt modelId="{69463FB2-7D77-4FCC-B84D-BC837C42EBA5}" type="parTrans" cxnId="{B589C0F1-0F45-4BFF-A049-A01FE54C1F0D}">
      <dgm:prSet/>
      <dgm:spPr/>
      <dgm:t>
        <a:bodyPr/>
        <a:lstStyle/>
        <a:p>
          <a:endParaRPr lang="ru-RU"/>
        </a:p>
      </dgm:t>
    </dgm:pt>
    <dgm:pt modelId="{840C3A49-5F3C-4ECF-825B-981B035D19DF}" type="sibTrans" cxnId="{B589C0F1-0F45-4BFF-A049-A01FE54C1F0D}">
      <dgm:prSet/>
      <dgm:spPr/>
      <dgm:t>
        <a:bodyPr/>
        <a:lstStyle/>
        <a:p>
          <a:endParaRPr lang="ru-RU"/>
        </a:p>
      </dgm:t>
    </dgm:pt>
    <dgm:pt modelId="{1FFA955E-B948-41B8-9E73-1435B3B3AA9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Тренировочные задания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математике</a:t>
          </a:r>
          <a:r>
            <a:rPr lang="ru-RU" b="1" dirty="0" smtClean="0">
              <a:solidFill>
                <a:schemeClr val="tx1"/>
              </a:solidFill>
            </a:rPr>
            <a:t> и др. </a:t>
          </a:r>
          <a:endParaRPr lang="ru-RU" b="1" dirty="0">
            <a:solidFill>
              <a:schemeClr val="tx1"/>
            </a:solidFill>
          </a:endParaRPr>
        </a:p>
      </dgm:t>
    </dgm:pt>
    <dgm:pt modelId="{F2C8D454-F27A-4419-B845-143937EFB224}" type="parTrans" cxnId="{44CC82C7-2149-48CA-B3BE-83E6AA519DB3}">
      <dgm:prSet/>
      <dgm:spPr/>
      <dgm:t>
        <a:bodyPr/>
        <a:lstStyle/>
        <a:p>
          <a:endParaRPr lang="ru-RU"/>
        </a:p>
      </dgm:t>
    </dgm:pt>
    <dgm:pt modelId="{80EA38BC-BF5D-4334-90A4-94E726FE2BF0}" type="sibTrans" cxnId="{44CC82C7-2149-48CA-B3BE-83E6AA519DB3}">
      <dgm:prSet/>
      <dgm:spPr/>
      <dgm:t>
        <a:bodyPr/>
        <a:lstStyle/>
        <a:p>
          <a:endParaRPr lang="ru-RU"/>
        </a:p>
      </dgm:t>
    </dgm:pt>
    <dgm:pt modelId="{DF759532-59DE-4BB6-94C8-02E08A7922E0}" type="pres">
      <dgm:prSet presAssocID="{315CFEBF-416A-40E7-8922-48CB38C712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266F15-2A95-4D05-A8A8-D9F06C017A3C}" type="pres">
      <dgm:prSet presAssocID="{60FC1C68-F1B7-47E7-8D50-CE3E220F86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CB517-BD52-482A-AC90-4A1BD56D5A5B}" type="pres">
      <dgm:prSet presAssocID="{99387FCD-02FE-46E2-A1A9-86EA913D147D}" presName="sibTrans" presStyleCnt="0"/>
      <dgm:spPr/>
    </dgm:pt>
    <dgm:pt modelId="{210E0A1B-A5A2-455D-8498-4AE9D117923B}" type="pres">
      <dgm:prSet presAssocID="{21E71818-48C1-4A1A-8C72-7855F50B38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2658F-35AA-47F9-8BEA-BF425D2C16A8}" type="pres">
      <dgm:prSet presAssocID="{DC093D04-B80A-4B74-9A43-A06D623B1051}" presName="sibTrans" presStyleCnt="0"/>
      <dgm:spPr/>
    </dgm:pt>
    <dgm:pt modelId="{A609E03E-D75E-4B27-BF11-6D6756CACB53}" type="pres">
      <dgm:prSet presAssocID="{223D7979-9F09-412B-9408-DD635352D8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74A6-0613-4B49-8BB0-F55906D0A2F5}" type="pres">
      <dgm:prSet presAssocID="{B36FD607-8012-41CA-88B9-59EBA45F2D1D}" presName="sibTrans" presStyleCnt="0"/>
      <dgm:spPr/>
    </dgm:pt>
    <dgm:pt modelId="{3341EF41-1C55-4961-9F94-0544815DB75C}" type="pres">
      <dgm:prSet presAssocID="{1FFA955E-B948-41B8-9E73-1435B3B3AA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A63E-662D-443C-83F3-7857F880A83B}" type="pres">
      <dgm:prSet presAssocID="{80EA38BC-BF5D-4334-90A4-94E726FE2BF0}" presName="sibTrans" presStyleCnt="0"/>
      <dgm:spPr/>
    </dgm:pt>
    <dgm:pt modelId="{7650E722-C637-4144-AA31-C4CDCD2F8D0C}" type="pres">
      <dgm:prSet presAssocID="{0F8EED69-C2A6-46E2-8430-95BCB2FA061C}" presName="node" presStyleLbl="node1" presStyleIdx="4" presStyleCnt="5" custLinFactNeighborX="6341" custLinFactNeighborY="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2C9F6-6598-4917-809F-CD9B4E173F85}" type="presOf" srcId="{21E71818-48C1-4A1A-8C72-7855F50B3842}" destId="{210E0A1B-A5A2-455D-8498-4AE9D117923B}" srcOrd="0" destOrd="0" presId="urn:microsoft.com/office/officeart/2005/8/layout/default"/>
    <dgm:cxn modelId="{3ED282E7-8A11-480A-B41B-D2F91F1002E1}" srcId="{315CFEBF-416A-40E7-8922-48CB38C71226}" destId="{223D7979-9F09-412B-9408-DD635352D874}" srcOrd="2" destOrd="0" parTransId="{3E91E3C3-FBCA-4DAB-8761-FC03E750B0EA}" sibTransId="{B36FD607-8012-41CA-88B9-59EBA45F2D1D}"/>
    <dgm:cxn modelId="{397BB4D1-67EC-4797-8803-C7C27868D1E5}" type="presOf" srcId="{223D7979-9F09-412B-9408-DD635352D874}" destId="{A609E03E-D75E-4B27-BF11-6D6756CACB53}" srcOrd="0" destOrd="0" presId="urn:microsoft.com/office/officeart/2005/8/layout/default"/>
    <dgm:cxn modelId="{F2F02F39-7884-4CB4-98F4-BDD8F25ADC38}" type="presOf" srcId="{315CFEBF-416A-40E7-8922-48CB38C71226}" destId="{DF759532-59DE-4BB6-94C8-02E08A7922E0}" srcOrd="0" destOrd="0" presId="urn:microsoft.com/office/officeart/2005/8/layout/default"/>
    <dgm:cxn modelId="{2927795A-648F-4DA7-8D1D-BEAB9F444D5A}" type="presOf" srcId="{60FC1C68-F1B7-47E7-8D50-CE3E220F869D}" destId="{F2266F15-2A95-4D05-A8A8-D9F06C017A3C}" srcOrd="0" destOrd="0" presId="urn:microsoft.com/office/officeart/2005/8/layout/default"/>
    <dgm:cxn modelId="{8D98B0D4-3841-466E-AB7D-B6ADB75365BE}" srcId="{315CFEBF-416A-40E7-8922-48CB38C71226}" destId="{60FC1C68-F1B7-47E7-8D50-CE3E220F869D}" srcOrd="0" destOrd="0" parTransId="{9E677170-592B-482B-AAC9-1D260A26504C}" sibTransId="{99387FCD-02FE-46E2-A1A9-86EA913D147D}"/>
    <dgm:cxn modelId="{5893721C-10AD-4ADF-B247-6460726155E9}" type="presOf" srcId="{0F8EED69-C2A6-46E2-8430-95BCB2FA061C}" destId="{7650E722-C637-4144-AA31-C4CDCD2F8D0C}" srcOrd="0" destOrd="0" presId="urn:microsoft.com/office/officeart/2005/8/layout/default"/>
    <dgm:cxn modelId="{B589C0F1-0F45-4BFF-A049-A01FE54C1F0D}" srcId="{315CFEBF-416A-40E7-8922-48CB38C71226}" destId="{0F8EED69-C2A6-46E2-8430-95BCB2FA061C}" srcOrd="4" destOrd="0" parTransId="{69463FB2-7D77-4FCC-B84D-BC837C42EBA5}" sibTransId="{840C3A49-5F3C-4ECF-825B-981B035D19DF}"/>
    <dgm:cxn modelId="{804EC4BF-9011-4A11-B046-38DE254881BD}" srcId="{315CFEBF-416A-40E7-8922-48CB38C71226}" destId="{21E71818-48C1-4A1A-8C72-7855F50B3842}" srcOrd="1" destOrd="0" parTransId="{D9AA758E-84BE-4677-9E95-03BB3A4ECA02}" sibTransId="{DC093D04-B80A-4B74-9A43-A06D623B1051}"/>
    <dgm:cxn modelId="{EA283EC3-BE68-4CD3-84EF-9B67A39E0D08}" type="presOf" srcId="{1FFA955E-B948-41B8-9E73-1435B3B3AA97}" destId="{3341EF41-1C55-4961-9F94-0544815DB75C}" srcOrd="0" destOrd="0" presId="urn:microsoft.com/office/officeart/2005/8/layout/default"/>
    <dgm:cxn modelId="{44CC82C7-2149-48CA-B3BE-83E6AA519DB3}" srcId="{315CFEBF-416A-40E7-8922-48CB38C71226}" destId="{1FFA955E-B948-41B8-9E73-1435B3B3AA97}" srcOrd="3" destOrd="0" parTransId="{F2C8D454-F27A-4419-B845-143937EFB224}" sibTransId="{80EA38BC-BF5D-4334-90A4-94E726FE2BF0}"/>
    <dgm:cxn modelId="{1FC8C9BF-0184-4464-B0BA-55657F1D1944}" type="presParOf" srcId="{DF759532-59DE-4BB6-94C8-02E08A7922E0}" destId="{F2266F15-2A95-4D05-A8A8-D9F06C017A3C}" srcOrd="0" destOrd="0" presId="urn:microsoft.com/office/officeart/2005/8/layout/default"/>
    <dgm:cxn modelId="{FA8E7311-8FCD-4457-BBCE-FE667C6277D5}" type="presParOf" srcId="{DF759532-59DE-4BB6-94C8-02E08A7922E0}" destId="{672CB517-BD52-482A-AC90-4A1BD56D5A5B}" srcOrd="1" destOrd="0" presId="urn:microsoft.com/office/officeart/2005/8/layout/default"/>
    <dgm:cxn modelId="{3A177D22-EECE-4B5E-9DA8-D2FB1BB0C453}" type="presParOf" srcId="{DF759532-59DE-4BB6-94C8-02E08A7922E0}" destId="{210E0A1B-A5A2-455D-8498-4AE9D117923B}" srcOrd="2" destOrd="0" presId="urn:microsoft.com/office/officeart/2005/8/layout/default"/>
    <dgm:cxn modelId="{CB266630-2A35-46EE-9DDA-7882F92B4014}" type="presParOf" srcId="{DF759532-59DE-4BB6-94C8-02E08A7922E0}" destId="{13A2658F-35AA-47F9-8BEA-BF425D2C16A8}" srcOrd="3" destOrd="0" presId="urn:microsoft.com/office/officeart/2005/8/layout/default"/>
    <dgm:cxn modelId="{65223D9F-83E0-4B64-A67C-125AC98895B1}" type="presParOf" srcId="{DF759532-59DE-4BB6-94C8-02E08A7922E0}" destId="{A609E03E-D75E-4B27-BF11-6D6756CACB53}" srcOrd="4" destOrd="0" presId="urn:microsoft.com/office/officeart/2005/8/layout/default"/>
    <dgm:cxn modelId="{C6AB1812-E4E6-46E2-9ABF-6D9FF8F942B3}" type="presParOf" srcId="{DF759532-59DE-4BB6-94C8-02E08A7922E0}" destId="{A3DA74A6-0613-4B49-8BB0-F55906D0A2F5}" srcOrd="5" destOrd="0" presId="urn:microsoft.com/office/officeart/2005/8/layout/default"/>
    <dgm:cxn modelId="{21D4473B-861E-4461-B407-C5C1D63E1C3E}" type="presParOf" srcId="{DF759532-59DE-4BB6-94C8-02E08A7922E0}" destId="{3341EF41-1C55-4961-9F94-0544815DB75C}" srcOrd="6" destOrd="0" presId="urn:microsoft.com/office/officeart/2005/8/layout/default"/>
    <dgm:cxn modelId="{B3618761-9FD7-4162-8AB3-B41DD61A907B}" type="presParOf" srcId="{DF759532-59DE-4BB6-94C8-02E08A7922E0}" destId="{D33DA63E-662D-443C-83F3-7857F880A83B}" srcOrd="7" destOrd="0" presId="urn:microsoft.com/office/officeart/2005/8/layout/default"/>
    <dgm:cxn modelId="{3035D570-9454-4B4F-AAB5-2EFBBF81FBE6}" type="presParOf" srcId="{DF759532-59DE-4BB6-94C8-02E08A7922E0}" destId="{7650E722-C637-4144-AA31-C4CDCD2F8D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66F15-2A95-4D05-A8A8-D9F06C017A3C}">
      <dsp:nvSpPr>
        <dsp:cNvPr id="0" name=""/>
        <dsp:cNvSpPr/>
      </dsp:nvSpPr>
      <dsp:spPr>
        <a:xfrm>
          <a:off x="0" y="707231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Мультимедийные</a:t>
          </a:r>
          <a:r>
            <a:rPr lang="ru-RU" sz="2000" b="1" kern="1200" dirty="0" smtClean="0">
              <a:solidFill>
                <a:schemeClr val="tx1"/>
              </a:solidFill>
            </a:rPr>
            <a:t> презентации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707231"/>
        <a:ext cx="2428875" cy="1457324"/>
      </dsp:txXfrm>
    </dsp:sp>
    <dsp:sp modelId="{210E0A1B-A5A2-455D-8498-4AE9D117923B}">
      <dsp:nvSpPr>
        <dsp:cNvPr id="0" name=""/>
        <dsp:cNvSpPr/>
      </dsp:nvSpPr>
      <dsp:spPr>
        <a:xfrm>
          <a:off x="2671762" y="707231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Видеоматериалы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71762" y="707231"/>
        <a:ext cx="2428875" cy="1457324"/>
      </dsp:txXfrm>
    </dsp:sp>
    <dsp:sp modelId="{A609E03E-D75E-4B27-BF11-6D6756CACB53}">
      <dsp:nvSpPr>
        <dsp:cNvPr id="0" name=""/>
        <dsp:cNvSpPr/>
      </dsp:nvSpPr>
      <dsp:spPr>
        <a:xfrm>
          <a:off x="5343525" y="707231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Иллюстративный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материал(схемы</a:t>
          </a:r>
          <a:r>
            <a:rPr lang="ru-RU" sz="2000" b="1" kern="1200" dirty="0" smtClean="0">
              <a:solidFill>
                <a:schemeClr val="tx1"/>
              </a:solidFill>
            </a:rPr>
            <a:t>, рисунки, фотографии)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43525" y="707231"/>
        <a:ext cx="2428875" cy="1457324"/>
      </dsp:txXfrm>
    </dsp:sp>
    <dsp:sp modelId="{3341EF41-1C55-4961-9F94-0544815DB75C}">
      <dsp:nvSpPr>
        <dsp:cNvPr id="0" name=""/>
        <dsp:cNvSpPr/>
      </dsp:nvSpPr>
      <dsp:spPr>
        <a:xfrm>
          <a:off x="1335881" y="240744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Тренировочные задания по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математике</a:t>
          </a:r>
          <a:r>
            <a:rPr lang="ru-RU" sz="2000" b="1" kern="1200" dirty="0" smtClean="0">
              <a:solidFill>
                <a:schemeClr val="tx1"/>
              </a:solidFill>
            </a:rPr>
            <a:t> и др.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335881" y="2407443"/>
        <a:ext cx="2428875" cy="1457324"/>
      </dsp:txXfrm>
    </dsp:sp>
    <dsp:sp modelId="{7650E722-C637-4144-AA31-C4CDCD2F8D0C}">
      <dsp:nvSpPr>
        <dsp:cNvPr id="0" name=""/>
        <dsp:cNvSpPr/>
      </dsp:nvSpPr>
      <dsp:spPr>
        <a:xfrm>
          <a:off x="4161658" y="241324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Интерактивные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игры</a:t>
          </a:r>
          <a:r>
            <a:rPr lang="ru-RU" sz="2000" b="1" kern="1200" dirty="0" smtClean="0">
              <a:solidFill>
                <a:schemeClr val="tx1"/>
              </a:solidFill>
            </a:rPr>
            <a:t> по разной тематике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161658" y="2413243"/>
        <a:ext cx="2428875" cy="14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D51D4F-532A-4EAB-9131-3DFD0BFD3CFF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E46FD7-7ED8-41C7-83AF-D3ED9A211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ПГО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Пышминский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3»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Ширковская Е.А.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44824"/>
            <a:ext cx="82296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«Использование ИКТ – технологии в познавательном развитии старших дошкольников»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4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«Продолжи ряд»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Semiy\Desktop\фото ИД\IMG_20191119_102523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05031" cy="316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Semiy\Desktop\фото ИД\IMG_20191119_1027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81642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52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emiy\Desktop\фото ИД\IMG_20191119_10305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77145" cy="3046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Semiy\Desktop\фото ИД\IMG_20191119_1028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7418"/>
            <a:ext cx="3982586" cy="311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Semiy\AppData\Local\Microsoft\Windows\Temporary Internet Files\Content.Word\IMG_20191121_1147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0637"/>
            <a:ext cx="3960440" cy="302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Semiy\AppData\Local\Microsoft\Windows\Temporary Internet Files\Content.Word\IMG_20191121_1146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04" y="3424446"/>
            <a:ext cx="3960440" cy="314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27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«Соедини числа» (числовой ряд)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Semiy\Desktop\фото ИД\IMG_20191119_104705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6695"/>
            <a:ext cx="3744884" cy="273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Semiy\Desktop\фото ИД\IMG_20191119_1049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16" y="1124744"/>
            <a:ext cx="3672408" cy="2658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Semiy\Desktop\фото ИД\IMG_20191119_1050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2" y="3783535"/>
            <a:ext cx="3769995" cy="282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36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emiy\AppData\Local\Microsoft\Windows\Temporary Internet Files\Content.Word\IMG_20191121_11515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96101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Semiy\AppData\Local\Microsoft\Windows\Temporary Internet Files\Content.Word\IMG_20191121_1154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5"/>
          <a:stretch/>
        </p:blipFill>
        <p:spPr bwMode="auto">
          <a:xfrm>
            <a:off x="4716015" y="2996952"/>
            <a:ext cx="378875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4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«Вставь пропущенное число»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Semiy\AppData\Local\Microsoft\Windows\Temporary Internet Files\Content.Word\IMG_20191121_11264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815542" cy="295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Semiy\AppData\Local\Microsoft\Windows\Temporary Internet Files\Content.Word\IMG_20191121_112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77" y="1196752"/>
            <a:ext cx="4266019" cy="309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Semiy\AppData\Local\Microsoft\Windows\Temporary Internet Files\Content.Word\IMG_20191121_1122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65" y="3501008"/>
            <a:ext cx="3816424" cy="317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52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«Засели домик» (состав числа)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Semiy\AppData\Local\Microsoft\Windows\Temporary Internet Files\Content.Word\IMG_20191121_11344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29" y="3140968"/>
            <a:ext cx="4032448" cy="316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Semiy\AppData\Local\Microsoft\Windows\Temporary Internet Files\Content.Word\IMG_20191121_1137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0604"/>
            <a:ext cx="4032448" cy="2542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1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игра является:</a:t>
            </a:r>
            <a:br>
              <a:rPr lang="ru-RU" sz="4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4823048"/>
          </a:xfrm>
        </p:spPr>
        <p:txBody>
          <a:bodyPr>
            <a:norm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развлекательным, и  полезным  материалом во время занятий: дети с удовольствием выполняют интерактивные задания, упражнения, усваивая и закрепляя пройденный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дополнением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огромному спектру игр, в которые играют дети: настольные, предметные, ролевые, сюжетные и другие виды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дополнительным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бонусом на групповых и индивидуальных занятиях.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7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использования интерактивных игр для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35280" cy="5832648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позволяет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включаться трем видам памяти: зрительной, слуховой, моторной; 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повышает мотивацию обучения детей, активизацию непроизвольного внимания за счет использования новых способов подачи материала, помогает развитию произвольного внимания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развивает мелкую моторику детей за счет управления   «волшебным  фломастером», указкой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4)повышает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самооценку ребенка за счет системы поощрений, возможности исправить недочеты самостоятельно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формирует активную позицию за счет представления себя в новой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побуждает детей к познавательной деятельности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7)расширяет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получаемой информации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8)формирует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 самостоятельной продуктивной деятельности;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развивает такие волевые качества, как самостоятельность, собранность, усидчивость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29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3813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элементарных математический представлений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6838750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0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emiy\Desktop\uil-die-een-appel-houden-4170126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"/>
          <a:stretch/>
        </p:blipFill>
        <p:spPr bwMode="auto">
          <a:xfrm>
            <a:off x="4716016" y="2852936"/>
            <a:ext cx="3415179" cy="34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Мир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котором развивается современный ребенок,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коренным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образом отличается от мира,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котором выросли его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Согласно новым требованиям ФГОС ДО, внедрение инновационных технологий призвано, прежде всего, повысить мотивацию детей к получению новых знаний. Ускорить процесс усвоения знаний. Одним их инновационных направлений являются компьютерные и мультимедийные технологии.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003232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Работа с интерактивной доской включает в себя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дидактические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ситуации; </a:t>
            </a:r>
          </a:p>
          <a:p>
            <a:pPr algn="just"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детей и многое другое.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ИД в совместной и самостоятельной деятельности ребёнка является одним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действенных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способов мотивации и индивидуализации его обучения, развития творческих способностей и создания благоприятного эмоционального фона.</a:t>
            </a:r>
          </a:p>
        </p:txBody>
      </p:sp>
      <p:pic>
        <p:nvPicPr>
          <p:cNvPr id="7" name="Рисунок 6" descr="C:\Users\Semiy\AppData\Local\Microsoft\Windows\Temporary Internet Files\Content.Word\IMG_20191121_1114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2475230" cy="185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34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ClrTx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повысить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познавательной активности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старшего дошкольного возраста через интерактивные игры в процессе формирования элементарных математических представлений у детей старшего дошкольного возраста.</a:t>
            </a:r>
          </a:p>
          <a:p>
            <a:pPr marL="320040" lvl="1" indent="0">
              <a:buClrTx/>
              <a:buNone/>
            </a:pPr>
            <a:endParaRPr lang="ru-RU" dirty="0"/>
          </a:p>
        </p:txBody>
      </p:sp>
      <p:pic>
        <p:nvPicPr>
          <p:cNvPr id="4" name="Рисунок 3" descr="C:\Users\Semiy\AppData\Local\Microsoft\Windows\Temporary Internet Files\Content.Word\IMG_20191121_1111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98" y="3789040"/>
            <a:ext cx="3141962" cy="24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93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ClrTx/>
            </a:pPr>
            <a:r>
              <a:rPr lang="ru-RU" dirty="0"/>
              <a:t>Повышать познавательную активность детей. Расширить и систематизировать знания детей по разделу ФЭМП. </a:t>
            </a:r>
          </a:p>
          <a:p>
            <a:pPr lvl="0">
              <a:buClrTx/>
            </a:pPr>
            <a:r>
              <a:rPr lang="ru-RU" dirty="0"/>
              <a:t>Учить способам практической деятельности в области математики с использованием ИКТ.</a:t>
            </a:r>
          </a:p>
          <a:p>
            <a:pPr lvl="0">
              <a:buClrTx/>
            </a:pPr>
            <a:r>
              <a:rPr lang="ru-RU" dirty="0"/>
              <a:t>Способствовать развитию психических познавательных процессов: восприятия, внимания, памяти, логического мышления.</a:t>
            </a:r>
          </a:p>
          <a:p>
            <a:pPr lvl="0">
              <a:buClrTx/>
            </a:pPr>
            <a:r>
              <a:rPr lang="ru-RU" dirty="0"/>
              <a:t>Формировать у детей интерес к разнообразной интеллектуальной деятельности.</a:t>
            </a:r>
          </a:p>
          <a:p>
            <a:pPr lvl="0">
              <a:buClrTx/>
            </a:pPr>
            <a:r>
              <a:rPr lang="ru-RU" dirty="0"/>
              <a:t>Повышать мотивацию детей во время ООД.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6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игра позволяет демонстрировать дошкольникам: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946536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43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«Весёлая математика»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Semiy\Desktop\фото ИД\IMG_20191107_1106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945518" cy="37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emiy\Desktop\фото ИД\IMG_20191107_11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«Лабиринт»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Semiy\Desktop\фото ИД\IMG_20191119_10174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7890"/>
            <a:ext cx="4392488" cy="3648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Semiy\Desktop\фото ИД\IMG_20191119_1013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90900" cy="4667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01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emiy\AppData\Local\Microsoft\Windows\Temporary Internet Files\Content.Word\IMG_20191121_11173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642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Semiy\AppData\Local\Microsoft\Windows\Temporary Internet Files\Content.Word\IMG_20191121_1115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32656"/>
            <a:ext cx="363609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Semiy\AppData\Local\Microsoft\Windows\Temporary Internet Files\Content.Word\IMG_20191121_1114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52839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Semiy\Desktop\фото ИД\IMG_20191119_1018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19" y="3639941"/>
            <a:ext cx="365887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48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221</TotalTime>
  <Words>387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Тема: «Использование ИКТ – технологии в познавательном развитии старших дошкольников» </vt:lpstr>
      <vt:lpstr>Актуальность</vt:lpstr>
      <vt:lpstr>  </vt:lpstr>
      <vt:lpstr>Цель</vt:lpstr>
      <vt:lpstr>Задачи</vt:lpstr>
      <vt:lpstr>Интерактивная игра позволяет демонстрировать дошкольникам:</vt:lpstr>
      <vt:lpstr>«Весёлая математика»</vt:lpstr>
      <vt:lpstr>«Лабиринт»</vt:lpstr>
      <vt:lpstr>Презентация PowerPoint</vt:lpstr>
      <vt:lpstr>«Продолжи ряд»</vt:lpstr>
      <vt:lpstr>Презентация PowerPoint</vt:lpstr>
      <vt:lpstr>«Соедини числа» (числовой ряд)</vt:lpstr>
      <vt:lpstr>Презентация PowerPoint</vt:lpstr>
      <vt:lpstr>«Вставь пропущенное число»</vt:lpstr>
      <vt:lpstr>«Засели домик» (состав числа)</vt:lpstr>
      <vt:lpstr>Интерактивная игра является: </vt:lpstr>
      <vt:lpstr>Преимущества использования интерактивных игр для ребенка:</vt:lpstr>
      <vt:lpstr>Уровень сформированности элементарных математический представлений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Semiy</dc:creator>
  <cp:lastModifiedBy>Semiy</cp:lastModifiedBy>
  <cp:revision>18</cp:revision>
  <dcterms:created xsi:type="dcterms:W3CDTF">2019-12-30T05:49:47Z</dcterms:created>
  <dcterms:modified xsi:type="dcterms:W3CDTF">2020-01-09T13:20:49Z</dcterms:modified>
</cp:coreProperties>
</file>