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08" r:id="rId3"/>
    <p:sldId id="309" r:id="rId4"/>
    <p:sldId id="310" r:id="rId5"/>
    <p:sldId id="311" r:id="rId6"/>
    <p:sldId id="258" r:id="rId7"/>
    <p:sldId id="312" r:id="rId8"/>
    <p:sldId id="26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03" r:id="rId30"/>
    <p:sldId id="304" r:id="rId31"/>
    <p:sldId id="305" r:id="rId32"/>
    <p:sldId id="306" r:id="rId33"/>
    <p:sldId id="307" r:id="rId34"/>
    <p:sldId id="278" r:id="rId35"/>
    <p:sldId id="282" r:id="rId36"/>
    <p:sldId id="27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2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-0GGCqDwHIms/VBXNUUAfmfI/AAAAAAAAftk/MuEn3I7Zdns/s1600/14.09.2014+13-55-46_0095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2.bp.blogspot.com/-i8xkMN_u7hA/VBXJ4jG5Y9I/AAAAAAAAfs4/WXyaaM52abo/s1600/%D0%AD%D0%BB%D0%B5%D0%BC%D0%B5%D0%BD%D1%82%D1%8B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4.bp.blogspot.com/-MGdzHZ87w2o/VBXJ3s1q7rI/AAAAAAAAfso/gnP5Pmgf1-E/s1600/%D0%AD%D0%BB%D0%B5%D0%BC%D0%B5%D0%BD%D1%82%D1%8B2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1.bp.blogspot.com/-oM01rz7i-Yo/VBXJ1uNLbqI/AAAAAAAAfsQ/j9GsaeqYU3k/s1600/20.08.2014+9-57-02_002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1.bp.blogspot.com/-HqQCgMeLV7E/VBXJ0S05n1I/AAAAAAAAfsE/IRPu_1hEPFM/s1600/28.02.2014+0-18-49_0079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tranamasterov.ru/node/581310" TargetMode="External"/><Relationship Id="rId3" Type="http://schemas.openxmlformats.org/officeDocument/2006/relationships/hyperlink" Target="http://dailykids.ru/go.php?url=http://www.babyblog.ru/community/post/weeks/159859" TargetMode="External"/><Relationship Id="rId7" Type="http://schemas.openxmlformats.org/officeDocument/2006/relationships/hyperlink" Target="http://ta-vi-ka.blogspot.ca/2014/02/lapbook-winter.html" TargetMode="External"/><Relationship Id="rId2" Type="http://schemas.openxmlformats.org/officeDocument/2006/relationships/hyperlink" Target="http://www.homeschoolshare.com/Lapbooks_at_HS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vika.ru/2013/09/lapbook-autumn.html" TargetMode="External"/><Relationship Id="rId5" Type="http://schemas.openxmlformats.org/officeDocument/2006/relationships/hyperlink" Target="http://dailykids.ru/go.php?url=http://www.tavika.ru/2013/06/lapbook-crow.html" TargetMode="External"/><Relationship Id="rId4" Type="http://schemas.openxmlformats.org/officeDocument/2006/relationships/hyperlink" Target="https://ru.pinterest.com/Antavika/lapboo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5527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Муниципальное бюджетное дошкольное образовательное учреждение «Центр развития ребёнка – детский сад №1 «Ромашка» села Спасское Спасского района Приморского </a:t>
            </a:r>
            <a:r>
              <a:rPr lang="ru-RU" dirty="0" smtClean="0"/>
              <a:t>края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</a:t>
            </a:r>
            <a:r>
              <a:rPr lang="ru-RU" sz="6600" b="1" dirty="0" err="1" smtClean="0">
                <a:solidFill>
                  <a:schemeClr val="tx2"/>
                </a:solidFill>
              </a:rPr>
              <a:t>Лэпбук</a:t>
            </a:r>
            <a:endParaRPr lang="ru-RU" sz="6600" b="1" dirty="0" smtClean="0">
              <a:solidFill>
                <a:schemeClr val="tx2"/>
              </a:solidFill>
            </a:endParaRPr>
          </a:p>
          <a:p>
            <a:r>
              <a:rPr lang="ru-RU" b="1" dirty="0" smtClean="0"/>
              <a:t>                                                                                       </a:t>
            </a:r>
          </a:p>
          <a:p>
            <a:endParaRPr lang="ru-RU" b="1" dirty="0"/>
          </a:p>
          <a:p>
            <a:r>
              <a:rPr lang="ru-RU" b="1" dirty="0" smtClean="0"/>
              <a:t>                                                                      Рожкова А.С</a:t>
            </a:r>
          </a:p>
          <a:p>
            <a:endParaRPr lang="ru-RU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060848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помогают быстро и эффективно усвоить новую информацию и закрепить изученное в занимательно-игровой форме. Эти тематические пособия имеют яркое оформление, четкую структуру и в идеале разрабатываются специально под конкретного ребенка с его уровнем знаний</a:t>
            </a:r>
          </a:p>
        </p:txBody>
      </p:sp>
    </p:spTree>
    <p:extLst>
      <p:ext uri="{BB962C8B-B14F-4D97-AF65-F5344CB8AC3E}">
        <p14:creationId xmlns:p14="http://schemas.microsoft.com/office/powerpoint/2010/main" val="82136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04864"/>
            <a:ext cx="61206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Рекомендуемый возраст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занятий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5 лет и выше. Дети 7-8 лет уже могут совершенно самостоятельно придумывать и делать свои собственные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539826" cy="491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занятий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итоговый результат совместной работы с детьми по той или иной теме. Его изготовлению должны предшествовать тематические занятия и игры, обсуждение  сложных вопросов, выполнение заданий. В этом случае ребенок будет готов к изготовлению тематической папки вместе с вами, и она действительно выполнит свою роль как закрепляющего, систематизирующего дидактического и игрового пособия</a:t>
            </a:r>
          </a:p>
        </p:txBody>
      </p:sp>
    </p:spTree>
    <p:extLst>
      <p:ext uri="{BB962C8B-B14F-4D97-AF65-F5344CB8AC3E}">
        <p14:creationId xmlns:p14="http://schemas.microsoft.com/office/powerpoint/2010/main" val="120913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56792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можно делать как индивидуально, так и на групповом занятии. В случае работы с группой детей возможны два варианта: либо преподаватель распределяет задания между учениками, и все вместе они собирают и заполняют одну папку. Либо преподаватель показывает мастер-класс, а дети с его помощью делают каждый свой экземпляр папки</a:t>
            </a:r>
          </a:p>
        </p:txBody>
      </p:sp>
    </p:spTree>
    <p:extLst>
      <p:ext uri="{BB962C8B-B14F-4D97-AF65-F5344CB8AC3E}">
        <p14:creationId xmlns:p14="http://schemas.microsoft.com/office/powerpoint/2010/main" val="395444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2776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Идеальный вариант изготовления тематической папки – совместно с ребенком, тогда он запоминает информацию в процессе создания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ходе работы с тематическим материалом ребенок проводит наблюдения, выполняет задания, изучает и закрепляет информацию. Впоследствии, имея под рукой готовую тематическую папку, ребенок может освежить свои знания по той или иной теме</a:t>
            </a:r>
          </a:p>
        </p:txBody>
      </p:sp>
    </p:spTree>
    <p:extLst>
      <p:ext uri="{BB962C8B-B14F-4D97-AF65-F5344CB8AC3E}">
        <p14:creationId xmlns:p14="http://schemas.microsoft.com/office/powerpoint/2010/main" val="190280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Разновидности тематических папок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зависимости от назначения: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учебные;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игровые;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поздравительные,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праздничные;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автобиографические (папка-отчет о каком-то важном событии в жизни ребенка: путешествии, походе в цирк, каникулярном досуге и т.д.)</a:t>
            </a:r>
          </a:p>
        </p:txBody>
      </p:sp>
    </p:spTree>
    <p:extLst>
      <p:ext uri="{BB962C8B-B14F-4D97-AF65-F5344CB8AC3E}">
        <p14:creationId xmlns:p14="http://schemas.microsoft.com/office/powerpoint/2010/main" val="30707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5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Зачем нужен </a:t>
            </a:r>
            <a:r>
              <a:rPr lang="ru-RU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Он помогает ребенку по своему желанию организовать информацию по изучаемой теме и лучше понять и запомнить материал (особенно если ваш ребенок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визуал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Взрослым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визуалам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такая форма обучения тоже понравится.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 Это отличный способ для повторения пройденного. В любое удобное время ребенок просто открывает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 радостью повторяет пройденное, рассматривая сделанную своими же руками книжку</a:t>
            </a:r>
          </a:p>
        </p:txBody>
      </p:sp>
    </p:spTree>
    <p:extLst>
      <p:ext uri="{BB962C8B-B14F-4D97-AF65-F5344CB8AC3E}">
        <p14:creationId xmlns:p14="http://schemas.microsoft.com/office/powerpoint/2010/main" val="301439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5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3. Ребенок научится самостоятельно собирать и организовывать информацию – хорошая подготовка к написанию рефератов и курсовых.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хорошо подойдет для занятий в группах, где одновременно обучаются дети разных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возрастов. Можно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выбрать задания под силу каждому (для малышей – кармашки с карточками или фигурками животных, например, а старшим детям – задания, подразумевающие умение писать и т.д.) и сделать такую коллективную книжку.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Создание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является  одним  из видов совместной деятельности взрослого и детей. А может быть еще и формой представления итогов проекта или тематической недели</a:t>
            </a:r>
          </a:p>
        </p:txBody>
      </p:sp>
    </p:spTree>
    <p:extLst>
      <p:ext uri="{BB962C8B-B14F-4D97-AF65-F5344CB8AC3E}">
        <p14:creationId xmlns:p14="http://schemas.microsoft.com/office/powerpoint/2010/main" val="370411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чего состоит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состоит из папки формата А3, в которую вклеиваются кармашки, книжки-раскладушки, окошки и другие детали с наглядной информацией.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вам понадобится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распечатанные шаблоны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 плотной бумаги формата А3 или 2  листа А4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ножницы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клей-карандаш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цветные карандаши, фломастеры, разноцветные ручки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скотч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безграничная фантазия.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для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для папки может быть совершенно любой, как и ее сложность. Но лучше всего получаются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какие-то частные,  а  не  на  общие  темы.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5670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ребенка дошкольного возраста во многом зависит от того, как устроена предметно-пространственная среда в группе. Роль взрослого заключается в правильном моделировании такой среды, которая способствует максимальному развитию личности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40176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не просто книжка с картинками. Это учебное пособие. Поэтому   надо продумать, что он должен включать в себя, чтобы полностью раскрыть тему. А для этого нужен план того, что вы хотите в этой папке рассказать.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Макет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к сделать лэпбук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2348" r="1501" b="12796"/>
          <a:stretch/>
        </p:blipFill>
        <p:spPr bwMode="auto">
          <a:xfrm>
            <a:off x="2214546" y="1500175"/>
            <a:ext cx="4786346" cy="35719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лементы лэпбука - кармашки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49" b="15751"/>
          <a:stretch/>
        </p:blipFill>
        <p:spPr bwMode="auto">
          <a:xfrm rot="21410785">
            <a:off x="842735" y="1571256"/>
            <a:ext cx="2643206" cy="214314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элементы лепбука - кармашки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" r="46293" b="9513"/>
          <a:stretch/>
        </p:blipFill>
        <p:spPr bwMode="auto">
          <a:xfrm>
            <a:off x="5000628" y="2214554"/>
            <a:ext cx="2571768" cy="264320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2143105" y="3919713"/>
            <a:ext cx="2571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Кармашки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143380"/>
            <a:ext cx="2357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Конверты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7"/>
            <a:ext cx="5544616" cy="274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848" y="144463"/>
            <a:ext cx="255814" cy="19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419838"/>
            <a:ext cx="313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Вращающиеся круги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3"/>
            <a:ext cx="48895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786322"/>
            <a:ext cx="2174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Книжечки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249556" cy="393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491276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Книжки-гармошки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00200"/>
            <a:ext cx="5681604" cy="372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endParaRPr lang="ru-RU" dirty="0"/>
          </a:p>
        </p:txBody>
      </p:sp>
      <p:pic>
        <p:nvPicPr>
          <p:cNvPr id="4" name="Содержимое 3" descr="элементы лэпбука - блокнотик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5528" b="8656"/>
          <a:stretch/>
        </p:blipFill>
        <p:spPr bwMode="auto">
          <a:xfrm>
            <a:off x="1285852" y="1571612"/>
            <a:ext cx="2728967" cy="232886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элементы лэпбука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134" r="13411" b="16203"/>
          <a:stretch/>
        </p:blipFill>
        <p:spPr bwMode="auto">
          <a:xfrm>
            <a:off x="5072066" y="2071678"/>
            <a:ext cx="2697561" cy="2504660"/>
          </a:xfrm>
          <a:prstGeom prst="rect">
            <a:avLst/>
          </a:prstGeom>
          <a:ln w="38100" cap="sq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3240" y="4000504"/>
            <a:ext cx="201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Блокноты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917596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«Времена года»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363">
            <a:off x="255766" y="2207724"/>
            <a:ext cx="4363721" cy="324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425" y="17542567"/>
            <a:ext cx="1181118" cy="88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9839">
            <a:off x="4820706" y="1761915"/>
            <a:ext cx="3516033" cy="39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-20180816-WA00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404937"/>
            <a:ext cx="539750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980728"/>
            <a:ext cx="395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Лэпбук</a:t>
            </a:r>
            <a:r>
              <a:rPr lang="ru-RU" sz="2400" b="1" dirty="0" smtClean="0"/>
              <a:t> </a:t>
            </a:r>
            <a:r>
              <a:rPr lang="ru-RU" sz="2400" b="1" dirty="0"/>
              <a:t>«Приморский край»</a:t>
            </a:r>
          </a:p>
        </p:txBody>
      </p:sp>
    </p:spTree>
    <p:extLst>
      <p:ext uri="{BB962C8B-B14F-4D97-AF65-F5344CB8AC3E}">
        <p14:creationId xmlns:p14="http://schemas.microsoft.com/office/powerpoint/2010/main" val="363894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843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Современному ребенку необходимо не столько много знать, сколько последовательно и доказательно мыслить, проявлять умственное напряжение. Содержание и методы обучения дошкольников направлены на развитие внимания, памяти, творческого воображения, на выработку умения сравнивать, выделять характерные свойства предметов, обобщать их по определенному признаку, получать удовлетворение от найденного решения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22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6" t="6860" r="11386" b="7655"/>
          <a:stretch/>
        </p:blipFill>
        <p:spPr bwMode="auto">
          <a:xfrm>
            <a:off x="142200" y="1112083"/>
            <a:ext cx="4410075" cy="28270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86919"/>
            <a:ext cx="4876800" cy="354266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2843808" y="620688"/>
            <a:ext cx="553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Лэпбук</a:t>
            </a:r>
            <a:r>
              <a:rPr lang="ru-RU" sz="2400" b="1" dirty="0" smtClean="0"/>
              <a:t> </a:t>
            </a:r>
            <a:r>
              <a:rPr lang="ru-RU" sz="2400" b="1" dirty="0"/>
              <a:t>«История новогодней игрушки»</a:t>
            </a:r>
          </a:p>
        </p:txBody>
      </p:sp>
    </p:spTree>
    <p:extLst>
      <p:ext uri="{BB962C8B-B14F-4D97-AF65-F5344CB8AC3E}">
        <p14:creationId xmlns:p14="http://schemas.microsoft.com/office/powerpoint/2010/main" val="1116560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758232" cy="287260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12242" r="20658" b="18103"/>
          <a:stretch/>
        </p:blipFill>
        <p:spPr bwMode="auto">
          <a:xfrm>
            <a:off x="899592" y="1556792"/>
            <a:ext cx="3115310" cy="418719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2267744" y="836712"/>
            <a:ext cx="587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Лэпбук</a:t>
            </a:r>
            <a:r>
              <a:rPr lang="ru-RU" sz="2400" b="1" dirty="0" smtClean="0"/>
              <a:t> </a:t>
            </a:r>
            <a:r>
              <a:rPr lang="ru-RU" sz="2400" b="1" dirty="0"/>
              <a:t>«Мы знаем, гордимся и помним».</a:t>
            </a:r>
          </a:p>
        </p:txBody>
      </p:sp>
    </p:spTree>
    <p:extLst>
      <p:ext uri="{BB962C8B-B14F-4D97-AF65-F5344CB8AC3E}">
        <p14:creationId xmlns:p14="http://schemas.microsoft.com/office/powerpoint/2010/main" val="3806573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20180827_1049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913038" cy="335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AppData\Local\Microsoft\Windows\Temporary Internet Files\Content.Word\20180827_1049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453" y="1467858"/>
            <a:ext cx="3998595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55976" y="692697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b="1" dirty="0" err="1" smtClean="0"/>
              <a:t>Лэпбук</a:t>
            </a:r>
            <a:r>
              <a:rPr lang="ru-RU" sz="2400" b="1" dirty="0" smtClean="0"/>
              <a:t> </a:t>
            </a:r>
            <a:r>
              <a:rPr lang="ru-RU" sz="2400" b="1" dirty="0"/>
              <a:t>«ПДД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1843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20180827_1136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536181" cy="349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AppData\Local\Microsoft\Windows\Temporary Internet Files\Content.Word\20180827_1136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531" y="1448780"/>
            <a:ext cx="4104455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55976" y="1124744"/>
            <a:ext cx="479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Лэпбук</a:t>
            </a:r>
            <a:r>
              <a:rPr lang="ru-RU" sz="2400" b="1" dirty="0" smtClean="0"/>
              <a:t> </a:t>
            </a:r>
            <a:r>
              <a:rPr lang="ru-RU" sz="2400" b="1" dirty="0"/>
              <a:t>«Книга - наш друг»</a:t>
            </a:r>
          </a:p>
        </p:txBody>
      </p:sp>
    </p:spTree>
    <p:extLst>
      <p:ext uri="{BB962C8B-B14F-4D97-AF65-F5344CB8AC3E}">
        <p14:creationId xmlns:p14="http://schemas.microsoft.com/office/powerpoint/2010/main" val="338858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Направление мысли обрисовано, дело осталось за малым. Собирайте материал, садитесь вместе с ребенком в удобное место и погрузитесь в процесс творчества, радостный и волнительный</a:t>
            </a:r>
            <a:r>
              <a:rPr lang="en-US" sz="2800" dirty="0" smtClean="0"/>
              <a:t>. </a:t>
            </a:r>
            <a:r>
              <a:rPr lang="ru-RU" sz="2800" dirty="0" smtClean="0"/>
              <a:t>Я уверена в том, что вы получите массу удовольствия!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Полезные ссылки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hlinkClick r:id="rId2"/>
              </a:rPr>
              <a:t>http://www.homeschoolshare.com/Lapbooks_at_HSS.php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  <a:hlinkClick r:id="rId3"/>
              </a:rPr>
              <a:t>http://www.babyblog.ru/community/post/weeks/159859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hlinkClick r:id="rId4"/>
              </a:rPr>
              <a:t>https://r</a:t>
            </a:r>
            <a:r>
              <a:rPr lang="ru-RU" sz="2000" b="1" dirty="0" smtClean="0">
                <a:solidFill>
                  <a:srgbClr val="002060"/>
                </a:solidFill>
                <a:hlinkClick r:id="rId5"/>
              </a:rPr>
              <a:t> http://www.tavika.ru/2013/06/lapbook-crow.html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hlinkClick r:id="rId4"/>
              </a:rPr>
              <a:t>u.pinterest.com</a:t>
            </a:r>
            <a:r>
              <a:rPr lang="ru-RU" sz="2000" b="1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ru-RU" sz="2000" b="1" dirty="0" err="1" smtClean="0">
                <a:solidFill>
                  <a:srgbClr val="002060"/>
                </a:solidFill>
                <a:hlinkClick r:id="rId4"/>
              </a:rPr>
              <a:t>Antavika</a:t>
            </a:r>
            <a:r>
              <a:rPr lang="ru-RU" sz="2000" b="1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ru-RU" sz="2000" b="1" dirty="0" err="1" smtClean="0">
                <a:solidFill>
                  <a:srgbClr val="002060"/>
                </a:solidFill>
                <a:hlinkClick r:id="rId4"/>
              </a:rPr>
              <a:t>lapbook</a:t>
            </a:r>
            <a:r>
              <a:rPr lang="ru-RU" sz="2000" b="1" dirty="0" smtClean="0">
                <a:solidFill>
                  <a:srgbClr val="002060"/>
                </a:solidFill>
                <a:hlinkClick r:id="rId4"/>
              </a:rPr>
              <a:t>/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hlinkClick r:id="rId6"/>
              </a:rPr>
              <a:t>http://www.tavika.ru/2013/09/lapbook-autumn.html</a:t>
            </a:r>
            <a:r>
              <a:rPr lang="ru-RU" sz="2000" b="1" dirty="0" smtClean="0"/>
              <a:t>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hlinkClick r:id="rId7"/>
              </a:rPr>
              <a:t>http://ta-vi-ka.blogspot.ca/2014/02/lapbook-winter.html#sthash.efg4O48G.dpuf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hlinkClick r:id="rId8"/>
              </a:rPr>
              <a:t>http://stranamasterov.ru/node/581310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20840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сам действует с объектами, он лучше познает окружающий мир, поэтому приоритет в работе с детьми следует отдавать практическим методам обучения.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перспективных методов, способствующих решению данной проблемы, является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059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82883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Актуальностью данной темы является то,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отличный способ закрепления и повторения материалов проекта или тематической недели</a:t>
            </a:r>
          </a:p>
        </p:txBody>
      </p:sp>
    </p:spTree>
    <p:extLst>
      <p:ext uri="{BB962C8B-B14F-4D97-AF65-F5344CB8AC3E}">
        <p14:creationId xmlns:p14="http://schemas.microsoft.com/office/powerpoint/2010/main" val="12523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4210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колени,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книга). Если переводить дословно, 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книжка на коленях. Часто можно встретить и другие названия: тематическая папка, интерактивная папка, папка проектов. Но суть сводится к тому, что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самодельная интерактивная папка с кармашками, мини-книжками, окошками, подвижными деталями, вставками, которые ребенок может доставать, перекладывать, складывать по своему усмотрению. В ней собирается материал по какой-то определенной теме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7848872" cy="3196952"/>
          </a:xfrm>
        </p:spPr>
        <p:txBody>
          <a:bodyPr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разновидность метода проекта.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все этапы проекта: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целеполагание (выбор темы)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(составление плана)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выполнение (практическая часть)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подведение итогов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07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нужен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Повторять пройденное в игровой форме проще и приятнее. В процессе творчества ребенок усваивает навыки подбора и систематизации информации. В будущем это очень пригодится, особенно в период, когда обучением придется заниматься самостоятельно. Ну и, наконец, это просто безумно увлекательно!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56792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это не только мощный справочный инструмент и особая форма организации учебного материала, это, прежде всего, основа партнерской проектной деятельности взрослого с детьми (педагога с воспитанниками, родителя с ребенком). Основа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создается педагогом и дополняется, совершенствуется вместе с детьми и их родителями. В результате такой работы у вас получается отлично проработанный исследовательский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78793983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1103</Words>
  <Application>Microsoft Office PowerPoint</Application>
  <PresentationFormat>Экран (4:3)</PresentationFormat>
  <Paragraphs>89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лэпбук  </vt:lpstr>
      <vt:lpstr>Презентация PowerPoint</vt:lpstr>
      <vt:lpstr>Зачем нужен лэпбук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 чего состоит лэпбук  </vt:lpstr>
      <vt:lpstr>Тема для лэпбука </vt:lpstr>
      <vt:lpstr>План</vt:lpstr>
      <vt:lpstr>Макет</vt:lpstr>
      <vt:lpstr>Элементы </vt:lpstr>
      <vt:lpstr>Элементы</vt:lpstr>
      <vt:lpstr>Элементы</vt:lpstr>
      <vt:lpstr>Элементы</vt:lpstr>
      <vt:lpstr>Элементы</vt:lpstr>
      <vt:lpstr>Элементы</vt:lpstr>
      <vt:lpstr>Лэпбук «Времена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Полезные 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ц</cp:lastModifiedBy>
  <cp:revision>68</cp:revision>
  <dcterms:created xsi:type="dcterms:W3CDTF">2014-07-06T18:18:01Z</dcterms:created>
  <dcterms:modified xsi:type="dcterms:W3CDTF">2018-08-30T01:36:42Z</dcterms:modified>
</cp:coreProperties>
</file>