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2"/>
  </p:notesMasterIdLst>
  <p:sldIdLst>
    <p:sldId id="256" r:id="rId2"/>
    <p:sldId id="269" r:id="rId3"/>
    <p:sldId id="273" r:id="rId4"/>
    <p:sldId id="270" r:id="rId5"/>
    <p:sldId id="274" r:id="rId6"/>
    <p:sldId id="276" r:id="rId7"/>
    <p:sldId id="271" r:id="rId8"/>
    <p:sldId id="272" r:id="rId9"/>
    <p:sldId id="275" r:id="rId10"/>
    <p:sldId id="268" r:id="rId11"/>
  </p:sldIdLst>
  <p:sldSz cx="9144000" cy="6858000" type="screen4x3"/>
  <p:notesSz cx="7102475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>
      <p:cViewPr varScale="1">
        <p:scale>
          <a:sx n="88" d="100"/>
          <a:sy n="88" d="100"/>
        </p:scale>
        <p:origin x="133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0BA7C4F4-33AD-4747-9FE8-50CBD2A71533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66" tIns="49533" rIns="99066" bIns="4953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7E08B16A-138C-478C-A8F1-EA485A48B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E8F59-D90C-4D7F-BF9B-6518C7B9D378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CB72-F3DB-4E18-AAD5-6C861BF1C8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E8F59-D90C-4D7F-BF9B-6518C7B9D378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CB72-F3DB-4E18-AAD5-6C861BF1C8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E8F59-D90C-4D7F-BF9B-6518C7B9D378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CB72-F3DB-4E18-AAD5-6C861BF1C8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E8F59-D90C-4D7F-BF9B-6518C7B9D378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CB72-F3DB-4E18-AAD5-6C861BF1C8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E8F59-D90C-4D7F-BF9B-6518C7B9D378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CB72-F3DB-4E18-AAD5-6C861BF1C8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E8F59-D90C-4D7F-BF9B-6518C7B9D378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CB72-F3DB-4E18-AAD5-6C861BF1C8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E8F59-D90C-4D7F-BF9B-6518C7B9D378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CB72-F3DB-4E18-AAD5-6C861BF1C8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E8F59-D90C-4D7F-BF9B-6518C7B9D378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CB72-F3DB-4E18-AAD5-6C861BF1C8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E8F59-D90C-4D7F-BF9B-6518C7B9D378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CB72-F3DB-4E18-AAD5-6C861BF1C8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E8F59-D90C-4D7F-BF9B-6518C7B9D378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CB72-F3DB-4E18-AAD5-6C861BF1C8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E8F59-D90C-4D7F-BF9B-6518C7B9D378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CB72-F3DB-4E18-AAD5-6C861BF1C8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E8F59-D90C-4D7F-BF9B-6518C7B9D378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1CB72-F3DB-4E18-AAD5-6C861BF1C8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ксана\Documents\лето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3143248"/>
            <a:ext cx="7772400" cy="1285884"/>
          </a:xfrm>
          <a:noFill/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i="1" dirty="0" smtClean="0">
                <a:solidFill>
                  <a:srgbClr val="7030A0"/>
                </a:solidFill>
              </a:rPr>
              <a:t>Добро пожаловать в среднюю группу «Звездочка»!</a:t>
            </a:r>
            <a:br>
              <a:rPr lang="ru-RU" sz="4000" b="1" i="1" dirty="0" smtClean="0">
                <a:solidFill>
                  <a:srgbClr val="7030A0"/>
                </a:solidFill>
              </a:rPr>
            </a:br>
            <a:r>
              <a:rPr lang="ru-RU" sz="4000" b="1" i="1" dirty="0" smtClean="0">
                <a:solidFill>
                  <a:srgbClr val="7030A0"/>
                </a:solidFill>
              </a:rPr>
              <a:t>С вами работают:</a:t>
            </a:r>
            <a:br>
              <a:rPr lang="ru-RU" sz="4000" b="1" i="1" dirty="0" smtClean="0">
                <a:solidFill>
                  <a:srgbClr val="7030A0"/>
                </a:solidFill>
              </a:rPr>
            </a:br>
            <a:r>
              <a:rPr lang="ru-RU" sz="4000" b="1" i="1" dirty="0" smtClean="0">
                <a:solidFill>
                  <a:srgbClr val="7030A0"/>
                </a:solidFill>
              </a:rPr>
              <a:t>Логопед: Елена Сергеевна</a:t>
            </a:r>
            <a:br>
              <a:rPr lang="ru-RU" sz="4000" b="1" i="1" dirty="0" smtClean="0">
                <a:solidFill>
                  <a:srgbClr val="7030A0"/>
                </a:solidFill>
              </a:rPr>
            </a:br>
            <a:r>
              <a:rPr lang="ru-RU" sz="4000" b="1" i="1" dirty="0" smtClean="0">
                <a:solidFill>
                  <a:srgbClr val="7030A0"/>
                </a:solidFill>
              </a:rPr>
              <a:t>Воспитатели: Елена Эдуардовна,</a:t>
            </a:r>
            <a:br>
              <a:rPr lang="ru-RU" sz="4000" b="1" i="1" dirty="0" smtClean="0">
                <a:solidFill>
                  <a:srgbClr val="7030A0"/>
                </a:solidFill>
              </a:rPr>
            </a:br>
            <a:r>
              <a:rPr lang="ru-RU" sz="4000" b="1" i="1" dirty="0" smtClean="0">
                <a:solidFill>
                  <a:srgbClr val="7030A0"/>
                </a:solidFill>
              </a:rPr>
              <a:t>Ольга Константиновна</a:t>
            </a:r>
            <a:br>
              <a:rPr lang="ru-RU" sz="4000" b="1" i="1" dirty="0" smtClean="0">
                <a:solidFill>
                  <a:srgbClr val="7030A0"/>
                </a:solidFill>
              </a:rPr>
            </a:br>
            <a:r>
              <a:rPr lang="ru-RU" sz="4000" b="1" i="1" dirty="0" smtClean="0">
                <a:solidFill>
                  <a:srgbClr val="7030A0"/>
                </a:solidFill>
              </a:rPr>
              <a:t>Помощник воспитателя: Виктория Сергеевна</a:t>
            </a:r>
            <a:r>
              <a:rPr lang="ru-RU" b="1" i="1" dirty="0" smtClean="0">
                <a:solidFill>
                  <a:srgbClr val="7030A0"/>
                </a:solidFill>
              </a:rPr>
              <a:t/>
            </a:r>
            <a:br>
              <a:rPr lang="ru-RU" b="1" i="1" dirty="0" smtClean="0">
                <a:solidFill>
                  <a:srgbClr val="7030A0"/>
                </a:solidFill>
              </a:rPr>
            </a:br>
            <a:endParaRPr lang="ru-RU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lum bright="32000" contrast="-29000"/>
          </a:blip>
          <a:srcRect/>
          <a:stretch>
            <a:fillRect/>
          </a:stretch>
        </p:blipFill>
        <p:spPr bwMode="auto">
          <a:xfrm>
            <a:off x="0" y="-167902"/>
            <a:ext cx="9144000" cy="724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3000" b="1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6500" b="1" i="1" dirty="0" smtClean="0">
                <a:solidFill>
                  <a:schemeClr val="accent4">
                    <a:lumMod val="75000"/>
                  </a:schemeClr>
                </a:solidFill>
              </a:rPr>
              <a:t>СПАСИБО </a:t>
            </a:r>
          </a:p>
          <a:p>
            <a:pPr algn="ctr">
              <a:buNone/>
            </a:pPr>
            <a:r>
              <a:rPr lang="ru-RU" sz="6500" b="1" i="1" dirty="0" smtClean="0">
                <a:solidFill>
                  <a:schemeClr val="accent4">
                    <a:lumMod val="75000"/>
                  </a:schemeClr>
                </a:solidFill>
              </a:rPr>
              <a:t>ЗА ВНИМАНИЕ!</a:t>
            </a:r>
            <a:endParaRPr lang="ru-RU" sz="65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Направления работы с детьми в логопедической группе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544036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правильного звукопроизношения;</a:t>
            </a:r>
            <a:b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артикуляционных движений, движений органов речи (губ, щек, языка);</a:t>
            </a:r>
            <a:b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совершенствование фонематических процессов, т.е. умения различать на слух звуки речи, слоги, слова в речи, схожие по звучанию, артикуляции;</a:t>
            </a:r>
            <a:b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совершенствование грамматического строя речи;</a:t>
            </a:r>
            <a:b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обогащение, активизация словарного запаса речи;</a:t>
            </a:r>
            <a:b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мелкой моторики рук, т.е. движений пальчиков (учеными доказано, что развитие мелких движений пальчиков взаимосвязано с развитием речевых зон головного мозга); подготовка руки к письму;</a:t>
            </a:r>
            <a:b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связной речи, подразумевающее  умение составлять рассказы, пересказывать тексты, рассказывать стихотворения, загадки, пословицы;</a:t>
            </a:r>
            <a:b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совершенствование просодической стороны речи, включающее выработку дикции, выразительности речи, правильного дыхания, работу над правильным ударением, темпом речи.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946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Гимнастика для языка с </a:t>
            </a:r>
            <a:r>
              <a:rPr lang="ru-RU" b="1" i="1" dirty="0" err="1" smtClean="0">
                <a:solidFill>
                  <a:srgbClr val="7030A0"/>
                </a:solidFill>
              </a:rPr>
              <a:t>Лосяшем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15" y="1556792"/>
            <a:ext cx="7961878" cy="4781128"/>
          </a:xfrm>
        </p:spPr>
      </p:pic>
    </p:spTree>
    <p:extLst>
      <p:ext uri="{BB962C8B-B14F-4D97-AF65-F5344CB8AC3E}">
        <p14:creationId xmlns:p14="http://schemas.microsoft.com/office/powerpoint/2010/main" val="12218396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3714746" cy="208823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семьи, родителей в преодолении речевых нарушений у </a:t>
            </a: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i="1" dirty="0">
                <a:solidFill>
                  <a:srgbClr val="7030A0"/>
                </a:solidFill>
              </a:rPr>
              <a:t/>
            </a:r>
            <a:br>
              <a:rPr lang="ru-RU" i="1" dirty="0">
                <a:solidFill>
                  <a:srgbClr val="7030A0"/>
                </a:solidFill>
              </a:rPr>
            </a:b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533454" cy="6468318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dirty="0" smtClean="0"/>
              <a:t>                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надо думать, что речевые дефекты исчезнут сами собой со временем. Для их преодоления необходима систематическая, длительная коррекционная работа, в которой родителям отводится значительная роль, поскольку большее время ребенок проводит дома с близкими ему людьми. Родители должны формировать правильное отношение к речевому нарушению у ребенка:</a:t>
            </a:r>
          </a:p>
          <a:p>
            <a:pPr>
              <a:buNone/>
            </a:pPr>
            <a:endParaRPr lang="ru-RU" sz="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5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5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для родителей:</a:t>
            </a:r>
          </a:p>
          <a:p>
            <a:pPr>
              <a:buNone/>
            </a:pP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ругать ребенка за неправильную речь;</a:t>
            </a:r>
            <a:b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ненавязчиво исправлять неправильное произношение;</a:t>
            </a:r>
            <a:b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 заострять внимание на запинках и повторах слогов и слов;</a:t>
            </a:r>
            <a:b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осуществлять позитивный настрой ребенка на занятия с педагогами.</a:t>
            </a:r>
          </a:p>
          <a:p>
            <a:endParaRPr lang="ru-RU" dirty="0"/>
          </a:p>
        </p:txBody>
      </p:sp>
      <p:pic>
        <p:nvPicPr>
          <p:cNvPr id="25602" name="Picture 2" descr="C:\Users\1\Desktop\1313288997_a017642546df27bd06dbe877c5242dd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2276872"/>
            <a:ext cx="3714746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Чтение сказок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64932"/>
            <a:ext cx="8229600" cy="3996499"/>
          </a:xfrm>
        </p:spPr>
      </p:pic>
    </p:spTree>
    <p:extLst>
      <p:ext uri="{BB962C8B-B14F-4D97-AF65-F5344CB8AC3E}">
        <p14:creationId xmlns:p14="http://schemas.microsoft.com/office/powerpoint/2010/main" val="18667722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Лепка «Хлебобулочное изделие»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err="1" smtClean="0">
                <a:solidFill>
                  <a:srgbClr val="7030A0"/>
                </a:solidFill>
              </a:rPr>
              <a:t>Развиваваем</a:t>
            </a:r>
            <a:r>
              <a:rPr lang="ru-RU" b="1" i="1" dirty="0" smtClean="0">
                <a:solidFill>
                  <a:srgbClr val="7030A0"/>
                </a:solidFill>
              </a:rPr>
              <a:t> пальчики, укрепляем речь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45258" y="1567111"/>
            <a:ext cx="3394472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708920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7329730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Правила </a:t>
            </a:r>
            <a:r>
              <a:rPr lang="ru-RU" b="1" i="1" dirty="0">
                <a:solidFill>
                  <a:srgbClr val="7030A0"/>
                </a:solidFill>
              </a:rPr>
              <a:t>работы в домашних </a:t>
            </a:r>
            <a:r>
              <a:rPr lang="ru-RU" b="1" i="1" dirty="0" smtClean="0">
                <a:solidFill>
                  <a:srgbClr val="7030A0"/>
                </a:solidFill>
              </a:rPr>
              <a:t>тетрадях и альбомах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93709" y="1437446"/>
            <a:ext cx="4963992" cy="506916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- </a:t>
            </a:r>
            <a:r>
              <a:rPr lang="ru-RU" dirty="0"/>
              <a:t>тетради </a:t>
            </a:r>
            <a:r>
              <a:rPr lang="ru-RU" dirty="0" smtClean="0"/>
              <a:t>забираются и возвращаются по договоренности логопеда с родителями;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- задания на развитие мелкой моторики рук (рисование, штриховка и пр.) выполняются карандашами;</a:t>
            </a:r>
            <a:br>
              <a:rPr lang="ru-RU" dirty="0"/>
            </a:br>
            <a:r>
              <a:rPr lang="ru-RU" dirty="0"/>
              <a:t>- весь речевой материал </a:t>
            </a:r>
            <a:r>
              <a:rPr lang="ru-RU" dirty="0" smtClean="0"/>
              <a:t>лучше отрабатывать полностью, </a:t>
            </a:r>
            <a:r>
              <a:rPr lang="ru-RU" dirty="0"/>
              <a:t>т.е. родители должны добиваться правильного и четкого выполнения ребенком задания, даже путем заучивания;</a:t>
            </a:r>
            <a:br>
              <a:rPr lang="ru-RU" dirty="0"/>
            </a:br>
            <a:r>
              <a:rPr lang="ru-RU" dirty="0"/>
              <a:t>- задания </a:t>
            </a:r>
            <a:r>
              <a:rPr lang="ru-RU" dirty="0" smtClean="0"/>
              <a:t>нужно </a:t>
            </a:r>
            <a:r>
              <a:rPr lang="ru-RU" dirty="0" err="1" smtClean="0"/>
              <a:t>прочитавать</a:t>
            </a:r>
            <a:r>
              <a:rPr lang="ru-RU" dirty="0" smtClean="0"/>
              <a:t> ребенку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/>
              <a:t>- все задания выполняются до конца.</a:t>
            </a:r>
          </a:p>
          <a:p>
            <a:endParaRPr lang="ru-RU" dirty="0"/>
          </a:p>
        </p:txBody>
      </p:sp>
      <p:pic>
        <p:nvPicPr>
          <p:cNvPr id="7" name="Содержимое 6" descr="5f87bb0de25dad19a61b00e0cff4ea7c_XL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457200" y="1857364"/>
            <a:ext cx="3543296" cy="3666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</a:rPr>
              <a:t>Какие </a:t>
            </a:r>
            <a:r>
              <a:rPr lang="ru-RU" sz="3600" b="1" i="1" dirty="0">
                <a:solidFill>
                  <a:srgbClr val="7030A0"/>
                </a:solidFill>
              </a:rPr>
              <a:t>же плюсы в том, что Ваш ребенок посещает логопедическую группу?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8229600" cy="580756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000" dirty="0" smtClean="0"/>
              <a:t>   </a:t>
            </a:r>
          </a:p>
          <a:p>
            <a:pPr>
              <a:buNone/>
            </a:pPr>
            <a:endParaRPr lang="ru-RU" sz="2000" dirty="0"/>
          </a:p>
          <a:p>
            <a:pPr>
              <a:buNone/>
            </a:pPr>
            <a:r>
              <a:rPr lang="ru-RU" sz="2000" dirty="0" smtClean="0"/>
              <a:t>    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подход к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ребенку;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коррекция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звукопроизношения;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грамотной, выразительной речи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общей моторики на занятиях по физическому воспитанию, а также конструирования;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подготовка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руки к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письму;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ежедневные занятия по развитию связной речи;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мелкой моторики, а также эстетического восприятия на занятиях по изо-деятельности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совершенствование психических процессов восприятия, внимания, памяти, воображения и мышления.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8025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Совместная деятельность с педагогом (закрепление лексической темы «Сказка»)</a:t>
            </a:r>
            <a:br>
              <a:rPr lang="ru-RU" b="1" i="1" dirty="0" smtClean="0">
                <a:solidFill>
                  <a:srgbClr val="7030A0"/>
                </a:solidFill>
              </a:rPr>
            </a:b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19697"/>
            <a:ext cx="2952328" cy="5047405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564904"/>
            <a:ext cx="5052053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3039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1891</TotalTime>
  <Words>157</Words>
  <Application>Microsoft Office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   Добро пожаловать в среднюю группу «Звездочка»! С вами работают: Логопед: Елена Сергеевна Воспитатели: Елена Эдуардовна, Ольга Константиновна Помощник воспитателя: Виктория Сергеевна </vt:lpstr>
      <vt:lpstr>Направления работы с детьми в логопедической группе</vt:lpstr>
      <vt:lpstr>Гимнастика для языка с Лосяшем</vt:lpstr>
      <vt:lpstr>Роль семьи, родителей в преодолении речевых нарушений у детей </vt:lpstr>
      <vt:lpstr>Чтение сказок</vt:lpstr>
      <vt:lpstr>Лепка «Хлебобулочное изделие» Развиваваем пальчики, укрепляем речь</vt:lpstr>
      <vt:lpstr>Правила работы в домашних тетрадях и альбомах</vt:lpstr>
      <vt:lpstr>Какие же плюсы в том, что Ваш ребенок посещает логопедическую группу?</vt:lpstr>
      <vt:lpstr>Совместная деятельность с педагогом (закрепление лексической темы «Сказка»)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Этапы формирования и развития произносительной стороны речи</dc:title>
  <dc:creator>Оксана</dc:creator>
  <cp:lastModifiedBy>1</cp:lastModifiedBy>
  <cp:revision>73</cp:revision>
  <cp:lastPrinted>2020-09-23T11:16:36Z</cp:lastPrinted>
  <dcterms:created xsi:type="dcterms:W3CDTF">2013-03-18T12:31:07Z</dcterms:created>
  <dcterms:modified xsi:type="dcterms:W3CDTF">2022-02-11T10:50:50Z</dcterms:modified>
</cp:coreProperties>
</file>