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6" r:id="rId2"/>
    <p:sldId id="359" r:id="rId3"/>
    <p:sldId id="360" r:id="rId4"/>
    <p:sldId id="361" r:id="rId5"/>
    <p:sldId id="362" r:id="rId6"/>
    <p:sldId id="363" r:id="rId7"/>
    <p:sldId id="371" r:id="rId8"/>
    <p:sldId id="364" r:id="rId9"/>
    <p:sldId id="365" r:id="rId10"/>
    <p:sldId id="366" r:id="rId11"/>
    <p:sldId id="367" r:id="rId12"/>
    <p:sldId id="368" r:id="rId13"/>
    <p:sldId id="369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86" d="100"/>
          <a:sy n="86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47147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4384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предметно-развивающей среды </a:t>
            </a:r>
            <a:endParaRPr lang="ru-RU" sz="28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28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ОВЗ</a:t>
            </a:r>
            <a:endParaRPr lang="ru-RU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029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Подготовила Свиридова Е.В</a:t>
            </a:r>
            <a:r>
              <a:rPr lang="ru-RU" sz="2400" b="1" dirty="0" smtClean="0">
                <a:latin typeface="Arial Black" panose="020B0A04020102020204" pitchFamily="34" charset="0"/>
                <a:cs typeface="AngsanaUPC" panose="02020603050405020304" pitchFamily="18" charset="-34"/>
              </a:rPr>
              <a:t>.</a:t>
            </a:r>
          </a:p>
          <a:p>
            <a:pPr algn="r"/>
            <a:endParaRPr lang="ru-RU" sz="2400" b="1" dirty="0">
              <a:latin typeface="Arial Black" panose="020B0A04020102020204" pitchFamily="34" charset="0"/>
              <a:cs typeface="AngsanaUPC" panose="02020603050405020304" pitchFamily="18" charset="-34"/>
            </a:endParaRPr>
          </a:p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Старший воспитатель </a:t>
            </a:r>
          </a:p>
          <a:p>
            <a:pPr algn="r"/>
            <a:r>
              <a:rPr lang="ru-RU" sz="2400" b="1" dirty="0">
                <a:latin typeface="Arial Black" panose="020B0A04020102020204" pitchFamily="34" charset="0"/>
                <a:cs typeface="AngsanaUPC" panose="02020603050405020304" pitchFamily="18" charset="-34"/>
              </a:rPr>
              <a:t>МОУ детского сада № 265 г. Волгограда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7200"/>
            <a:ext cx="80772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57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265 КИРОВСКОГО РАЙОНА ВОЛГОГРАДА»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Наличием программно-методического обеспечения коррекционно-развивающего процесса </a:t>
            </a:r>
            <a:endParaRPr lang="ru-RU" sz="3200" dirty="0"/>
          </a:p>
        </p:txBody>
      </p:sp>
      <p:pic>
        <p:nvPicPr>
          <p:cNvPr id="3" name="Picture 7" descr="C:\Users\1111\Desktop\фото к презентации\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0660"/>
            <a:ext cx="3457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1111\Desktop\фото к презентации\yU6BPV9R_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252806" cy="456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0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543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 Наличие большого количества детей с ограниченными возможностями здоровья (ОВЗ).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C:\Users\ПК -2\Downloads\IMG_43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1752600"/>
            <a:ext cx="5943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92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572132" y="2571744"/>
            <a:ext cx="3143272" cy="17145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Обслуживающий персонал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19400" y="4253599"/>
            <a:ext cx="2928958" cy="1785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Медицинский  персонал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2714620"/>
            <a:ext cx="3000396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персонал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198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Воспитательно-образовательная и коррекционно-оздоровительная работа в детском саду строится на взаимодействии всех специалистов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67000" y="1208214"/>
            <a:ext cx="909638" cy="1382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321967" y="1600200"/>
            <a:ext cx="71438" cy="2215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57800" y="1267236"/>
            <a:ext cx="604854" cy="146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91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457200"/>
            <a:ext cx="347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 заключение: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95400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предметно-развивающая среда выступает в роли стимулятора, движущей силы в целостном процессе становления личности ребенка, его социальной адаптации в обществе; она обогащает личностное развитие, способствует раннему проявлению разносторонних способностей в условиях инклюзивного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4107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457200"/>
            <a:ext cx="6827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картинки1\Ramochky.narod.ru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5086"/>
            <a:ext cx="6228038" cy="4571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2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04800" y="457200"/>
            <a:ext cx="86868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(франц.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означает «включающее в себя».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обучение здоровых детей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возможностями.</a:t>
            </a:r>
            <a:endParaRPr kumimoji="1" lang="en-US" altLang="ko-KR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К -2\Desktop\Конференция дефектологов  2019\23-09-2019_12-55-23\IMG_436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3716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1524000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Конвенция ООН  «О правах инвалидов».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Федеральный закон «Об образовании в Российской Федерации».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Федеральный государственный образовательный стандарт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34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инклюзивного образования</a:t>
            </a:r>
            <a:r>
              <a:rPr lang="ru-RU" b="1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941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85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инклюзивного образования:</a:t>
            </a:r>
            <a:endParaRPr kumimoji="0" lang="ru-RU" sz="36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676400"/>
            <a:ext cx="594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принципов инклюзивного образования  является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вариативной предметно-развивающей среды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коллектив детей с различными особенностями в развитии предполагает наличие необходимых развивающих и дидактических пособий, средств обучения,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с учетом структуры нарушений в развитии</a:t>
            </a:r>
          </a:p>
        </p:txBody>
      </p:sp>
    </p:spTree>
    <p:extLst>
      <p:ext uri="{BB962C8B-B14F-4D97-AF65-F5344CB8AC3E}">
        <p14:creationId xmlns="" xmlns:p14="http://schemas.microsoft.com/office/powerpoint/2010/main" val="3093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это: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1534418"/>
            <a:ext cx="563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состояние здоровья которых препятствует освоению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программ вне специальных условий обучения и воспитания, то есть это дети-инвалиды либо другие дети в возрасте до 18 лет, не признанные в установленном порядке детьми-инвалидами, но имеющие временные или постоянные отклонения в физическом 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психическом развитии и нуждающиеся в создании специальных условий обучения и воспитания.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1228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62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инклюзии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447800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ФГОС дошкольного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обеспечение равных возможностей для полноценного развития каждого ребенка в период дошкольного детства независимо от социального статуса и личностных особенностей.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2019 - 2020 учебного года МОУ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265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ограниченными возможностями здоровья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 тяжелым нарушением речи)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</p:txBody>
      </p:sp>
    </p:spTree>
    <p:extLst>
      <p:ext uri="{BB962C8B-B14F-4D97-AF65-F5344CB8AC3E}">
        <p14:creationId xmlns="" xmlns:p14="http://schemas.microsoft.com/office/powerpoint/2010/main" val="1719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предметно-развивающей среды для детей с ОВЗ</a:t>
            </a:r>
            <a:r>
              <a:rPr lang="ru-RU" sz="28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600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Всё оборудование должно быть изготовлено из безопасных для ребёнка материалов, вызывать к себе интерес.  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 должен быть ярким, крупным, более упрощенным по сравнению с материалом для детей с условной нормой развития, прочным и безопасным.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речевых карт, средств ИКТ и ТСО.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Наполняемость среды должна быть разнообразной и в достаточном количестве.</a:t>
            </a:r>
          </a:p>
        </p:txBody>
      </p:sp>
    </p:spTree>
    <p:extLst>
      <p:ext uri="{BB962C8B-B14F-4D97-AF65-F5344CB8AC3E}">
        <p14:creationId xmlns="" xmlns:p14="http://schemas.microsoft.com/office/powerpoint/2010/main" val="2947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Возможность внедрения инклюзивного образования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нашем ДОУ обусловлена: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Наличием условий предметно-развивающей среды</a:t>
            </a:r>
            <a:endParaRPr lang="ru-RU" sz="2000" dirty="0"/>
          </a:p>
        </p:txBody>
      </p:sp>
      <p:pic>
        <p:nvPicPr>
          <p:cNvPr id="3" name="Picture 3" descr="C:\Users\ПК -2\Desktop\САЙТ О ШКОЛЕ РУ\Фото каб логопед педагог психолог\IMG_2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96663"/>
            <a:ext cx="3175000" cy="2374900"/>
          </a:xfrm>
          <a:prstGeom prst="rect">
            <a:avLst/>
          </a:prstGeom>
          <a:noFill/>
        </p:spPr>
      </p:pic>
      <p:pic>
        <p:nvPicPr>
          <p:cNvPr id="4" name="Picture 4" descr="C:\Users\ПК -2\Desktop\САЙТ О ШКОЛЕ РУ\Фото каб логопед педагог психолог\IMG_2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0382" y="2241550"/>
            <a:ext cx="3175000" cy="2374900"/>
          </a:xfrm>
          <a:prstGeom prst="rect">
            <a:avLst/>
          </a:prstGeom>
          <a:noFill/>
        </p:spPr>
      </p:pic>
      <p:pic>
        <p:nvPicPr>
          <p:cNvPr id="5" name="Picture 5" descr="C:\Users\ПК -2\Desktop\САЙТ О ШКОЛЕ РУ\Фото каб логопед педагог психолог\IMG_2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1543" y="3310164"/>
            <a:ext cx="3175000" cy="2374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7086" y="4038600"/>
            <a:ext cx="2507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психолога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0602" y="4727450"/>
            <a:ext cx="320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 учителя -  логопеда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1543" y="5868003"/>
            <a:ext cx="31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8797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111\Desktop\фото к презентации\96792_html_3617997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752600"/>
            <a:ext cx="69977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304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Наличием кадровых условий, высоким профессионализмом педагогов ДОУ.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592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E00702"/>
      </a:accent1>
      <a:accent2>
        <a:srgbClr val="206EEC"/>
      </a:accent2>
      <a:accent3>
        <a:srgbClr val="50EE36"/>
      </a:accent3>
      <a:accent4>
        <a:srgbClr val="F38415"/>
      </a:accent4>
      <a:accent5>
        <a:srgbClr val="E00702"/>
      </a:accent5>
      <a:accent6>
        <a:srgbClr val="206EEC"/>
      </a:accent6>
      <a:hlink>
        <a:srgbClr val="50EE36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272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231</cp:revision>
  <dcterms:created xsi:type="dcterms:W3CDTF">2012-04-26T17:06:14Z</dcterms:created>
  <dcterms:modified xsi:type="dcterms:W3CDTF">2020-11-15T16:35:07Z</dcterms:modified>
</cp:coreProperties>
</file>